
<file path=[Content_Types].xml><?xml version="1.0" encoding="utf-8"?>
<Types xmlns="http://schemas.openxmlformats.org/package/2006/content-types">
  <Default Extension="png" ContentType="image/png"/>
  <Default Extension="mp3" ContentType="audio/mpe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8" r:id="rId1"/>
  </p:sldMasterIdLst>
  <p:notesMasterIdLst>
    <p:notesMasterId r:id="rId42"/>
  </p:notesMasterIdLst>
  <p:sldIdLst>
    <p:sldId id="284" r:id="rId2"/>
    <p:sldId id="285" r:id="rId3"/>
    <p:sldId id="286" r:id="rId4"/>
    <p:sldId id="293" r:id="rId5"/>
    <p:sldId id="320" r:id="rId6"/>
    <p:sldId id="290" r:id="rId7"/>
    <p:sldId id="294" r:id="rId8"/>
    <p:sldId id="296" r:id="rId9"/>
    <p:sldId id="321" r:id="rId10"/>
    <p:sldId id="291" r:id="rId11"/>
    <p:sldId id="295" r:id="rId12"/>
    <p:sldId id="319" r:id="rId13"/>
    <p:sldId id="326" r:id="rId14"/>
    <p:sldId id="322" r:id="rId15"/>
    <p:sldId id="327" r:id="rId16"/>
    <p:sldId id="346" r:id="rId17"/>
    <p:sldId id="348" r:id="rId18"/>
    <p:sldId id="349" r:id="rId19"/>
    <p:sldId id="347" r:id="rId20"/>
    <p:sldId id="350" r:id="rId21"/>
    <p:sldId id="353" r:id="rId22"/>
    <p:sldId id="352" r:id="rId23"/>
    <p:sldId id="297" r:id="rId24"/>
    <p:sldId id="300" r:id="rId25"/>
    <p:sldId id="344" r:id="rId26"/>
    <p:sldId id="330" r:id="rId27"/>
    <p:sldId id="329" r:id="rId28"/>
    <p:sldId id="331" r:id="rId29"/>
    <p:sldId id="315" r:id="rId30"/>
    <p:sldId id="334" r:id="rId31"/>
    <p:sldId id="338" r:id="rId32"/>
    <p:sldId id="337" r:id="rId33"/>
    <p:sldId id="301" r:id="rId34"/>
    <p:sldId id="339" r:id="rId35"/>
    <p:sldId id="340" r:id="rId36"/>
    <p:sldId id="341" r:id="rId37"/>
    <p:sldId id="342" r:id="rId38"/>
    <p:sldId id="335" r:id="rId39"/>
    <p:sldId id="336" r:id="rId40"/>
    <p:sldId id="311" r:id="rId41"/>
  </p:sldIdLst>
  <p:sldSz cx="9144000" cy="6858000" type="screen4x3"/>
  <p:notesSz cx="6858000" cy="9144000"/>
  <p:custDataLst>
    <p:tags r:id="rId43"/>
  </p:custDataLst>
  <p:defaultTextStyle>
    <a:defPPr>
      <a:defRPr lang="zh-CN"/>
    </a:defPPr>
    <a:lvl1pPr marL="0" algn="l" defTabSz="685732" rtl="0" eaLnBrk="1" latinLnBrk="0" hangingPunct="1">
      <a:defRPr sz="1350" kern="1200">
        <a:solidFill>
          <a:schemeClr val="tx1"/>
        </a:solidFill>
        <a:latin typeface="+mn-lt"/>
        <a:ea typeface="+mn-ea"/>
        <a:cs typeface="+mn-cs"/>
      </a:defRPr>
    </a:lvl1pPr>
    <a:lvl2pPr marL="342866" algn="l" defTabSz="685732" rtl="0" eaLnBrk="1" latinLnBrk="0" hangingPunct="1">
      <a:defRPr sz="1350" kern="1200">
        <a:solidFill>
          <a:schemeClr val="tx1"/>
        </a:solidFill>
        <a:latin typeface="+mn-lt"/>
        <a:ea typeface="+mn-ea"/>
        <a:cs typeface="+mn-cs"/>
      </a:defRPr>
    </a:lvl2pPr>
    <a:lvl3pPr marL="685732" algn="l" defTabSz="685732" rtl="0" eaLnBrk="1" latinLnBrk="0" hangingPunct="1">
      <a:defRPr sz="1350" kern="1200">
        <a:solidFill>
          <a:schemeClr val="tx1"/>
        </a:solidFill>
        <a:latin typeface="+mn-lt"/>
        <a:ea typeface="+mn-ea"/>
        <a:cs typeface="+mn-cs"/>
      </a:defRPr>
    </a:lvl3pPr>
    <a:lvl4pPr marL="1028597" algn="l" defTabSz="685732" rtl="0" eaLnBrk="1" latinLnBrk="0" hangingPunct="1">
      <a:defRPr sz="1350" kern="1200">
        <a:solidFill>
          <a:schemeClr val="tx1"/>
        </a:solidFill>
        <a:latin typeface="+mn-lt"/>
        <a:ea typeface="+mn-ea"/>
        <a:cs typeface="+mn-cs"/>
      </a:defRPr>
    </a:lvl4pPr>
    <a:lvl5pPr marL="1371463" algn="l" defTabSz="685732" rtl="0" eaLnBrk="1" latinLnBrk="0" hangingPunct="1">
      <a:defRPr sz="1350" kern="1200">
        <a:solidFill>
          <a:schemeClr val="tx1"/>
        </a:solidFill>
        <a:latin typeface="+mn-lt"/>
        <a:ea typeface="+mn-ea"/>
        <a:cs typeface="+mn-cs"/>
      </a:defRPr>
    </a:lvl5pPr>
    <a:lvl6pPr marL="1714328" algn="l" defTabSz="685732" rtl="0" eaLnBrk="1" latinLnBrk="0" hangingPunct="1">
      <a:defRPr sz="1350" kern="1200">
        <a:solidFill>
          <a:schemeClr val="tx1"/>
        </a:solidFill>
        <a:latin typeface="+mn-lt"/>
        <a:ea typeface="+mn-ea"/>
        <a:cs typeface="+mn-cs"/>
      </a:defRPr>
    </a:lvl6pPr>
    <a:lvl7pPr marL="2057195" algn="l" defTabSz="685732" rtl="0" eaLnBrk="1" latinLnBrk="0" hangingPunct="1">
      <a:defRPr sz="1350" kern="1200">
        <a:solidFill>
          <a:schemeClr val="tx1"/>
        </a:solidFill>
        <a:latin typeface="+mn-lt"/>
        <a:ea typeface="+mn-ea"/>
        <a:cs typeface="+mn-cs"/>
      </a:defRPr>
    </a:lvl7pPr>
    <a:lvl8pPr marL="2400060" algn="l" defTabSz="685732" rtl="0" eaLnBrk="1" latinLnBrk="0" hangingPunct="1">
      <a:defRPr sz="1350" kern="1200">
        <a:solidFill>
          <a:schemeClr val="tx1"/>
        </a:solidFill>
        <a:latin typeface="+mn-lt"/>
        <a:ea typeface="+mn-ea"/>
        <a:cs typeface="+mn-cs"/>
      </a:defRPr>
    </a:lvl8pPr>
    <a:lvl9pPr marL="2742926" algn="l" defTabSz="685732"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FF"/>
    <a:srgbClr val="FFCCFF"/>
    <a:srgbClr val="8D86BA"/>
    <a:srgbClr val="8BBDE2"/>
    <a:srgbClr val="426EA3"/>
    <a:srgbClr val="030303"/>
    <a:srgbClr val="7A801D"/>
    <a:srgbClr val="F3AD00"/>
    <a:srgbClr val="5143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42" autoAdjust="0"/>
    <p:restoredTop sz="94660"/>
  </p:normalViewPr>
  <p:slideViewPr>
    <p:cSldViewPr snapToGrid="0">
      <p:cViewPr varScale="1">
        <p:scale>
          <a:sx n="74" d="100"/>
          <a:sy n="74" d="100"/>
        </p:scale>
        <p:origin x="1320" y="72"/>
      </p:cViewPr>
      <p:guideLst>
        <p:guide orient="horz" pos="2159"/>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A5268-FB0C-450E-96E9-03F931237804}" type="datetimeFigureOut">
              <a:rPr lang="zh-CN" altLang="en-US" smtClean="0"/>
              <a:t>2018-1-13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6156D-592E-4B4D-8772-D689FB057AF4}" type="slidenum">
              <a:rPr lang="zh-CN" altLang="en-US" smtClean="0"/>
              <a:t>‹#›</a:t>
            </a:fld>
            <a:endParaRPr lang="zh-CN" altLang="en-US"/>
          </a:p>
        </p:txBody>
      </p:sp>
    </p:spTree>
    <p:extLst>
      <p:ext uri="{BB962C8B-B14F-4D97-AF65-F5344CB8AC3E}">
        <p14:creationId xmlns:p14="http://schemas.microsoft.com/office/powerpoint/2010/main" val="1478167688"/>
      </p:ext>
    </p:extLst>
  </p:cSld>
  <p:clrMap bg1="lt1" tx1="dk1" bg2="lt2" tx2="dk2" accent1="accent1" accent2="accent2" accent3="accent3" accent4="accent4" accent5="accent5" accent6="accent6" hlink="hlink" folHlink="folHlink"/>
  <p:notesStyle>
    <a:lvl1pPr marL="0" algn="l" defTabSz="914309" rtl="0" eaLnBrk="1" latinLnBrk="0" hangingPunct="1">
      <a:defRPr sz="1200" kern="1200">
        <a:solidFill>
          <a:schemeClr val="tx1"/>
        </a:solidFill>
        <a:latin typeface="+mn-lt"/>
        <a:ea typeface="+mn-ea"/>
        <a:cs typeface="+mn-cs"/>
      </a:defRPr>
    </a:lvl1pPr>
    <a:lvl2pPr marL="457154" algn="l" defTabSz="914309" rtl="0" eaLnBrk="1" latinLnBrk="0" hangingPunct="1">
      <a:defRPr sz="1200" kern="1200">
        <a:solidFill>
          <a:schemeClr val="tx1"/>
        </a:solidFill>
        <a:latin typeface="+mn-lt"/>
        <a:ea typeface="+mn-ea"/>
        <a:cs typeface="+mn-cs"/>
      </a:defRPr>
    </a:lvl2pPr>
    <a:lvl3pPr marL="914309" algn="l" defTabSz="914309" rtl="0" eaLnBrk="1" latinLnBrk="0" hangingPunct="1">
      <a:defRPr sz="1200" kern="1200">
        <a:solidFill>
          <a:schemeClr val="tx1"/>
        </a:solidFill>
        <a:latin typeface="+mn-lt"/>
        <a:ea typeface="+mn-ea"/>
        <a:cs typeface="+mn-cs"/>
      </a:defRPr>
    </a:lvl3pPr>
    <a:lvl4pPr marL="1371463" algn="l" defTabSz="914309" rtl="0" eaLnBrk="1" latinLnBrk="0" hangingPunct="1">
      <a:defRPr sz="1200" kern="1200">
        <a:solidFill>
          <a:schemeClr val="tx1"/>
        </a:solidFill>
        <a:latin typeface="+mn-lt"/>
        <a:ea typeface="+mn-ea"/>
        <a:cs typeface="+mn-cs"/>
      </a:defRPr>
    </a:lvl4pPr>
    <a:lvl5pPr marL="1828617" algn="l" defTabSz="914309" rtl="0" eaLnBrk="1" latinLnBrk="0" hangingPunct="1">
      <a:defRPr sz="1200" kern="1200">
        <a:solidFill>
          <a:schemeClr val="tx1"/>
        </a:solidFill>
        <a:latin typeface="+mn-lt"/>
        <a:ea typeface="+mn-ea"/>
        <a:cs typeface="+mn-cs"/>
      </a:defRPr>
    </a:lvl5pPr>
    <a:lvl6pPr marL="2285771" algn="l" defTabSz="914309" rtl="0" eaLnBrk="1" latinLnBrk="0" hangingPunct="1">
      <a:defRPr sz="1200" kern="1200">
        <a:solidFill>
          <a:schemeClr val="tx1"/>
        </a:solidFill>
        <a:latin typeface="+mn-lt"/>
        <a:ea typeface="+mn-ea"/>
        <a:cs typeface="+mn-cs"/>
      </a:defRPr>
    </a:lvl6pPr>
    <a:lvl7pPr marL="2742926" algn="l" defTabSz="914309" rtl="0" eaLnBrk="1" latinLnBrk="0" hangingPunct="1">
      <a:defRPr sz="1200" kern="1200">
        <a:solidFill>
          <a:schemeClr val="tx1"/>
        </a:solidFill>
        <a:latin typeface="+mn-lt"/>
        <a:ea typeface="+mn-ea"/>
        <a:cs typeface="+mn-cs"/>
      </a:defRPr>
    </a:lvl7pPr>
    <a:lvl8pPr marL="3200080" algn="l" defTabSz="914309" rtl="0" eaLnBrk="1" latinLnBrk="0" hangingPunct="1">
      <a:defRPr sz="1200" kern="1200">
        <a:solidFill>
          <a:schemeClr val="tx1"/>
        </a:solidFill>
        <a:latin typeface="+mn-lt"/>
        <a:ea typeface="+mn-ea"/>
        <a:cs typeface="+mn-cs"/>
      </a:defRPr>
    </a:lvl8pPr>
    <a:lvl9pPr marL="3657234" algn="l" defTabSz="9143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a:t>
            </a:fld>
            <a:endParaRPr lang="zh-CN" altLang="en-US"/>
          </a:p>
        </p:txBody>
      </p:sp>
    </p:spTree>
    <p:extLst>
      <p:ext uri="{BB962C8B-B14F-4D97-AF65-F5344CB8AC3E}">
        <p14:creationId xmlns:p14="http://schemas.microsoft.com/office/powerpoint/2010/main" val="236609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10</a:t>
            </a:fld>
            <a:endParaRPr lang="zh-CN" altLang="en-US"/>
          </a:p>
        </p:txBody>
      </p:sp>
    </p:spTree>
    <p:extLst>
      <p:ext uri="{BB962C8B-B14F-4D97-AF65-F5344CB8AC3E}">
        <p14:creationId xmlns:p14="http://schemas.microsoft.com/office/powerpoint/2010/main" val="266621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11</a:t>
            </a:fld>
            <a:endParaRPr lang="zh-CN" altLang="en-US"/>
          </a:p>
        </p:txBody>
      </p:sp>
    </p:spTree>
    <p:extLst>
      <p:ext uri="{BB962C8B-B14F-4D97-AF65-F5344CB8AC3E}">
        <p14:creationId xmlns:p14="http://schemas.microsoft.com/office/powerpoint/2010/main" val="135629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47782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477829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2</a:t>
            </a:fld>
            <a:endParaRPr lang="zh-CN" altLang="en-US"/>
          </a:p>
        </p:txBody>
      </p:sp>
    </p:spTree>
    <p:extLst>
      <p:ext uri="{BB962C8B-B14F-4D97-AF65-F5344CB8AC3E}">
        <p14:creationId xmlns:p14="http://schemas.microsoft.com/office/powerpoint/2010/main" val="27438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23</a:t>
            </a:fld>
            <a:endParaRPr lang="zh-CN" altLang="en-US"/>
          </a:p>
        </p:txBody>
      </p:sp>
    </p:spTree>
    <p:extLst>
      <p:ext uri="{BB962C8B-B14F-4D97-AF65-F5344CB8AC3E}">
        <p14:creationId xmlns:p14="http://schemas.microsoft.com/office/powerpoint/2010/main" val="408086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24</a:t>
            </a:fld>
            <a:endParaRPr lang="zh-CN" altLang="en-US"/>
          </a:p>
        </p:txBody>
      </p:sp>
    </p:spTree>
    <p:extLst>
      <p:ext uri="{BB962C8B-B14F-4D97-AF65-F5344CB8AC3E}">
        <p14:creationId xmlns:p14="http://schemas.microsoft.com/office/powerpoint/2010/main" val="3951370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1377342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29</a:t>
            </a:fld>
            <a:endParaRPr lang="zh-CN" altLang="en-US"/>
          </a:p>
        </p:txBody>
      </p:sp>
    </p:spTree>
    <p:extLst>
      <p:ext uri="{BB962C8B-B14F-4D97-AF65-F5344CB8AC3E}">
        <p14:creationId xmlns:p14="http://schemas.microsoft.com/office/powerpoint/2010/main" val="266621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3</a:t>
            </a:fld>
            <a:endParaRPr lang="zh-CN" altLang="en-US"/>
          </a:p>
        </p:txBody>
      </p:sp>
    </p:spTree>
    <p:extLst>
      <p:ext uri="{BB962C8B-B14F-4D97-AF65-F5344CB8AC3E}">
        <p14:creationId xmlns:p14="http://schemas.microsoft.com/office/powerpoint/2010/main" val="518244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33</a:t>
            </a:fld>
            <a:endParaRPr lang="zh-CN" altLang="en-US"/>
          </a:p>
        </p:txBody>
      </p:sp>
    </p:spTree>
    <p:extLst>
      <p:ext uri="{BB962C8B-B14F-4D97-AF65-F5344CB8AC3E}">
        <p14:creationId xmlns:p14="http://schemas.microsoft.com/office/powerpoint/2010/main" val="2484746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2563849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2463726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2523566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val="2545042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40808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4</a:t>
            </a:fld>
            <a:endParaRPr lang="zh-CN" altLang="en-US"/>
          </a:p>
        </p:txBody>
      </p:sp>
    </p:spTree>
    <p:extLst>
      <p:ext uri="{BB962C8B-B14F-4D97-AF65-F5344CB8AC3E}">
        <p14:creationId xmlns:p14="http://schemas.microsoft.com/office/powerpoint/2010/main" val="2296195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40</a:t>
            </a:fld>
            <a:endParaRPr lang="zh-CN" altLang="en-US"/>
          </a:p>
        </p:txBody>
      </p:sp>
    </p:spTree>
    <p:extLst>
      <p:ext uri="{BB962C8B-B14F-4D97-AF65-F5344CB8AC3E}">
        <p14:creationId xmlns:p14="http://schemas.microsoft.com/office/powerpoint/2010/main" val="129444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518244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6</a:t>
            </a:fld>
            <a:endParaRPr lang="zh-CN" altLang="en-US"/>
          </a:p>
        </p:txBody>
      </p:sp>
    </p:spTree>
    <p:extLst>
      <p:ext uri="{BB962C8B-B14F-4D97-AF65-F5344CB8AC3E}">
        <p14:creationId xmlns:p14="http://schemas.microsoft.com/office/powerpoint/2010/main" val="155287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7</a:t>
            </a:fld>
            <a:endParaRPr lang="zh-CN" altLang="en-US"/>
          </a:p>
        </p:txBody>
      </p:sp>
    </p:spTree>
    <p:extLst>
      <p:ext uri="{BB962C8B-B14F-4D97-AF65-F5344CB8AC3E}">
        <p14:creationId xmlns:p14="http://schemas.microsoft.com/office/powerpoint/2010/main" val="3280043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t>8</a:t>
            </a:fld>
            <a:endParaRPr lang="zh-CN" altLang="en-US"/>
          </a:p>
        </p:txBody>
      </p:sp>
    </p:spTree>
    <p:extLst>
      <p:ext uri="{BB962C8B-B14F-4D97-AF65-F5344CB8AC3E}">
        <p14:creationId xmlns:p14="http://schemas.microsoft.com/office/powerpoint/2010/main" val="44230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56156D-592E-4B4D-8772-D689FB057AF4}"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44230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6979" indent="0" algn="ctr">
              <a:buNone/>
              <a:defRPr>
                <a:solidFill>
                  <a:schemeClr val="tx1">
                    <a:tint val="75000"/>
                  </a:schemeClr>
                </a:solidFill>
              </a:defRPr>
            </a:lvl2pPr>
            <a:lvl3pPr marL="913959" indent="0" algn="ctr">
              <a:buNone/>
              <a:defRPr>
                <a:solidFill>
                  <a:schemeClr val="tx1">
                    <a:tint val="75000"/>
                  </a:schemeClr>
                </a:solidFill>
              </a:defRPr>
            </a:lvl3pPr>
            <a:lvl4pPr marL="1370937" indent="0" algn="ctr">
              <a:buNone/>
              <a:defRPr>
                <a:solidFill>
                  <a:schemeClr val="tx1">
                    <a:tint val="75000"/>
                  </a:schemeClr>
                </a:solidFill>
              </a:defRPr>
            </a:lvl4pPr>
            <a:lvl5pPr marL="1827916" indent="0" algn="ctr">
              <a:buNone/>
              <a:defRPr>
                <a:solidFill>
                  <a:schemeClr val="tx1">
                    <a:tint val="75000"/>
                  </a:schemeClr>
                </a:solidFill>
              </a:defRPr>
            </a:lvl5pPr>
            <a:lvl6pPr marL="2284895" indent="0" algn="ctr">
              <a:buNone/>
              <a:defRPr>
                <a:solidFill>
                  <a:schemeClr val="tx1">
                    <a:tint val="75000"/>
                  </a:schemeClr>
                </a:solidFill>
              </a:defRPr>
            </a:lvl6pPr>
            <a:lvl7pPr marL="2741875" indent="0" algn="ctr">
              <a:buNone/>
              <a:defRPr>
                <a:solidFill>
                  <a:schemeClr val="tx1">
                    <a:tint val="75000"/>
                  </a:schemeClr>
                </a:solidFill>
              </a:defRPr>
            </a:lvl7pPr>
            <a:lvl8pPr marL="3198854" indent="0" algn="ctr">
              <a:buNone/>
              <a:defRPr>
                <a:solidFill>
                  <a:schemeClr val="tx1">
                    <a:tint val="75000"/>
                  </a:schemeClr>
                </a:solidFill>
              </a:defRPr>
            </a:lvl8pPr>
            <a:lvl9pPr marL="3655833"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fld id="{B95FC270-55C9-4A20-A67A-3DE973D1FE95}" type="datetimeFigureOut">
              <a:rPr lang="zh-CN" altLang="en-US" smtClean="0">
                <a:solidFill>
                  <a:srgbClr val="000000">
                    <a:tint val="75000"/>
                  </a:srgbClr>
                </a:solidFill>
              </a:rPr>
              <a:pPr/>
              <a:t>2018-1-13</a:t>
            </a:fld>
            <a:endParaRPr lang="zh-CN" altLang="en-US">
              <a:solidFill>
                <a:srgbClr val="000000">
                  <a:tint val="75000"/>
                </a:srgbClr>
              </a:solidFill>
            </a:endParaRPr>
          </a:p>
        </p:txBody>
      </p:sp>
      <p:sp>
        <p:nvSpPr>
          <p:cNvPr id="5" name="页脚占位符 4"/>
          <p:cNvSpPr>
            <a:spLocks noGrp="1"/>
          </p:cNvSpPr>
          <p:nvPr>
            <p:ph type="ftr" sz="quarter" idx="11"/>
          </p:nvPr>
        </p:nvSpPr>
        <p:spPr>
          <a:xfrm>
            <a:off x="3124201" y="6356352"/>
            <a:ext cx="2895600" cy="365125"/>
          </a:xfrm>
          <a:prstGeom prst="rect">
            <a:avLst/>
          </a:prstGeom>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190530042"/>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7534" y="-90517"/>
            <a:ext cx="798125" cy="992320"/>
          </a:xfrm>
          <a:prstGeom prst="rect">
            <a:avLst/>
          </a:prstGeom>
        </p:spPr>
      </p:pic>
    </p:spTree>
    <p:extLst>
      <p:ext uri="{BB962C8B-B14F-4D97-AF65-F5344CB8AC3E}">
        <p14:creationId xmlns:p14="http://schemas.microsoft.com/office/powerpoint/2010/main" val="4172375867"/>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7534" y="-90517"/>
            <a:ext cx="798125" cy="992320"/>
          </a:xfrm>
          <a:prstGeom prst="rect">
            <a:avLst/>
          </a:prstGeom>
        </p:spPr>
      </p:pic>
    </p:spTree>
    <p:extLst>
      <p:ext uri="{BB962C8B-B14F-4D97-AF65-F5344CB8AC3E}">
        <p14:creationId xmlns:p14="http://schemas.microsoft.com/office/powerpoint/2010/main" val="620569710"/>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40"/>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1" y="1600200"/>
            <a:ext cx="8229600" cy="452596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1" y="6356352"/>
            <a:ext cx="2133600" cy="365125"/>
          </a:xfrm>
          <a:prstGeom prst="rect">
            <a:avLst/>
          </a:prstGeom>
        </p:spPr>
        <p:txBody>
          <a:bodyPr/>
          <a:lstStyle/>
          <a:p>
            <a:fld id="{8B35F0B1-53A2-4F58-A419-9B6A1424FB57}" type="datetimeFigureOut">
              <a:rPr lang="zh-CN" altLang="en-US" smtClean="0">
                <a:solidFill>
                  <a:srgbClr val="000000"/>
                </a:solidFill>
              </a:rPr>
              <a:pPr/>
              <a:t>2018-1-13</a:t>
            </a:fld>
            <a:endParaRPr lang="zh-CN" altLang="en-US">
              <a:solidFill>
                <a:srgbClr val="000000"/>
              </a:solidFill>
            </a:endParaRPr>
          </a:p>
        </p:txBody>
      </p:sp>
      <p:sp>
        <p:nvSpPr>
          <p:cNvPr id="5" name="页脚占位符 4"/>
          <p:cNvSpPr>
            <a:spLocks noGrp="1"/>
          </p:cNvSpPr>
          <p:nvPr>
            <p:ph type="ftr" sz="quarter" idx="11"/>
          </p:nvPr>
        </p:nvSpPr>
        <p:spPr>
          <a:xfrm>
            <a:off x="3124202" y="6356352"/>
            <a:ext cx="2895599" cy="365125"/>
          </a:xfrm>
          <a:prstGeom prst="rect">
            <a:avLst/>
          </a:prstGeom>
        </p:spPr>
        <p:txBody>
          <a:bodyPr/>
          <a:lstStyle/>
          <a:p>
            <a:endParaRPr lang="zh-CN" altLang="en-US">
              <a:solidFill>
                <a:srgbClr val="000000"/>
              </a:solidFill>
            </a:endParaRPr>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p>
            <a:fld id="{18EBF4EF-A2BF-4103-B2B4-2A3D5169DA7D}"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2695278244"/>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653518"/>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a:prstGeom prst="rect">
            <a:avLst/>
          </a:prstGeom>
        </p:spPr>
        <p:txBody>
          <a:bodyPr anchor="t"/>
          <a:lstStyle>
            <a:lvl1pPr algn="l">
              <a:defRPr sz="3999"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8"/>
          </a:xfrm>
          <a:prstGeom prst="rect">
            <a:avLst/>
          </a:prstGeom>
        </p:spPr>
        <p:txBody>
          <a:bodyPr anchor="b"/>
          <a:lstStyle>
            <a:lvl1pPr marL="0" indent="0">
              <a:buNone/>
              <a:defRPr sz="1998">
                <a:solidFill>
                  <a:schemeClr val="tx1">
                    <a:tint val="75000"/>
                  </a:schemeClr>
                </a:solidFill>
              </a:defRPr>
            </a:lvl1pPr>
            <a:lvl2pPr marL="456979" indent="0">
              <a:buNone/>
              <a:defRPr sz="1799">
                <a:solidFill>
                  <a:schemeClr val="tx1">
                    <a:tint val="75000"/>
                  </a:schemeClr>
                </a:solidFill>
              </a:defRPr>
            </a:lvl2pPr>
            <a:lvl3pPr marL="913959" indent="0">
              <a:buNone/>
              <a:defRPr sz="1600">
                <a:solidFill>
                  <a:schemeClr val="tx1">
                    <a:tint val="75000"/>
                  </a:schemeClr>
                </a:solidFill>
              </a:defRPr>
            </a:lvl3pPr>
            <a:lvl4pPr marL="1370937" indent="0">
              <a:buNone/>
              <a:defRPr sz="1399">
                <a:solidFill>
                  <a:schemeClr val="tx1">
                    <a:tint val="75000"/>
                  </a:schemeClr>
                </a:solidFill>
              </a:defRPr>
            </a:lvl4pPr>
            <a:lvl5pPr marL="1827916" indent="0">
              <a:buNone/>
              <a:defRPr sz="1399">
                <a:solidFill>
                  <a:schemeClr val="tx1">
                    <a:tint val="75000"/>
                  </a:schemeClr>
                </a:solidFill>
              </a:defRPr>
            </a:lvl5pPr>
            <a:lvl6pPr marL="2284895" indent="0">
              <a:buNone/>
              <a:defRPr sz="1399">
                <a:solidFill>
                  <a:schemeClr val="tx1">
                    <a:tint val="75000"/>
                  </a:schemeClr>
                </a:solidFill>
              </a:defRPr>
            </a:lvl6pPr>
            <a:lvl7pPr marL="2741875" indent="0">
              <a:buNone/>
              <a:defRPr sz="1399">
                <a:solidFill>
                  <a:schemeClr val="tx1">
                    <a:tint val="75000"/>
                  </a:schemeClr>
                </a:solidFill>
              </a:defRPr>
            </a:lvl7pPr>
            <a:lvl8pPr marL="3198854" indent="0">
              <a:buNone/>
              <a:defRPr sz="1399">
                <a:solidFill>
                  <a:schemeClr val="tx1">
                    <a:tint val="75000"/>
                  </a:schemeClr>
                </a:solidFill>
              </a:defRPr>
            </a:lvl8pPr>
            <a:lvl9pPr marL="3655833" indent="0">
              <a:buNone/>
              <a:defRPr sz="1399">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fld id="{B95FC270-55C9-4A20-A67A-3DE973D1FE95}" type="datetimeFigureOut">
              <a:rPr lang="zh-CN" altLang="en-US" smtClean="0">
                <a:solidFill>
                  <a:srgbClr val="000000">
                    <a:tint val="75000"/>
                  </a:srgbClr>
                </a:solidFill>
              </a:rPr>
              <a:pPr/>
              <a:t>2018-1-13</a:t>
            </a:fld>
            <a:endParaRPr lang="zh-CN" altLang="en-US">
              <a:solidFill>
                <a:srgbClr val="000000">
                  <a:tint val="75000"/>
                </a:srgbClr>
              </a:solidFill>
            </a:endParaRPr>
          </a:p>
        </p:txBody>
      </p:sp>
      <p:sp>
        <p:nvSpPr>
          <p:cNvPr id="5" name="页脚占位符 4"/>
          <p:cNvSpPr>
            <a:spLocks noGrp="1"/>
          </p:cNvSpPr>
          <p:nvPr>
            <p:ph type="ftr" sz="quarter" idx="11"/>
          </p:nvPr>
        </p:nvSpPr>
        <p:spPr>
          <a:xfrm>
            <a:off x="3124201" y="6356352"/>
            <a:ext cx="2895600" cy="365125"/>
          </a:xfrm>
          <a:prstGeom prst="rect">
            <a:avLst/>
          </a:prstGeom>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129429019"/>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40"/>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1" y="1200152"/>
            <a:ext cx="4038600" cy="3394075"/>
          </a:xfrm>
          <a:prstGeom prst="rect">
            <a:avLst/>
          </a:prstGeom>
        </p:spPr>
        <p:txBody>
          <a:bodyPr/>
          <a:lstStyle>
            <a:lvl1pPr>
              <a:defRPr sz="2799"/>
            </a:lvl1pPr>
            <a:lvl2pPr>
              <a:defRPr sz="2399"/>
            </a:lvl2pPr>
            <a:lvl3pPr>
              <a:defRPr sz="1998"/>
            </a:lvl3pPr>
            <a:lvl4pPr>
              <a:defRPr sz="1799"/>
            </a:lvl4pPr>
            <a:lvl5pPr>
              <a:defRPr sz="1799"/>
            </a:lvl5pPr>
            <a:lvl6pPr>
              <a:defRPr sz="1799"/>
            </a:lvl6pPr>
            <a:lvl7pPr>
              <a:defRPr sz="1799"/>
            </a:lvl7pPr>
            <a:lvl8pPr>
              <a:defRPr sz="1799"/>
            </a:lvl8pPr>
            <a:lvl9pPr>
              <a:defRPr sz="17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2"/>
            <a:ext cx="4038600" cy="3394075"/>
          </a:xfrm>
          <a:prstGeom prst="rect">
            <a:avLst/>
          </a:prstGeom>
        </p:spPr>
        <p:txBody>
          <a:bodyPr/>
          <a:lstStyle>
            <a:lvl1pPr>
              <a:defRPr sz="2799"/>
            </a:lvl1pPr>
            <a:lvl2pPr>
              <a:defRPr sz="2399"/>
            </a:lvl2pPr>
            <a:lvl3pPr>
              <a:defRPr sz="1998"/>
            </a:lvl3pPr>
            <a:lvl4pPr>
              <a:defRPr sz="1799"/>
            </a:lvl4pPr>
            <a:lvl5pPr>
              <a:defRPr sz="1799"/>
            </a:lvl5pPr>
            <a:lvl6pPr>
              <a:defRPr sz="1799"/>
            </a:lvl6pPr>
            <a:lvl7pPr>
              <a:defRPr sz="1799"/>
            </a:lvl7pPr>
            <a:lvl8pPr>
              <a:defRPr sz="1799"/>
            </a:lvl8pPr>
            <a:lvl9pPr>
              <a:defRPr sz="17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fld id="{B95FC270-55C9-4A20-A67A-3DE973D1FE95}" type="datetimeFigureOut">
              <a:rPr lang="zh-CN" altLang="en-US" smtClean="0">
                <a:solidFill>
                  <a:srgbClr val="000000">
                    <a:tint val="75000"/>
                  </a:srgbClr>
                </a:solidFill>
              </a:rPr>
              <a:pPr/>
              <a:t>2018-1-13</a:t>
            </a:fld>
            <a:endParaRPr lang="zh-CN" altLang="en-US">
              <a:solidFill>
                <a:srgbClr val="000000">
                  <a:tint val="75000"/>
                </a:srgbClr>
              </a:solidFill>
            </a:endParaRPr>
          </a:p>
        </p:txBody>
      </p:sp>
      <p:sp>
        <p:nvSpPr>
          <p:cNvPr id="6" name="页脚占位符 5"/>
          <p:cNvSpPr>
            <a:spLocks noGrp="1"/>
          </p:cNvSpPr>
          <p:nvPr>
            <p:ph type="ftr" sz="quarter" idx="11"/>
          </p:nvPr>
        </p:nvSpPr>
        <p:spPr>
          <a:xfrm>
            <a:off x="3124201" y="6356352"/>
            <a:ext cx="2895600" cy="365125"/>
          </a:xfrm>
          <a:prstGeom prst="rect">
            <a:avLst/>
          </a:prstGeom>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a:xfrm>
            <a:off x="6553200" y="6356352"/>
            <a:ext cx="2133600"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899553817"/>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40"/>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4"/>
            <a:ext cx="4040188" cy="639762"/>
          </a:xfrm>
          <a:prstGeom prst="rect">
            <a:avLst/>
          </a:prstGeom>
        </p:spPr>
        <p:txBody>
          <a:bodyPr anchor="b"/>
          <a:lstStyle>
            <a:lvl1pPr marL="0" indent="0">
              <a:buNone/>
              <a:defRPr sz="2399" b="1"/>
            </a:lvl1pPr>
            <a:lvl2pPr marL="456979" indent="0">
              <a:buNone/>
              <a:defRPr sz="1998" b="1"/>
            </a:lvl2pPr>
            <a:lvl3pPr marL="913959" indent="0">
              <a:buNone/>
              <a:defRPr sz="1799" b="1"/>
            </a:lvl3pPr>
            <a:lvl4pPr marL="1370937" indent="0">
              <a:buNone/>
              <a:defRPr sz="1600" b="1"/>
            </a:lvl4pPr>
            <a:lvl5pPr marL="1827916" indent="0">
              <a:buNone/>
              <a:defRPr sz="1600" b="1"/>
            </a:lvl5pPr>
            <a:lvl6pPr marL="2284895" indent="0">
              <a:buNone/>
              <a:defRPr sz="1600" b="1"/>
            </a:lvl6pPr>
            <a:lvl7pPr marL="2741875" indent="0">
              <a:buNone/>
              <a:defRPr sz="1600" b="1"/>
            </a:lvl7pPr>
            <a:lvl8pPr marL="3198854" indent="0">
              <a:buNone/>
              <a:defRPr sz="1600" b="1"/>
            </a:lvl8pPr>
            <a:lvl9pPr marL="3655833"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7"/>
            <a:ext cx="4040188" cy="3951288"/>
          </a:xfrm>
          <a:prstGeom prst="rect">
            <a:avLst/>
          </a:prstGeom>
        </p:spPr>
        <p:txBody>
          <a:bodyPr/>
          <a:lstStyle>
            <a:lvl1pPr>
              <a:defRPr sz="2399"/>
            </a:lvl1pPr>
            <a:lvl2pPr>
              <a:defRPr sz="1998"/>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0" y="1535114"/>
            <a:ext cx="4041775" cy="639762"/>
          </a:xfrm>
          <a:prstGeom prst="rect">
            <a:avLst/>
          </a:prstGeom>
        </p:spPr>
        <p:txBody>
          <a:bodyPr anchor="b"/>
          <a:lstStyle>
            <a:lvl1pPr marL="0" indent="0">
              <a:buNone/>
              <a:defRPr sz="2399" b="1"/>
            </a:lvl1pPr>
            <a:lvl2pPr marL="456979" indent="0">
              <a:buNone/>
              <a:defRPr sz="1998" b="1"/>
            </a:lvl2pPr>
            <a:lvl3pPr marL="913959" indent="0">
              <a:buNone/>
              <a:defRPr sz="1799" b="1"/>
            </a:lvl3pPr>
            <a:lvl4pPr marL="1370937" indent="0">
              <a:buNone/>
              <a:defRPr sz="1600" b="1"/>
            </a:lvl4pPr>
            <a:lvl5pPr marL="1827916" indent="0">
              <a:buNone/>
              <a:defRPr sz="1600" b="1"/>
            </a:lvl5pPr>
            <a:lvl6pPr marL="2284895" indent="0">
              <a:buNone/>
              <a:defRPr sz="1600" b="1"/>
            </a:lvl6pPr>
            <a:lvl7pPr marL="2741875" indent="0">
              <a:buNone/>
              <a:defRPr sz="1600" b="1"/>
            </a:lvl7pPr>
            <a:lvl8pPr marL="3198854" indent="0">
              <a:buNone/>
              <a:defRPr sz="1600" b="1"/>
            </a:lvl8pPr>
            <a:lvl9pPr marL="3655833"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0" y="2174877"/>
            <a:ext cx="4041775" cy="3951288"/>
          </a:xfrm>
          <a:prstGeom prst="rect">
            <a:avLst/>
          </a:prstGeom>
        </p:spPr>
        <p:txBody>
          <a:bodyPr/>
          <a:lstStyle>
            <a:lvl1pPr>
              <a:defRPr sz="2399"/>
            </a:lvl1pPr>
            <a:lvl2pPr>
              <a:defRPr sz="1998"/>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6356352"/>
            <a:ext cx="2133600" cy="365125"/>
          </a:xfrm>
          <a:prstGeom prst="rect">
            <a:avLst/>
          </a:prstGeom>
        </p:spPr>
        <p:txBody>
          <a:bodyPr/>
          <a:lstStyle/>
          <a:p>
            <a:fld id="{B95FC270-55C9-4A20-A67A-3DE973D1FE95}" type="datetimeFigureOut">
              <a:rPr lang="zh-CN" altLang="en-US" smtClean="0">
                <a:solidFill>
                  <a:srgbClr val="000000">
                    <a:tint val="75000"/>
                  </a:srgbClr>
                </a:solidFill>
              </a:rPr>
              <a:pPr/>
              <a:t>2018-1-13</a:t>
            </a:fld>
            <a:endParaRPr lang="zh-CN" altLang="en-US">
              <a:solidFill>
                <a:srgbClr val="000000">
                  <a:tint val="75000"/>
                </a:srgbClr>
              </a:solidFill>
            </a:endParaRPr>
          </a:p>
        </p:txBody>
      </p:sp>
      <p:sp>
        <p:nvSpPr>
          <p:cNvPr id="8" name="页脚占位符 7"/>
          <p:cNvSpPr>
            <a:spLocks noGrp="1"/>
          </p:cNvSpPr>
          <p:nvPr>
            <p:ph type="ftr" sz="quarter" idx="11"/>
          </p:nvPr>
        </p:nvSpPr>
        <p:spPr>
          <a:xfrm>
            <a:off x="3124201" y="6356352"/>
            <a:ext cx="2895600" cy="365125"/>
          </a:xfrm>
          <a:prstGeom prst="rect">
            <a:avLst/>
          </a:prstGeom>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a:xfrm>
            <a:off x="6553200" y="6356352"/>
            <a:ext cx="2133600"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551162735"/>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40"/>
            <a:ext cx="82296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6356352"/>
            <a:ext cx="2133600" cy="365125"/>
          </a:xfrm>
          <a:prstGeom prst="rect">
            <a:avLst/>
          </a:prstGeom>
        </p:spPr>
        <p:txBody>
          <a:bodyPr/>
          <a:lstStyle/>
          <a:p>
            <a:fld id="{B95FC270-55C9-4A20-A67A-3DE973D1FE95}" type="datetimeFigureOut">
              <a:rPr lang="zh-CN" altLang="en-US" smtClean="0">
                <a:solidFill>
                  <a:srgbClr val="000000">
                    <a:tint val="75000"/>
                  </a:srgbClr>
                </a:solidFill>
              </a:rPr>
              <a:pPr/>
              <a:t>2018-1-13</a:t>
            </a:fld>
            <a:endParaRPr lang="zh-CN" altLang="en-US">
              <a:solidFill>
                <a:srgbClr val="000000">
                  <a:tint val="75000"/>
                </a:srgbClr>
              </a:solidFill>
            </a:endParaRPr>
          </a:p>
        </p:txBody>
      </p:sp>
      <p:sp>
        <p:nvSpPr>
          <p:cNvPr id="4" name="页脚占位符 3"/>
          <p:cNvSpPr>
            <a:spLocks noGrp="1"/>
          </p:cNvSpPr>
          <p:nvPr>
            <p:ph type="ftr" sz="quarter" idx="11"/>
          </p:nvPr>
        </p:nvSpPr>
        <p:spPr>
          <a:xfrm>
            <a:off x="3124201" y="6356352"/>
            <a:ext cx="2895600" cy="365125"/>
          </a:xfrm>
          <a:prstGeom prst="rect">
            <a:avLst/>
          </a:prstGeom>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a:xfrm>
            <a:off x="6553200" y="6356352"/>
            <a:ext cx="2133600"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796895644"/>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73053"/>
            <a:ext cx="3008313" cy="1162051"/>
          </a:xfrm>
          <a:prstGeom prst="rect">
            <a:avLst/>
          </a:prstGeom>
        </p:spPr>
        <p:txBody>
          <a:bodyPr anchor="b"/>
          <a:lstStyle>
            <a:lvl1pPr algn="l">
              <a:defRPr sz="1998" b="1"/>
            </a:lvl1pPr>
          </a:lstStyle>
          <a:p>
            <a:r>
              <a:rPr lang="zh-CN" altLang="en-US"/>
              <a:t>单击此处编辑母版标题样式</a:t>
            </a:r>
          </a:p>
        </p:txBody>
      </p:sp>
      <p:sp>
        <p:nvSpPr>
          <p:cNvPr id="3" name="内容占位符 2"/>
          <p:cNvSpPr>
            <a:spLocks noGrp="1"/>
          </p:cNvSpPr>
          <p:nvPr>
            <p:ph idx="1"/>
          </p:nvPr>
        </p:nvSpPr>
        <p:spPr>
          <a:xfrm>
            <a:off x="3575050" y="273053"/>
            <a:ext cx="5111750" cy="5853113"/>
          </a:xfrm>
          <a:prstGeom prst="rect">
            <a:avLst/>
          </a:prstGeom>
        </p:spPr>
        <p:txBody>
          <a:bodyPr/>
          <a:lstStyle>
            <a:lvl1pPr>
              <a:defRPr sz="3198"/>
            </a:lvl1pPr>
            <a:lvl2pPr>
              <a:defRPr sz="2799"/>
            </a:lvl2pPr>
            <a:lvl3pPr>
              <a:defRPr sz="2399"/>
            </a:lvl3pPr>
            <a:lvl4pPr>
              <a:defRPr sz="1998"/>
            </a:lvl4pPr>
            <a:lvl5pPr>
              <a:defRPr sz="1998"/>
            </a:lvl5pPr>
            <a:lvl6pPr>
              <a:defRPr sz="1998"/>
            </a:lvl6pPr>
            <a:lvl7pPr>
              <a:defRPr sz="1998"/>
            </a:lvl7pPr>
            <a:lvl8pPr>
              <a:defRPr sz="1998"/>
            </a:lvl8pPr>
            <a:lvl9pPr>
              <a:defRPr sz="199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4" y="1435103"/>
            <a:ext cx="3008313" cy="4691062"/>
          </a:xfrm>
          <a:prstGeom prst="rect">
            <a:avLst/>
          </a:prstGeom>
        </p:spPr>
        <p:txBody>
          <a:bodyPr/>
          <a:lstStyle>
            <a:lvl1pPr marL="0" indent="0">
              <a:buNone/>
              <a:defRPr sz="1399"/>
            </a:lvl1pPr>
            <a:lvl2pPr marL="456979" indent="0">
              <a:buNone/>
              <a:defRPr sz="1199"/>
            </a:lvl2pPr>
            <a:lvl3pPr marL="913959" indent="0">
              <a:buNone/>
              <a:defRPr sz="1000"/>
            </a:lvl3pPr>
            <a:lvl4pPr marL="1370937" indent="0">
              <a:buNone/>
              <a:defRPr sz="900"/>
            </a:lvl4pPr>
            <a:lvl5pPr marL="1827916" indent="0">
              <a:buNone/>
              <a:defRPr sz="900"/>
            </a:lvl5pPr>
            <a:lvl6pPr marL="2284895" indent="0">
              <a:buNone/>
              <a:defRPr sz="900"/>
            </a:lvl6pPr>
            <a:lvl7pPr marL="2741875" indent="0">
              <a:buNone/>
              <a:defRPr sz="900"/>
            </a:lvl7pPr>
            <a:lvl8pPr marL="3198854" indent="0">
              <a:buNone/>
              <a:defRPr sz="900"/>
            </a:lvl8pPr>
            <a:lvl9pPr marL="3655833"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fld id="{B95FC270-55C9-4A20-A67A-3DE973D1FE95}" type="datetimeFigureOut">
              <a:rPr lang="zh-CN" altLang="en-US" smtClean="0">
                <a:solidFill>
                  <a:srgbClr val="000000">
                    <a:tint val="75000"/>
                  </a:srgbClr>
                </a:solidFill>
              </a:rPr>
              <a:pPr/>
              <a:t>2018-1-13</a:t>
            </a:fld>
            <a:endParaRPr lang="zh-CN" altLang="en-US">
              <a:solidFill>
                <a:srgbClr val="000000">
                  <a:tint val="75000"/>
                </a:srgbClr>
              </a:solidFill>
            </a:endParaRPr>
          </a:p>
        </p:txBody>
      </p:sp>
      <p:sp>
        <p:nvSpPr>
          <p:cNvPr id="6" name="页脚占位符 5"/>
          <p:cNvSpPr>
            <a:spLocks noGrp="1"/>
          </p:cNvSpPr>
          <p:nvPr>
            <p:ph type="ftr" sz="quarter" idx="11"/>
          </p:nvPr>
        </p:nvSpPr>
        <p:spPr>
          <a:xfrm>
            <a:off x="3124201" y="6356352"/>
            <a:ext cx="2895600" cy="365125"/>
          </a:xfrm>
          <a:prstGeom prst="rect">
            <a:avLst/>
          </a:prstGeom>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a:xfrm>
            <a:off x="6553200" y="6356352"/>
            <a:ext cx="2133600"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580345743"/>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8"/>
          </a:xfrm>
          <a:prstGeom prst="rect">
            <a:avLst/>
          </a:prstGeom>
        </p:spPr>
        <p:txBody>
          <a:bodyPr anchor="b"/>
          <a:lstStyle>
            <a:lvl1pPr algn="l">
              <a:defRPr sz="1998" b="1"/>
            </a:lvl1pPr>
          </a:lstStyle>
          <a:p>
            <a:r>
              <a:rPr lang="zh-CN" altLang="en-US"/>
              <a:t>单击此处编辑母版标题样式</a:t>
            </a:r>
          </a:p>
        </p:txBody>
      </p:sp>
      <p:sp>
        <p:nvSpPr>
          <p:cNvPr id="3" name="图片占位符 2"/>
          <p:cNvSpPr>
            <a:spLocks noGrp="1"/>
          </p:cNvSpPr>
          <p:nvPr>
            <p:ph type="pic" idx="1"/>
          </p:nvPr>
        </p:nvSpPr>
        <p:spPr>
          <a:xfrm>
            <a:off x="1792288" y="612778"/>
            <a:ext cx="5486400" cy="4114800"/>
          </a:xfrm>
          <a:prstGeom prst="rect">
            <a:avLst/>
          </a:prstGeom>
        </p:spPr>
        <p:txBody>
          <a:bodyPr/>
          <a:lstStyle>
            <a:lvl1pPr marL="0" indent="0">
              <a:buNone/>
              <a:defRPr sz="3198"/>
            </a:lvl1pPr>
            <a:lvl2pPr marL="456979" indent="0">
              <a:buNone/>
              <a:defRPr sz="2799"/>
            </a:lvl2pPr>
            <a:lvl3pPr marL="913959" indent="0">
              <a:buNone/>
              <a:defRPr sz="2399"/>
            </a:lvl3pPr>
            <a:lvl4pPr marL="1370937" indent="0">
              <a:buNone/>
              <a:defRPr sz="1998"/>
            </a:lvl4pPr>
            <a:lvl5pPr marL="1827916" indent="0">
              <a:buNone/>
              <a:defRPr sz="1998"/>
            </a:lvl5pPr>
            <a:lvl6pPr marL="2284895" indent="0">
              <a:buNone/>
              <a:defRPr sz="1998"/>
            </a:lvl6pPr>
            <a:lvl7pPr marL="2741875" indent="0">
              <a:buNone/>
              <a:defRPr sz="1998"/>
            </a:lvl7pPr>
            <a:lvl8pPr marL="3198854" indent="0">
              <a:buNone/>
              <a:defRPr sz="1998"/>
            </a:lvl8pPr>
            <a:lvl9pPr marL="3655833" indent="0">
              <a:buNone/>
              <a:defRPr sz="1998"/>
            </a:lvl9pPr>
          </a:lstStyle>
          <a:p>
            <a:endParaRPr lang="zh-CN" altLang="en-US"/>
          </a:p>
        </p:txBody>
      </p:sp>
      <p:sp>
        <p:nvSpPr>
          <p:cNvPr id="4" name="文本占位符 3"/>
          <p:cNvSpPr>
            <a:spLocks noGrp="1"/>
          </p:cNvSpPr>
          <p:nvPr>
            <p:ph type="body" sz="half" idx="2"/>
          </p:nvPr>
        </p:nvSpPr>
        <p:spPr>
          <a:xfrm>
            <a:off x="1792288" y="5367339"/>
            <a:ext cx="5486400" cy="804864"/>
          </a:xfrm>
          <a:prstGeom prst="rect">
            <a:avLst/>
          </a:prstGeom>
        </p:spPr>
        <p:txBody>
          <a:bodyPr/>
          <a:lstStyle>
            <a:lvl1pPr marL="0" indent="0">
              <a:buNone/>
              <a:defRPr sz="1399"/>
            </a:lvl1pPr>
            <a:lvl2pPr marL="456979" indent="0">
              <a:buNone/>
              <a:defRPr sz="1199"/>
            </a:lvl2pPr>
            <a:lvl3pPr marL="913959" indent="0">
              <a:buNone/>
              <a:defRPr sz="1000"/>
            </a:lvl3pPr>
            <a:lvl4pPr marL="1370937" indent="0">
              <a:buNone/>
              <a:defRPr sz="900"/>
            </a:lvl4pPr>
            <a:lvl5pPr marL="1827916" indent="0">
              <a:buNone/>
              <a:defRPr sz="900"/>
            </a:lvl5pPr>
            <a:lvl6pPr marL="2284895" indent="0">
              <a:buNone/>
              <a:defRPr sz="900"/>
            </a:lvl6pPr>
            <a:lvl7pPr marL="2741875" indent="0">
              <a:buNone/>
              <a:defRPr sz="900"/>
            </a:lvl7pPr>
            <a:lvl8pPr marL="3198854" indent="0">
              <a:buNone/>
              <a:defRPr sz="900"/>
            </a:lvl8pPr>
            <a:lvl9pPr marL="3655833"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fld id="{B95FC270-55C9-4A20-A67A-3DE973D1FE95}" type="datetimeFigureOut">
              <a:rPr lang="zh-CN" altLang="en-US" smtClean="0">
                <a:solidFill>
                  <a:srgbClr val="000000">
                    <a:tint val="75000"/>
                  </a:srgbClr>
                </a:solidFill>
              </a:rPr>
              <a:pPr/>
              <a:t>2018-1-13</a:t>
            </a:fld>
            <a:endParaRPr lang="zh-CN" altLang="en-US">
              <a:solidFill>
                <a:srgbClr val="000000">
                  <a:tint val="75000"/>
                </a:srgbClr>
              </a:solidFill>
            </a:endParaRPr>
          </a:p>
        </p:txBody>
      </p:sp>
      <p:sp>
        <p:nvSpPr>
          <p:cNvPr id="6" name="页脚占位符 5"/>
          <p:cNvSpPr>
            <a:spLocks noGrp="1"/>
          </p:cNvSpPr>
          <p:nvPr>
            <p:ph type="ftr" sz="quarter" idx="11"/>
          </p:nvPr>
        </p:nvSpPr>
        <p:spPr>
          <a:xfrm>
            <a:off x="3124201" y="6356352"/>
            <a:ext cx="2895600" cy="365125"/>
          </a:xfrm>
          <a:prstGeom prst="rect">
            <a:avLst/>
          </a:prstGeom>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a:xfrm>
            <a:off x="6553200" y="6356352"/>
            <a:ext cx="2133600"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429517854"/>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40"/>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1" y="1600203"/>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fld id="{B95FC270-55C9-4A20-A67A-3DE973D1FE95}" type="datetimeFigureOut">
              <a:rPr lang="zh-CN" altLang="en-US" smtClean="0">
                <a:solidFill>
                  <a:srgbClr val="000000">
                    <a:tint val="75000"/>
                  </a:srgbClr>
                </a:solidFill>
              </a:rPr>
              <a:pPr/>
              <a:t>2018-1-13</a:t>
            </a:fld>
            <a:endParaRPr lang="zh-CN" altLang="en-US">
              <a:solidFill>
                <a:srgbClr val="000000">
                  <a:tint val="75000"/>
                </a:srgbClr>
              </a:solidFill>
            </a:endParaRPr>
          </a:p>
        </p:txBody>
      </p:sp>
      <p:sp>
        <p:nvSpPr>
          <p:cNvPr id="5" name="页脚占位符 4"/>
          <p:cNvSpPr>
            <a:spLocks noGrp="1"/>
          </p:cNvSpPr>
          <p:nvPr>
            <p:ph type="ftr" sz="quarter" idx="11"/>
          </p:nvPr>
        </p:nvSpPr>
        <p:spPr>
          <a:xfrm>
            <a:off x="3124201" y="6356352"/>
            <a:ext cx="2895600" cy="365125"/>
          </a:xfrm>
          <a:prstGeom prst="rect">
            <a:avLst/>
          </a:prstGeom>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25996937"/>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6"/>
            <a:ext cx="2057400" cy="4387851"/>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1" y="206376"/>
            <a:ext cx="6019800" cy="438785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fld id="{B95FC270-55C9-4A20-A67A-3DE973D1FE95}" type="datetimeFigureOut">
              <a:rPr lang="zh-CN" altLang="en-US" smtClean="0">
                <a:solidFill>
                  <a:srgbClr val="000000">
                    <a:tint val="75000"/>
                  </a:srgbClr>
                </a:solidFill>
              </a:rPr>
              <a:pPr/>
              <a:t>2018-1-13</a:t>
            </a:fld>
            <a:endParaRPr lang="zh-CN" altLang="en-US">
              <a:solidFill>
                <a:srgbClr val="000000">
                  <a:tint val="75000"/>
                </a:srgbClr>
              </a:solidFill>
            </a:endParaRPr>
          </a:p>
        </p:txBody>
      </p:sp>
      <p:sp>
        <p:nvSpPr>
          <p:cNvPr id="5" name="页脚占位符 4"/>
          <p:cNvSpPr>
            <a:spLocks noGrp="1"/>
          </p:cNvSpPr>
          <p:nvPr>
            <p:ph type="ftr" sz="quarter" idx="11"/>
          </p:nvPr>
        </p:nvSpPr>
        <p:spPr>
          <a:xfrm>
            <a:off x="3124201" y="6356352"/>
            <a:ext cx="2895600" cy="365125"/>
          </a:xfrm>
          <a:prstGeom prst="rect">
            <a:avLst/>
          </a:prstGeom>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p>
            <a:fld id="{8961FD41-A0E4-414C-A973-C8EC8DF1BF61}"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213027954"/>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625347"/>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9" r:id="rId10"/>
    <p:sldLayoutId id="2147483960" r:id="rId11"/>
    <p:sldLayoutId id="2147483961" r:id="rId12"/>
    <p:sldLayoutId id="2147483962" r:id="rId13"/>
  </p:sldLayoutIdLst>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xStyles>
    <p:titleStyle>
      <a:lvl1pPr algn="ctr" defTabSz="913482" rtl="0" eaLnBrk="1" latinLnBrk="0" hangingPunct="1">
        <a:spcBef>
          <a:spcPct val="0"/>
        </a:spcBef>
        <a:buNone/>
        <a:defRPr sz="4397" kern="1200">
          <a:solidFill>
            <a:schemeClr val="tx1"/>
          </a:solidFill>
          <a:latin typeface="+mj-lt"/>
          <a:ea typeface="+mj-ea"/>
          <a:cs typeface="+mj-cs"/>
        </a:defRPr>
      </a:lvl1pPr>
    </p:titleStyle>
    <p:bodyStyle>
      <a:lvl1pPr marL="342735" indent="-342735" algn="l" defTabSz="913482" rtl="0" eaLnBrk="1" latinLnBrk="0" hangingPunct="1">
        <a:spcBef>
          <a:spcPct val="20000"/>
        </a:spcBef>
        <a:buFont typeface="Arial" panose="020B0604020202020204" pitchFamily="34" charset="0"/>
        <a:buChar char="•"/>
        <a:defRPr sz="3198" kern="1200">
          <a:solidFill>
            <a:schemeClr val="tx1"/>
          </a:solidFill>
          <a:latin typeface="+mn-lt"/>
          <a:ea typeface="+mn-ea"/>
          <a:cs typeface="+mn-cs"/>
        </a:defRPr>
      </a:lvl1pPr>
      <a:lvl2pPr marL="742591" indent="-285612" algn="l" defTabSz="913482" rtl="0" eaLnBrk="1" latinLnBrk="0" hangingPunct="1">
        <a:spcBef>
          <a:spcPct val="20000"/>
        </a:spcBef>
        <a:buFont typeface="Arial" panose="020B0604020202020204" pitchFamily="34" charset="0"/>
        <a:buChar char="–"/>
        <a:defRPr sz="2799" kern="1200">
          <a:solidFill>
            <a:schemeClr val="tx1"/>
          </a:solidFill>
          <a:latin typeface="+mn-lt"/>
          <a:ea typeface="+mn-ea"/>
          <a:cs typeface="+mn-cs"/>
        </a:defRPr>
      </a:lvl2pPr>
      <a:lvl3pPr marL="1142448" indent="-228489" algn="l" defTabSz="913482" rtl="0" eaLnBrk="1" latinLnBrk="0" hangingPunct="1">
        <a:spcBef>
          <a:spcPct val="20000"/>
        </a:spcBef>
        <a:buFont typeface="Arial" panose="020B0604020202020204" pitchFamily="34" charset="0"/>
        <a:buChar char="•"/>
        <a:defRPr sz="2399" kern="1200">
          <a:solidFill>
            <a:schemeClr val="tx1"/>
          </a:solidFill>
          <a:latin typeface="+mn-lt"/>
          <a:ea typeface="+mn-ea"/>
          <a:cs typeface="+mn-cs"/>
        </a:defRPr>
      </a:lvl3pPr>
      <a:lvl4pPr marL="1599426" indent="-228489" algn="l" defTabSz="913482" rtl="0" eaLnBrk="1" latinLnBrk="0" hangingPunct="1">
        <a:spcBef>
          <a:spcPct val="20000"/>
        </a:spcBef>
        <a:buFont typeface="Arial" panose="020B0604020202020204" pitchFamily="34" charset="0"/>
        <a:buChar char="–"/>
        <a:defRPr sz="1998" kern="1200">
          <a:solidFill>
            <a:schemeClr val="tx1"/>
          </a:solidFill>
          <a:latin typeface="+mn-lt"/>
          <a:ea typeface="+mn-ea"/>
          <a:cs typeface="+mn-cs"/>
        </a:defRPr>
      </a:lvl4pPr>
      <a:lvl5pPr marL="2056405" indent="-228489" algn="l" defTabSz="913482" rtl="0" eaLnBrk="1" latinLnBrk="0" hangingPunct="1">
        <a:spcBef>
          <a:spcPct val="20000"/>
        </a:spcBef>
        <a:buFont typeface="Arial" panose="020B0604020202020204" pitchFamily="34" charset="0"/>
        <a:buChar char="»"/>
        <a:defRPr sz="1998" kern="1200">
          <a:solidFill>
            <a:schemeClr val="tx1"/>
          </a:solidFill>
          <a:latin typeface="+mn-lt"/>
          <a:ea typeface="+mn-ea"/>
          <a:cs typeface="+mn-cs"/>
        </a:defRPr>
      </a:lvl5pPr>
      <a:lvl6pPr marL="2513384" indent="-228489" algn="l" defTabSz="913482" rtl="0" eaLnBrk="1" latinLnBrk="0" hangingPunct="1">
        <a:spcBef>
          <a:spcPct val="20000"/>
        </a:spcBef>
        <a:buFont typeface="Arial" panose="020B0604020202020204" pitchFamily="34" charset="0"/>
        <a:buChar char="•"/>
        <a:defRPr sz="1998" kern="1200">
          <a:solidFill>
            <a:schemeClr val="tx1"/>
          </a:solidFill>
          <a:latin typeface="+mn-lt"/>
          <a:ea typeface="+mn-ea"/>
          <a:cs typeface="+mn-cs"/>
        </a:defRPr>
      </a:lvl6pPr>
      <a:lvl7pPr marL="2970364" indent="-228489" algn="l" defTabSz="913482" rtl="0" eaLnBrk="1" latinLnBrk="0" hangingPunct="1">
        <a:spcBef>
          <a:spcPct val="20000"/>
        </a:spcBef>
        <a:buFont typeface="Arial" panose="020B0604020202020204" pitchFamily="34" charset="0"/>
        <a:buChar char="•"/>
        <a:defRPr sz="1998" kern="1200">
          <a:solidFill>
            <a:schemeClr val="tx1"/>
          </a:solidFill>
          <a:latin typeface="+mn-lt"/>
          <a:ea typeface="+mn-ea"/>
          <a:cs typeface="+mn-cs"/>
        </a:defRPr>
      </a:lvl7pPr>
      <a:lvl8pPr marL="3427344" indent="-228489" algn="l" defTabSz="913482" rtl="0" eaLnBrk="1" latinLnBrk="0" hangingPunct="1">
        <a:spcBef>
          <a:spcPct val="20000"/>
        </a:spcBef>
        <a:buFont typeface="Arial" panose="020B0604020202020204" pitchFamily="34" charset="0"/>
        <a:buChar char="•"/>
        <a:defRPr sz="1998" kern="1200">
          <a:solidFill>
            <a:schemeClr val="tx1"/>
          </a:solidFill>
          <a:latin typeface="+mn-lt"/>
          <a:ea typeface="+mn-ea"/>
          <a:cs typeface="+mn-cs"/>
        </a:defRPr>
      </a:lvl8pPr>
      <a:lvl9pPr marL="3884322" indent="-228489" algn="l" defTabSz="913482" rtl="0" eaLnBrk="1" latinLnBrk="0" hangingPunct="1">
        <a:spcBef>
          <a:spcPct val="20000"/>
        </a:spcBef>
        <a:buFont typeface="Arial" panose="020B0604020202020204" pitchFamily="34" charset="0"/>
        <a:buChar char="•"/>
        <a:defRPr sz="1998" kern="1200">
          <a:solidFill>
            <a:schemeClr val="tx1"/>
          </a:solidFill>
          <a:latin typeface="+mn-lt"/>
          <a:ea typeface="+mn-ea"/>
          <a:cs typeface="+mn-cs"/>
        </a:defRPr>
      </a:lvl9pPr>
    </p:bodyStyle>
    <p:otherStyle>
      <a:defPPr>
        <a:defRPr lang="zh-CN"/>
      </a:defPPr>
      <a:lvl1pPr marL="0" algn="l" defTabSz="913482" rtl="0" eaLnBrk="1" latinLnBrk="0" hangingPunct="1">
        <a:defRPr sz="1799" kern="1200">
          <a:solidFill>
            <a:schemeClr val="tx1"/>
          </a:solidFill>
          <a:latin typeface="+mn-lt"/>
          <a:ea typeface="+mn-ea"/>
          <a:cs typeface="+mn-cs"/>
        </a:defRPr>
      </a:lvl1pPr>
      <a:lvl2pPr marL="456979" algn="l" defTabSz="913482" rtl="0" eaLnBrk="1" latinLnBrk="0" hangingPunct="1">
        <a:defRPr sz="1799" kern="1200">
          <a:solidFill>
            <a:schemeClr val="tx1"/>
          </a:solidFill>
          <a:latin typeface="+mn-lt"/>
          <a:ea typeface="+mn-ea"/>
          <a:cs typeface="+mn-cs"/>
        </a:defRPr>
      </a:lvl2pPr>
      <a:lvl3pPr marL="913959" algn="l" defTabSz="913482" rtl="0" eaLnBrk="1" latinLnBrk="0" hangingPunct="1">
        <a:defRPr sz="1799" kern="1200">
          <a:solidFill>
            <a:schemeClr val="tx1"/>
          </a:solidFill>
          <a:latin typeface="+mn-lt"/>
          <a:ea typeface="+mn-ea"/>
          <a:cs typeface="+mn-cs"/>
        </a:defRPr>
      </a:lvl3pPr>
      <a:lvl4pPr marL="1370937" algn="l" defTabSz="913482" rtl="0" eaLnBrk="1" latinLnBrk="0" hangingPunct="1">
        <a:defRPr sz="1799" kern="1200">
          <a:solidFill>
            <a:schemeClr val="tx1"/>
          </a:solidFill>
          <a:latin typeface="+mn-lt"/>
          <a:ea typeface="+mn-ea"/>
          <a:cs typeface="+mn-cs"/>
        </a:defRPr>
      </a:lvl4pPr>
      <a:lvl5pPr marL="1827916" algn="l" defTabSz="913482" rtl="0" eaLnBrk="1" latinLnBrk="0" hangingPunct="1">
        <a:defRPr sz="1799" kern="1200">
          <a:solidFill>
            <a:schemeClr val="tx1"/>
          </a:solidFill>
          <a:latin typeface="+mn-lt"/>
          <a:ea typeface="+mn-ea"/>
          <a:cs typeface="+mn-cs"/>
        </a:defRPr>
      </a:lvl5pPr>
      <a:lvl6pPr marL="2284895" algn="l" defTabSz="913482" rtl="0" eaLnBrk="1" latinLnBrk="0" hangingPunct="1">
        <a:defRPr sz="1799" kern="1200">
          <a:solidFill>
            <a:schemeClr val="tx1"/>
          </a:solidFill>
          <a:latin typeface="+mn-lt"/>
          <a:ea typeface="+mn-ea"/>
          <a:cs typeface="+mn-cs"/>
        </a:defRPr>
      </a:lvl6pPr>
      <a:lvl7pPr marL="2741875" algn="l" defTabSz="913482" rtl="0" eaLnBrk="1" latinLnBrk="0" hangingPunct="1">
        <a:defRPr sz="1799" kern="1200">
          <a:solidFill>
            <a:schemeClr val="tx1"/>
          </a:solidFill>
          <a:latin typeface="+mn-lt"/>
          <a:ea typeface="+mn-ea"/>
          <a:cs typeface="+mn-cs"/>
        </a:defRPr>
      </a:lvl7pPr>
      <a:lvl8pPr marL="3198854" algn="l" defTabSz="913482" rtl="0" eaLnBrk="1" latinLnBrk="0" hangingPunct="1">
        <a:defRPr sz="1799" kern="1200">
          <a:solidFill>
            <a:schemeClr val="tx1"/>
          </a:solidFill>
          <a:latin typeface="+mn-lt"/>
          <a:ea typeface="+mn-ea"/>
          <a:cs typeface="+mn-cs"/>
        </a:defRPr>
      </a:lvl8pPr>
      <a:lvl9pPr marL="3655833" algn="l" defTabSz="913482"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67" y="0"/>
            <a:ext cx="5678993" cy="6858000"/>
          </a:xfrm>
          <a:prstGeom prst="rect">
            <a:avLst/>
          </a:prstGeom>
        </p:spPr>
      </p:pic>
      <p:pic>
        <p:nvPicPr>
          <p:cNvPr id="10" name="Bandari - 绿野仙踪">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7004" y="114598"/>
            <a:ext cx="457200" cy="609412"/>
          </a:xfrm>
          <a:prstGeom prst="rect">
            <a:avLst/>
          </a:prstGeom>
        </p:spPr>
      </p:pic>
      <p:pic>
        <p:nvPicPr>
          <p:cNvPr id="3" name="图片 2">
            <a:extLst>
              <a:ext uri="{FF2B5EF4-FFF2-40B4-BE49-F238E27FC236}">
                <a16:creationId xmlns:a16="http://schemas.microsoft.com/office/drawing/2014/main" xmlns="" id="{F5F38D3E-87FD-4445-81FD-77F88065C4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5365" y="254980"/>
            <a:ext cx="4207902" cy="6068726"/>
          </a:xfrm>
          <a:prstGeom prst="rect">
            <a:avLst/>
          </a:prstGeom>
        </p:spPr>
      </p:pic>
      <p:sp>
        <p:nvSpPr>
          <p:cNvPr id="5" name="文本框 4"/>
          <p:cNvSpPr txBox="1"/>
          <p:nvPr/>
        </p:nvSpPr>
        <p:spPr>
          <a:xfrm>
            <a:off x="667796" y="2274838"/>
            <a:ext cx="3886200" cy="1569660"/>
          </a:xfrm>
          <a:prstGeom prst="rect">
            <a:avLst/>
          </a:prstGeom>
          <a:noFill/>
        </p:spPr>
        <p:txBody>
          <a:bodyPr wrap="square" rtlCol="0">
            <a:spAutoFit/>
          </a:bodyPr>
          <a:lstStyle/>
          <a:p>
            <a:pPr algn="ctr"/>
            <a:r>
              <a:rPr lang="zh-CN" altLang="en-US" sz="4800" b="1" dirty="0">
                <a:solidFill>
                  <a:srgbClr val="426EA3"/>
                </a:solidFill>
                <a:latin typeface="南宋书局体" panose="02000000000000000000" pitchFamily="2" charset="-122"/>
                <a:ea typeface="南宋书局体" panose="02000000000000000000" pitchFamily="2" charset="-122"/>
              </a:rPr>
              <a:t>抗肿瘤药</a:t>
            </a:r>
            <a:r>
              <a:rPr lang="zh-CN" altLang="en-US" sz="4800" b="1" dirty="0" smtClean="0">
                <a:solidFill>
                  <a:srgbClr val="426EA3"/>
                </a:solidFill>
                <a:latin typeface="南宋书局体" panose="02000000000000000000" pitchFamily="2" charset="-122"/>
                <a:ea typeface="南宋书局体" panose="02000000000000000000" pitchFamily="2" charset="-122"/>
              </a:rPr>
              <a:t>物</a:t>
            </a:r>
            <a:endParaRPr lang="en-US" altLang="zh-CN" sz="4800" b="1" dirty="0" smtClean="0">
              <a:solidFill>
                <a:srgbClr val="426EA3"/>
              </a:solidFill>
              <a:latin typeface="南宋书局体" panose="02000000000000000000" pitchFamily="2" charset="-122"/>
              <a:ea typeface="南宋书局体" panose="02000000000000000000" pitchFamily="2" charset="-122"/>
            </a:endParaRPr>
          </a:p>
          <a:p>
            <a:pPr algn="ctr"/>
            <a:r>
              <a:rPr lang="zh-CN" altLang="en-US" sz="4800" b="1" dirty="0" smtClean="0">
                <a:solidFill>
                  <a:srgbClr val="426EA3"/>
                </a:solidFill>
                <a:latin typeface="南宋书局体" panose="02000000000000000000" pitchFamily="2" charset="-122"/>
                <a:ea typeface="南宋书局体" panose="02000000000000000000" pitchFamily="2" charset="-122"/>
              </a:rPr>
              <a:t>临</a:t>
            </a:r>
            <a:r>
              <a:rPr lang="zh-CN" altLang="en-US" sz="4800" b="1" dirty="0">
                <a:solidFill>
                  <a:srgbClr val="426EA3"/>
                </a:solidFill>
                <a:latin typeface="南宋书局体" panose="02000000000000000000" pitchFamily="2" charset="-122"/>
                <a:ea typeface="南宋书局体" panose="02000000000000000000" pitchFamily="2" charset="-122"/>
              </a:rPr>
              <a:t>床试验</a:t>
            </a:r>
            <a:r>
              <a:rPr lang="zh-CN" altLang="en-US" sz="4800" b="1" dirty="0" smtClean="0">
                <a:solidFill>
                  <a:srgbClr val="426EA3"/>
                </a:solidFill>
                <a:latin typeface="南宋书局体" panose="02000000000000000000" pitchFamily="2" charset="-122"/>
                <a:ea typeface="南宋书局体" panose="02000000000000000000" pitchFamily="2" charset="-122"/>
              </a:rPr>
              <a:t>终点</a:t>
            </a:r>
            <a:endParaRPr lang="en-US" altLang="zh-CN" sz="4800" b="1" dirty="0" smtClean="0">
              <a:solidFill>
                <a:srgbClr val="426EA3"/>
              </a:solidFill>
              <a:latin typeface="南宋书局体" panose="02000000000000000000" pitchFamily="2" charset="-122"/>
              <a:ea typeface="南宋书局体" panose="02000000000000000000" pitchFamily="2" charset="-122"/>
            </a:endParaRPr>
          </a:p>
        </p:txBody>
      </p:sp>
      <p:sp>
        <p:nvSpPr>
          <p:cNvPr id="2" name="Rectangle 1"/>
          <p:cNvSpPr/>
          <p:nvPr/>
        </p:nvSpPr>
        <p:spPr>
          <a:xfrm>
            <a:off x="1896533" y="4869190"/>
            <a:ext cx="4572000" cy="523220"/>
          </a:xfrm>
          <a:prstGeom prst="rect">
            <a:avLst/>
          </a:prstGeom>
        </p:spPr>
        <p:txBody>
          <a:bodyPr>
            <a:spAutoFit/>
          </a:bodyPr>
          <a:lstStyle/>
          <a:p>
            <a:r>
              <a:rPr lang="en-US" altLang="zh-CN" sz="1400" dirty="0" err="1" smtClean="0">
                <a:latin typeface="微软雅黑" panose="020B0503020204020204" pitchFamily="34" charset="-122"/>
                <a:ea typeface="微软雅黑" panose="020B0503020204020204" pitchFamily="34" charset="-122"/>
              </a:rPr>
              <a:t>Vango</a:t>
            </a:r>
            <a:endParaRPr lang="en-US" altLang="zh-CN"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18-Jan-2018</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380697"/>
      </p:ext>
    </p:extLst>
  </p:cSld>
  <p:clrMapOvr>
    <a:masterClrMapping/>
  </p:clrMapOvr>
  <mc:AlternateContent xmlns:mc="http://schemas.openxmlformats.org/markup-compatibility/2006" xmlns:p14="http://schemas.microsoft.com/office/powerpoint/2010/main">
    <mc:Choice Requires="p14">
      <p:transition spd="slow" p14:dur="1500" advTm="989">
        <p:split orient="vert"/>
      </p:transition>
    </mc:Choice>
    <mc:Fallback xmlns="">
      <p:transition spd="slow" advTm="98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par>
                          <p:cTn id="13" fill="hold">
                            <p:stCondLst>
                              <p:cond delay="500"/>
                            </p:stCondLst>
                            <p:childTnLst>
                              <p:par>
                                <p:cTn id="14" presetID="50" presetClass="entr" presetSubtype="0"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strVal val="#ppt_w+.3"/>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hold" display="0">
                  <p:stCondLst>
                    <p:cond delay="indefinite"/>
                  </p:stCondLst>
                  <p:endCondLst>
                    <p:cond evt="onStopAudio" delay="0">
                      <p:tgtEl>
                        <p:sldTgt/>
                      </p:tgtEl>
                    </p:cond>
                  </p:endCondLst>
                </p:cTn>
                <p:tgtEl>
                  <p:spTgt spid="10"/>
                </p:tgtEl>
              </p:cMediaNode>
            </p:audio>
          </p:childTnLst>
        </p:cTn>
      </p:par>
    </p:tnLst>
    <p:bldLst>
      <p:bldP spid="5" grpId="0"/>
    </p:bldLst>
  </p:timing>
  <p:extLst mod="1">
    <p:ext uri="{E180D4A7-C9FB-4DFB-919C-405C955672EB}">
      <p14:showEvtLst xmlns:p14="http://schemas.microsoft.com/office/powerpoint/2010/main">
        <p14:playEvt time="0" objId="10"/>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grpSp>
        <p:nvGrpSpPr>
          <p:cNvPr id="25" name="组合 24"/>
          <p:cNvGrpSpPr/>
          <p:nvPr/>
        </p:nvGrpSpPr>
        <p:grpSpPr>
          <a:xfrm>
            <a:off x="4800166" y="2156488"/>
            <a:ext cx="3456936" cy="2188179"/>
            <a:chOff x="4800193" y="1522672"/>
            <a:chExt cx="3457386" cy="1641855"/>
          </a:xfrm>
        </p:grpSpPr>
        <p:cxnSp>
          <p:nvCxnSpPr>
            <p:cNvPr id="26" name="直接连接符 25"/>
            <p:cNvCxnSpPr/>
            <p:nvPr/>
          </p:nvCxnSpPr>
          <p:spPr>
            <a:xfrm>
              <a:off x="4800193" y="1959463"/>
              <a:ext cx="3347417" cy="0"/>
            </a:xfrm>
            <a:prstGeom prst="line">
              <a:avLst/>
            </a:prstGeom>
            <a:noFill/>
            <a:ln w="15875" cap="flat" cmpd="sng" algn="ctr">
              <a:solidFill>
                <a:srgbClr val="8D86BA"/>
              </a:solidFill>
              <a:prstDash val="solid"/>
            </a:ln>
            <a:effectLst/>
          </p:spPr>
        </p:cxnSp>
        <p:cxnSp>
          <p:nvCxnSpPr>
            <p:cNvPr id="27" name="直接连接符 26"/>
            <p:cNvCxnSpPr/>
            <p:nvPr/>
          </p:nvCxnSpPr>
          <p:spPr>
            <a:xfrm>
              <a:off x="5708220" y="3164527"/>
              <a:ext cx="2391742" cy="0"/>
            </a:xfrm>
            <a:prstGeom prst="line">
              <a:avLst/>
            </a:prstGeom>
            <a:noFill/>
            <a:ln w="15875" cap="flat" cmpd="sng" algn="ctr">
              <a:solidFill>
                <a:srgbClr val="8D86BA"/>
              </a:solidFill>
              <a:prstDash val="solid"/>
            </a:ln>
            <a:effectLst/>
          </p:spPr>
        </p:cxnSp>
        <p:sp>
          <p:nvSpPr>
            <p:cNvPr id="29" name="矩形 1"/>
            <p:cNvSpPr>
              <a:spLocks noChangeArrowheads="1"/>
            </p:cNvSpPr>
            <p:nvPr/>
          </p:nvSpPr>
          <p:spPr bwMode="auto">
            <a:xfrm>
              <a:off x="4847840" y="1522672"/>
              <a:ext cx="3252122" cy="41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324">
                <a:lnSpc>
                  <a:spcPct val="150000"/>
                </a:lnSpc>
                <a:defRPr/>
              </a:pPr>
              <a:r>
                <a:rPr lang="zh-CN" altLang="en-US" sz="1000" kern="0" dirty="0">
                  <a:solidFill>
                    <a:srgbClr val="080808"/>
                  </a:solidFill>
                  <a:latin typeface="微软雅黑" pitchFamily="34" charset="-122"/>
                  <a:ea typeface="微软雅黑" pitchFamily="34" charset="-122"/>
                  <a:sym typeface="微软雅黑" pitchFamily="34" charset="-122"/>
                </a:rPr>
                <a:t>如果可行，可通过研究者和患者的</a:t>
              </a:r>
              <a:r>
                <a:rPr lang="zh-CN" altLang="en-US" sz="1000" b="1" kern="0" dirty="0">
                  <a:solidFill>
                    <a:srgbClr val="0000FF"/>
                  </a:solidFill>
                  <a:latin typeface="微软雅黑" pitchFamily="34" charset="-122"/>
                  <a:ea typeface="微软雅黑" pitchFamily="34" charset="-122"/>
                  <a:sym typeface="微软雅黑" pitchFamily="34" charset="-122"/>
                </a:rPr>
                <a:t>双盲</a:t>
              </a:r>
              <a:r>
                <a:rPr lang="zh-CN" altLang="en-US" sz="1000" kern="0" dirty="0">
                  <a:solidFill>
                    <a:srgbClr val="080808"/>
                  </a:solidFill>
                  <a:latin typeface="微软雅黑" pitchFamily="34" charset="-122"/>
                  <a:ea typeface="微软雅黑" pitchFamily="34" charset="-122"/>
                  <a:sym typeface="微软雅黑" pitchFamily="34" charset="-122"/>
                </a:rPr>
                <a:t>操作，使这种潜在的偏倚最小化</a:t>
              </a:r>
              <a:r>
                <a:rPr lang="zh-CN" altLang="en-US" sz="1000" kern="0" dirty="0" smtClean="0">
                  <a:solidFill>
                    <a:srgbClr val="080808"/>
                  </a:solidFill>
                  <a:latin typeface="微软雅黑" pitchFamily="34" charset="-122"/>
                  <a:ea typeface="微软雅黑" pitchFamily="34" charset="-122"/>
                  <a:sym typeface="微软雅黑" pitchFamily="34" charset="-122"/>
                </a:rPr>
                <a:t>。</a:t>
              </a:r>
              <a:endParaRPr lang="en-US" altLang="zh-CN" sz="1000" kern="0" dirty="0">
                <a:solidFill>
                  <a:srgbClr val="080808"/>
                </a:solidFill>
                <a:latin typeface="微软雅黑" pitchFamily="34" charset="-122"/>
                <a:ea typeface="微软雅黑" pitchFamily="34" charset="-122"/>
                <a:sym typeface="微软雅黑" pitchFamily="34" charset="-122"/>
              </a:endParaRPr>
            </a:p>
          </p:txBody>
        </p:sp>
        <p:sp>
          <p:nvSpPr>
            <p:cNvPr id="31" name="矩形 1"/>
            <p:cNvSpPr>
              <a:spLocks noChangeArrowheads="1"/>
            </p:cNvSpPr>
            <p:nvPr/>
          </p:nvSpPr>
          <p:spPr bwMode="auto">
            <a:xfrm>
              <a:off x="5613533" y="2560865"/>
              <a:ext cx="2644046" cy="588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324">
                <a:lnSpc>
                  <a:spcPct val="150000"/>
                </a:lnSpc>
                <a:defRPr/>
              </a:pPr>
              <a:r>
                <a:rPr lang="zh-CN" altLang="en-US" sz="1000" kern="0" dirty="0">
                  <a:solidFill>
                    <a:srgbClr val="080808"/>
                  </a:solidFill>
                  <a:latin typeface="微软雅黑" pitchFamily="34" charset="-122"/>
                  <a:ea typeface="微软雅黑" pitchFamily="34" charset="-122"/>
                  <a:sym typeface="微软雅黑" pitchFamily="34" charset="-122"/>
                </a:rPr>
                <a:t>可以通过对</a:t>
              </a:r>
              <a:r>
                <a:rPr lang="zh-CN" altLang="en-US" sz="1000" b="1" kern="0" dirty="0">
                  <a:solidFill>
                    <a:srgbClr val="0000FF"/>
                  </a:solidFill>
                  <a:latin typeface="微软雅黑" pitchFamily="34" charset="-122"/>
                  <a:ea typeface="微软雅黑" pitchFamily="34" charset="-122"/>
                  <a:sym typeface="微软雅黑" pitchFamily="34" charset="-122"/>
                </a:rPr>
                <a:t>随访期间事件发生的总数</a:t>
              </a:r>
              <a:r>
                <a:rPr lang="zh-CN" altLang="en-US" sz="1000" kern="0" dirty="0">
                  <a:solidFill>
                    <a:srgbClr val="080808"/>
                  </a:solidFill>
                  <a:latin typeface="微软雅黑" pitchFamily="34" charset="-122"/>
                  <a:ea typeface="微软雅黑" pitchFamily="34" charset="-122"/>
                  <a:sym typeface="微软雅黑" pitchFamily="34" charset="-122"/>
                </a:rPr>
                <a:t>（不管事件发生的时间）进行比较分析，从而评估由于计划外的评价而产生的可能偏倚影响。</a:t>
              </a:r>
              <a:endParaRPr lang="en-US" altLang="zh-CN" sz="1000" kern="0" dirty="0">
                <a:solidFill>
                  <a:srgbClr val="080808"/>
                </a:solidFill>
                <a:latin typeface="微软雅黑" pitchFamily="34" charset="-122"/>
                <a:ea typeface="微软雅黑" pitchFamily="34" charset="-122"/>
                <a:sym typeface="微软雅黑" pitchFamily="34" charset="-122"/>
              </a:endParaRPr>
            </a:p>
          </p:txBody>
        </p:sp>
      </p:grpSp>
      <p:grpSp>
        <p:nvGrpSpPr>
          <p:cNvPr id="32" name="组合 31"/>
          <p:cNvGrpSpPr/>
          <p:nvPr/>
        </p:nvGrpSpPr>
        <p:grpSpPr>
          <a:xfrm>
            <a:off x="798023" y="2507602"/>
            <a:ext cx="2990736" cy="2664286"/>
            <a:chOff x="797530" y="1786124"/>
            <a:chExt cx="2991126" cy="1999092"/>
          </a:xfrm>
        </p:grpSpPr>
        <p:cxnSp>
          <p:nvCxnSpPr>
            <p:cNvPr id="34" name="直接连接符 33"/>
            <p:cNvCxnSpPr/>
            <p:nvPr/>
          </p:nvCxnSpPr>
          <p:spPr>
            <a:xfrm>
              <a:off x="797530" y="3773623"/>
              <a:ext cx="1980697" cy="0"/>
            </a:xfrm>
            <a:prstGeom prst="line">
              <a:avLst/>
            </a:prstGeom>
            <a:noFill/>
            <a:ln w="15875" cap="flat" cmpd="sng" algn="ctr">
              <a:solidFill>
                <a:srgbClr val="8D86BA"/>
              </a:solidFill>
              <a:prstDash val="solid"/>
            </a:ln>
            <a:effectLst/>
          </p:spPr>
        </p:cxnSp>
        <p:cxnSp>
          <p:nvCxnSpPr>
            <p:cNvPr id="35" name="直接连接符 34"/>
            <p:cNvCxnSpPr/>
            <p:nvPr/>
          </p:nvCxnSpPr>
          <p:spPr>
            <a:xfrm>
              <a:off x="828471" y="2560865"/>
              <a:ext cx="2960185" cy="0"/>
            </a:xfrm>
            <a:prstGeom prst="line">
              <a:avLst/>
            </a:prstGeom>
            <a:noFill/>
            <a:ln w="15875" cap="flat" cmpd="sng" algn="ctr">
              <a:solidFill>
                <a:srgbClr val="8D86BA"/>
              </a:solidFill>
              <a:prstDash val="solid"/>
            </a:ln>
            <a:effectLst/>
          </p:spPr>
        </p:cxnSp>
        <p:sp>
          <p:nvSpPr>
            <p:cNvPr id="36" name="矩形 1"/>
            <p:cNvSpPr>
              <a:spLocks noChangeArrowheads="1"/>
            </p:cNvSpPr>
            <p:nvPr/>
          </p:nvSpPr>
          <p:spPr bwMode="auto">
            <a:xfrm>
              <a:off x="797530" y="1786124"/>
              <a:ext cx="2889064" cy="76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324">
                <a:lnSpc>
                  <a:spcPct val="150000"/>
                </a:lnSpc>
                <a:defRPr/>
              </a:pPr>
              <a:r>
                <a:rPr lang="zh-CN" altLang="en-US" sz="1000" kern="0" dirty="0">
                  <a:solidFill>
                    <a:srgbClr val="080808"/>
                  </a:solidFill>
                  <a:latin typeface="微软雅黑" pitchFamily="34" charset="-122"/>
                  <a:ea typeface="微软雅黑" pitchFamily="34" charset="-122"/>
                  <a:sym typeface="微软雅黑" pitchFamily="34" charset="-122"/>
                </a:rPr>
                <a:t>如果将</a:t>
              </a:r>
              <a:r>
                <a:rPr lang="en-US" altLang="zh-CN" sz="1000" kern="0" dirty="0">
                  <a:solidFill>
                    <a:srgbClr val="080808"/>
                  </a:solidFill>
                  <a:latin typeface="微软雅黑" pitchFamily="34" charset="-122"/>
                  <a:ea typeface="微软雅黑" pitchFamily="34" charset="-122"/>
                  <a:sym typeface="微软雅黑" pitchFamily="34" charset="-122"/>
                </a:rPr>
                <a:t>DFS</a:t>
              </a:r>
              <a:r>
                <a:rPr lang="zh-CN" altLang="en-US" sz="1000" kern="0" dirty="0">
                  <a:solidFill>
                    <a:srgbClr val="080808"/>
                  </a:solidFill>
                  <a:latin typeface="微软雅黑" pitchFamily="34" charset="-122"/>
                  <a:ea typeface="微软雅黑" pitchFamily="34" charset="-122"/>
                  <a:sym typeface="微软雅黑" pitchFamily="34" charset="-122"/>
                </a:rPr>
                <a:t>作为一个可能终点，需要考虑的重要问题包括</a:t>
              </a:r>
              <a:r>
                <a:rPr lang="zh-CN" altLang="en-US" sz="1000" b="1" kern="0" dirty="0">
                  <a:solidFill>
                    <a:srgbClr val="0000FF"/>
                  </a:solidFill>
                  <a:latin typeface="微软雅黑" pitchFamily="34" charset="-122"/>
                  <a:ea typeface="微软雅黑" pitchFamily="34" charset="-122"/>
                  <a:sym typeface="微软雅黑" pitchFamily="34" charset="-122"/>
                </a:rPr>
                <a:t>估计的疗效大小和已经证明的标准治疗方法的获益</a:t>
              </a:r>
              <a:r>
                <a:rPr lang="zh-CN" altLang="en-US" sz="1000" kern="0" dirty="0">
                  <a:solidFill>
                    <a:srgbClr val="080808"/>
                  </a:solidFill>
                  <a:latin typeface="微软雅黑" pitchFamily="34" charset="-122"/>
                  <a:ea typeface="微软雅黑" pitchFamily="34" charset="-122"/>
                  <a:sym typeface="微软雅黑" pitchFamily="34" charset="-122"/>
                </a:rPr>
                <a:t>。试验方案应详细说明</a:t>
              </a:r>
              <a:r>
                <a:rPr lang="en-US" altLang="zh-CN" sz="1000" kern="0" dirty="0">
                  <a:solidFill>
                    <a:srgbClr val="080808"/>
                  </a:solidFill>
                  <a:latin typeface="微软雅黑" pitchFamily="34" charset="-122"/>
                  <a:ea typeface="微软雅黑" pitchFamily="34" charset="-122"/>
                  <a:sym typeface="微软雅黑" pitchFamily="34" charset="-122"/>
                </a:rPr>
                <a:t>DFS</a:t>
              </a:r>
              <a:r>
                <a:rPr lang="zh-CN" altLang="en-US" sz="1000" kern="0" dirty="0">
                  <a:solidFill>
                    <a:srgbClr val="080808"/>
                  </a:solidFill>
                  <a:latin typeface="微软雅黑" pitchFamily="34" charset="-122"/>
                  <a:ea typeface="微软雅黑" pitchFamily="34" charset="-122"/>
                  <a:sym typeface="微软雅黑" pitchFamily="34" charset="-122"/>
                </a:rPr>
                <a:t>的定义以及随访研究和随访的时间安排。</a:t>
              </a:r>
              <a:endParaRPr lang="en-US" altLang="zh-CN" sz="1000" kern="0" dirty="0">
                <a:solidFill>
                  <a:srgbClr val="080808"/>
                </a:solidFill>
                <a:latin typeface="微软雅黑" pitchFamily="34" charset="-122"/>
                <a:ea typeface="微软雅黑" pitchFamily="34" charset="-122"/>
                <a:sym typeface="微软雅黑" pitchFamily="34" charset="-122"/>
              </a:endParaRPr>
            </a:p>
          </p:txBody>
        </p:sp>
        <p:sp>
          <p:nvSpPr>
            <p:cNvPr id="38" name="矩形 1"/>
            <p:cNvSpPr>
              <a:spLocks noChangeArrowheads="1"/>
            </p:cNvSpPr>
            <p:nvPr/>
          </p:nvSpPr>
          <p:spPr bwMode="auto">
            <a:xfrm>
              <a:off x="828471" y="3023134"/>
              <a:ext cx="1949756" cy="76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324">
                <a:lnSpc>
                  <a:spcPct val="150000"/>
                </a:lnSpc>
                <a:defRPr/>
              </a:pPr>
              <a:r>
                <a:rPr lang="zh-CN" altLang="en-US" sz="1000" kern="0" dirty="0">
                  <a:solidFill>
                    <a:srgbClr val="080808"/>
                  </a:solidFill>
                  <a:latin typeface="微软雅黑" pitchFamily="34" charset="-122"/>
                  <a:ea typeface="微软雅黑" pitchFamily="34" charset="-122"/>
                  <a:sym typeface="微软雅黑" pitchFamily="34" charset="-122"/>
                </a:rPr>
                <a:t>许多原因可能导致</a:t>
              </a:r>
              <a:r>
                <a:rPr lang="zh-CN" altLang="en-US" sz="1000" b="1" kern="0" dirty="0">
                  <a:solidFill>
                    <a:srgbClr val="0000FF"/>
                  </a:solidFill>
                  <a:latin typeface="微软雅黑" pitchFamily="34" charset="-122"/>
                  <a:ea typeface="微软雅黑" pitchFamily="34" charset="-122"/>
                  <a:sym typeface="微软雅黑" pitchFamily="34" charset="-122"/>
                </a:rPr>
                <a:t>计划外评价</a:t>
              </a:r>
              <a:r>
                <a:rPr lang="zh-CN" altLang="en-US" sz="1000" kern="0" dirty="0">
                  <a:solidFill>
                    <a:srgbClr val="080808"/>
                  </a:solidFill>
                  <a:latin typeface="微软雅黑" pitchFamily="34" charset="-122"/>
                  <a:ea typeface="微软雅黑" pitchFamily="34" charset="-122"/>
                  <a:sym typeface="微软雅黑" pitchFamily="34" charset="-122"/>
                </a:rPr>
                <a:t>，各试验组之间计划外评价的频率、时间和原因存在差异，而这些差异</a:t>
              </a:r>
              <a:r>
                <a:rPr lang="zh-CN" altLang="en-US" sz="1000" b="1" kern="0" dirty="0">
                  <a:solidFill>
                    <a:srgbClr val="0000FF"/>
                  </a:solidFill>
                  <a:latin typeface="微软雅黑" pitchFamily="34" charset="-122"/>
                  <a:ea typeface="微软雅黑" pitchFamily="34" charset="-122"/>
                  <a:sym typeface="微软雅黑" pitchFamily="34" charset="-122"/>
                </a:rPr>
                <a:t>可能会导致偏倚</a:t>
              </a:r>
              <a:r>
                <a:rPr lang="zh-CN" altLang="en-US" sz="1000" kern="0" dirty="0">
                  <a:solidFill>
                    <a:srgbClr val="080808"/>
                  </a:solidFill>
                  <a:latin typeface="微软雅黑" pitchFamily="34" charset="-122"/>
                  <a:ea typeface="微软雅黑" pitchFamily="34" charset="-122"/>
                  <a:sym typeface="微软雅黑" pitchFamily="34" charset="-122"/>
                </a:rPr>
                <a:t>。</a:t>
              </a:r>
              <a:endParaRPr lang="en-US" altLang="zh-CN" sz="1000" kern="0" dirty="0">
                <a:solidFill>
                  <a:srgbClr val="080808"/>
                </a:solidFill>
                <a:latin typeface="微软雅黑" pitchFamily="34" charset="-122"/>
                <a:ea typeface="微软雅黑" pitchFamily="34" charset="-122"/>
                <a:sym typeface="微软雅黑" pitchFamily="34" charset="-122"/>
              </a:endParaRPr>
            </a:p>
          </p:txBody>
        </p:sp>
      </p:grpSp>
      <p:grpSp>
        <p:nvGrpSpPr>
          <p:cNvPr id="39" name="组合 38"/>
          <p:cNvGrpSpPr/>
          <p:nvPr/>
        </p:nvGrpSpPr>
        <p:grpSpPr>
          <a:xfrm>
            <a:off x="2724789" y="2206898"/>
            <a:ext cx="3505080" cy="2949539"/>
            <a:chOff x="2724547" y="1560495"/>
            <a:chExt cx="3505537" cy="2003165"/>
          </a:xfrm>
        </p:grpSpPr>
        <p:sp>
          <p:nvSpPr>
            <p:cNvPr id="40" name="Freeform 779"/>
            <p:cNvSpPr>
              <a:spLocks/>
            </p:cNvSpPr>
            <p:nvPr/>
          </p:nvSpPr>
          <p:spPr bwMode="auto">
            <a:xfrm>
              <a:off x="4165420" y="1560495"/>
              <a:ext cx="634775" cy="362415"/>
            </a:xfrm>
            <a:custGeom>
              <a:avLst/>
              <a:gdLst>
                <a:gd name="T0" fmla="*/ 145 w 289"/>
                <a:gd name="T1" fmla="*/ 0 h 165"/>
                <a:gd name="T2" fmla="*/ 0 w 289"/>
                <a:gd name="T3" fmla="*/ 165 h 165"/>
                <a:gd name="T4" fmla="*/ 289 w 289"/>
                <a:gd name="T5" fmla="*/ 165 h 165"/>
                <a:gd name="T6" fmla="*/ 145 w 289"/>
                <a:gd name="T7" fmla="*/ 0 h 165"/>
              </a:gdLst>
              <a:ahLst/>
              <a:cxnLst>
                <a:cxn ang="0">
                  <a:pos x="T0" y="T1"/>
                </a:cxn>
                <a:cxn ang="0">
                  <a:pos x="T2" y="T3"/>
                </a:cxn>
                <a:cxn ang="0">
                  <a:pos x="T4" y="T5"/>
                </a:cxn>
                <a:cxn ang="0">
                  <a:pos x="T6" y="T7"/>
                </a:cxn>
              </a:cxnLst>
              <a:rect l="0" t="0" r="r" b="b"/>
              <a:pathLst>
                <a:path w="289" h="165">
                  <a:moveTo>
                    <a:pt x="145" y="0"/>
                  </a:moveTo>
                  <a:lnTo>
                    <a:pt x="0" y="165"/>
                  </a:lnTo>
                  <a:lnTo>
                    <a:pt x="289" y="165"/>
                  </a:lnTo>
                  <a:lnTo>
                    <a:pt x="145" y="0"/>
                  </a:lnTo>
                  <a:close/>
                </a:path>
              </a:pathLst>
            </a:custGeom>
            <a:solidFill>
              <a:srgbClr val="8BBDE2"/>
            </a:solidFill>
            <a:ln>
              <a:noFill/>
            </a:ln>
            <a:extLst/>
          </p:spPr>
          <p:txBody>
            <a:bodyPr/>
            <a:lstStyle/>
            <a:p>
              <a:pPr defTabSz="914324">
                <a:defRPr/>
              </a:pPr>
              <a:endParaRPr lang="zh-CN" altLang="en-US" sz="1600" kern="0">
                <a:solidFill>
                  <a:srgbClr val="FFFFFF"/>
                </a:solidFill>
              </a:endParaRPr>
            </a:p>
          </p:txBody>
        </p:sp>
        <p:sp>
          <p:nvSpPr>
            <p:cNvPr id="41" name="Freeform 780"/>
            <p:cNvSpPr>
              <a:spLocks/>
            </p:cNvSpPr>
            <p:nvPr/>
          </p:nvSpPr>
          <p:spPr bwMode="auto">
            <a:xfrm>
              <a:off x="3686593" y="2109608"/>
              <a:ext cx="1581445" cy="364611"/>
            </a:xfrm>
            <a:custGeom>
              <a:avLst/>
              <a:gdLst>
                <a:gd name="T0" fmla="*/ 0 w 720"/>
                <a:gd name="T1" fmla="*/ 166 h 166"/>
                <a:gd name="T2" fmla="*/ 720 w 720"/>
                <a:gd name="T3" fmla="*/ 166 h 166"/>
                <a:gd name="T4" fmla="*/ 576 w 720"/>
                <a:gd name="T5" fmla="*/ 0 h 166"/>
                <a:gd name="T6" fmla="*/ 144 w 720"/>
                <a:gd name="T7" fmla="*/ 0 h 166"/>
                <a:gd name="T8" fmla="*/ 0 w 720"/>
                <a:gd name="T9" fmla="*/ 166 h 166"/>
              </a:gdLst>
              <a:ahLst/>
              <a:cxnLst>
                <a:cxn ang="0">
                  <a:pos x="T0" y="T1"/>
                </a:cxn>
                <a:cxn ang="0">
                  <a:pos x="T2" y="T3"/>
                </a:cxn>
                <a:cxn ang="0">
                  <a:pos x="T4" y="T5"/>
                </a:cxn>
                <a:cxn ang="0">
                  <a:pos x="T6" y="T7"/>
                </a:cxn>
                <a:cxn ang="0">
                  <a:pos x="T8" y="T9"/>
                </a:cxn>
              </a:cxnLst>
              <a:rect l="0" t="0" r="r" b="b"/>
              <a:pathLst>
                <a:path w="720" h="166">
                  <a:moveTo>
                    <a:pt x="0" y="166"/>
                  </a:moveTo>
                  <a:lnTo>
                    <a:pt x="720" y="166"/>
                  </a:lnTo>
                  <a:lnTo>
                    <a:pt x="576" y="0"/>
                  </a:lnTo>
                  <a:lnTo>
                    <a:pt x="144" y="0"/>
                  </a:lnTo>
                  <a:lnTo>
                    <a:pt x="0" y="166"/>
                  </a:lnTo>
                  <a:close/>
                </a:path>
              </a:pathLst>
            </a:custGeom>
            <a:solidFill>
              <a:srgbClr val="8D86BA"/>
            </a:solidFill>
            <a:ln>
              <a:noFill/>
            </a:ln>
            <a:extLst/>
          </p:spPr>
          <p:txBody>
            <a:bodyPr/>
            <a:lstStyle/>
            <a:p>
              <a:pPr defTabSz="914324">
                <a:defRPr/>
              </a:pPr>
              <a:endParaRPr lang="zh-CN" altLang="en-US" sz="1600" kern="0">
                <a:solidFill>
                  <a:srgbClr val="FFFFFF"/>
                </a:solidFill>
              </a:endParaRPr>
            </a:p>
          </p:txBody>
        </p:sp>
        <p:sp>
          <p:nvSpPr>
            <p:cNvPr id="42" name="Freeform 781"/>
            <p:cNvSpPr>
              <a:spLocks/>
            </p:cNvSpPr>
            <p:nvPr/>
          </p:nvSpPr>
          <p:spPr bwMode="auto">
            <a:xfrm>
              <a:off x="3205569" y="2660918"/>
              <a:ext cx="2543491" cy="351432"/>
            </a:xfrm>
            <a:custGeom>
              <a:avLst/>
              <a:gdLst>
                <a:gd name="T0" fmla="*/ 0 w 1158"/>
                <a:gd name="T1" fmla="*/ 160 h 160"/>
                <a:gd name="T2" fmla="*/ 1158 w 1158"/>
                <a:gd name="T3" fmla="*/ 160 h 160"/>
                <a:gd name="T4" fmla="*/ 1014 w 1158"/>
                <a:gd name="T5" fmla="*/ 0 h 160"/>
                <a:gd name="T6" fmla="*/ 144 w 1158"/>
                <a:gd name="T7" fmla="*/ 0 h 160"/>
                <a:gd name="T8" fmla="*/ 0 w 1158"/>
                <a:gd name="T9" fmla="*/ 160 h 160"/>
              </a:gdLst>
              <a:ahLst/>
              <a:cxnLst>
                <a:cxn ang="0">
                  <a:pos x="T0" y="T1"/>
                </a:cxn>
                <a:cxn ang="0">
                  <a:pos x="T2" y="T3"/>
                </a:cxn>
                <a:cxn ang="0">
                  <a:pos x="T4" y="T5"/>
                </a:cxn>
                <a:cxn ang="0">
                  <a:pos x="T6" y="T7"/>
                </a:cxn>
                <a:cxn ang="0">
                  <a:pos x="T8" y="T9"/>
                </a:cxn>
              </a:cxnLst>
              <a:rect l="0" t="0" r="r" b="b"/>
              <a:pathLst>
                <a:path w="1158" h="160">
                  <a:moveTo>
                    <a:pt x="0" y="160"/>
                  </a:moveTo>
                  <a:lnTo>
                    <a:pt x="1158" y="160"/>
                  </a:lnTo>
                  <a:lnTo>
                    <a:pt x="1014" y="0"/>
                  </a:lnTo>
                  <a:lnTo>
                    <a:pt x="144" y="0"/>
                  </a:lnTo>
                  <a:lnTo>
                    <a:pt x="0" y="160"/>
                  </a:lnTo>
                  <a:close/>
                </a:path>
              </a:pathLst>
            </a:custGeom>
            <a:solidFill>
              <a:srgbClr val="8BBDE2"/>
            </a:solidFill>
            <a:ln>
              <a:noFill/>
            </a:ln>
            <a:extLst/>
          </p:spPr>
          <p:txBody>
            <a:bodyPr/>
            <a:lstStyle/>
            <a:p>
              <a:pPr defTabSz="914324">
                <a:defRPr/>
              </a:pPr>
              <a:endParaRPr lang="zh-CN" altLang="en-US" sz="1600" kern="0">
                <a:solidFill>
                  <a:srgbClr val="FFFFFF"/>
                </a:solidFill>
              </a:endParaRPr>
            </a:p>
          </p:txBody>
        </p:sp>
        <p:sp>
          <p:nvSpPr>
            <p:cNvPr id="43" name="Freeform 782"/>
            <p:cNvSpPr>
              <a:spLocks/>
            </p:cNvSpPr>
            <p:nvPr/>
          </p:nvSpPr>
          <p:spPr bwMode="auto">
            <a:xfrm>
              <a:off x="2724547" y="3201245"/>
              <a:ext cx="3505537" cy="362415"/>
            </a:xfrm>
            <a:custGeom>
              <a:avLst/>
              <a:gdLst>
                <a:gd name="T0" fmla="*/ 0 w 1596"/>
                <a:gd name="T1" fmla="*/ 165 h 165"/>
                <a:gd name="T2" fmla="*/ 1596 w 1596"/>
                <a:gd name="T3" fmla="*/ 165 h 165"/>
                <a:gd name="T4" fmla="*/ 1452 w 1596"/>
                <a:gd name="T5" fmla="*/ 0 h 165"/>
                <a:gd name="T6" fmla="*/ 144 w 1596"/>
                <a:gd name="T7" fmla="*/ 0 h 165"/>
                <a:gd name="T8" fmla="*/ 0 w 1596"/>
                <a:gd name="T9" fmla="*/ 165 h 165"/>
              </a:gdLst>
              <a:ahLst/>
              <a:cxnLst>
                <a:cxn ang="0">
                  <a:pos x="T0" y="T1"/>
                </a:cxn>
                <a:cxn ang="0">
                  <a:pos x="T2" y="T3"/>
                </a:cxn>
                <a:cxn ang="0">
                  <a:pos x="T4" y="T5"/>
                </a:cxn>
                <a:cxn ang="0">
                  <a:pos x="T6" y="T7"/>
                </a:cxn>
                <a:cxn ang="0">
                  <a:pos x="T8" y="T9"/>
                </a:cxn>
              </a:cxnLst>
              <a:rect l="0" t="0" r="r" b="b"/>
              <a:pathLst>
                <a:path w="1596" h="165">
                  <a:moveTo>
                    <a:pt x="0" y="165"/>
                  </a:moveTo>
                  <a:lnTo>
                    <a:pt x="1596" y="165"/>
                  </a:lnTo>
                  <a:lnTo>
                    <a:pt x="1452" y="0"/>
                  </a:lnTo>
                  <a:lnTo>
                    <a:pt x="144" y="0"/>
                  </a:lnTo>
                  <a:lnTo>
                    <a:pt x="0" y="165"/>
                  </a:lnTo>
                  <a:close/>
                </a:path>
              </a:pathLst>
            </a:custGeom>
            <a:solidFill>
              <a:srgbClr val="8D86BA"/>
            </a:solidFill>
            <a:ln>
              <a:noFill/>
            </a:ln>
            <a:extLst/>
          </p:spPr>
          <p:txBody>
            <a:bodyPr/>
            <a:lstStyle/>
            <a:p>
              <a:pPr defTabSz="914324">
                <a:defRPr/>
              </a:pPr>
              <a:endParaRPr lang="zh-CN" altLang="en-US" sz="1600" kern="0">
                <a:solidFill>
                  <a:srgbClr val="FFFFFF"/>
                </a:solidFill>
              </a:endParaRPr>
            </a:p>
          </p:txBody>
        </p:sp>
        <p:sp>
          <p:nvSpPr>
            <p:cNvPr id="44" name="TextBox 682"/>
            <p:cNvSpPr txBox="1"/>
            <p:nvPr/>
          </p:nvSpPr>
          <p:spPr>
            <a:xfrm>
              <a:off x="4395019" y="1641641"/>
              <a:ext cx="184754" cy="188123"/>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defTabSz="914324">
                <a:defRPr/>
              </a:pPr>
              <a:endParaRPr lang="zh-CN" altLang="en-US" sz="1200" kern="0" dirty="0">
                <a:solidFill>
                  <a:srgbClr val="FFFFFF"/>
                </a:solidFill>
              </a:endParaRPr>
            </a:p>
          </p:txBody>
        </p:sp>
        <p:sp>
          <p:nvSpPr>
            <p:cNvPr id="45" name="TextBox 682"/>
            <p:cNvSpPr txBox="1"/>
            <p:nvPr/>
          </p:nvSpPr>
          <p:spPr>
            <a:xfrm>
              <a:off x="4395019" y="2149641"/>
              <a:ext cx="184754" cy="188123"/>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defTabSz="914324">
                <a:defRPr/>
              </a:pPr>
              <a:endParaRPr lang="zh-CN" altLang="en-US" sz="1200" kern="0" dirty="0">
                <a:solidFill>
                  <a:srgbClr val="FFFFFF"/>
                </a:solidFill>
              </a:endParaRPr>
            </a:p>
          </p:txBody>
        </p:sp>
        <p:sp>
          <p:nvSpPr>
            <p:cNvPr id="46" name="TextBox 682"/>
            <p:cNvSpPr txBox="1"/>
            <p:nvPr/>
          </p:nvSpPr>
          <p:spPr>
            <a:xfrm>
              <a:off x="4395019" y="2695741"/>
              <a:ext cx="184754" cy="188123"/>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defTabSz="914324">
                <a:defRPr/>
              </a:pPr>
              <a:endParaRPr lang="zh-CN" altLang="en-US" sz="1200" kern="0" dirty="0">
                <a:solidFill>
                  <a:srgbClr val="FFFFFF"/>
                </a:solidFill>
              </a:endParaRPr>
            </a:p>
          </p:txBody>
        </p:sp>
        <p:sp>
          <p:nvSpPr>
            <p:cNvPr id="47" name="TextBox 682"/>
            <p:cNvSpPr txBox="1"/>
            <p:nvPr/>
          </p:nvSpPr>
          <p:spPr>
            <a:xfrm>
              <a:off x="4395019" y="3244381"/>
              <a:ext cx="184754" cy="188123"/>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defTabSz="914324">
                <a:defRPr/>
              </a:pPr>
              <a:endParaRPr lang="zh-CN" altLang="en-US" sz="1200" kern="0" dirty="0">
                <a:solidFill>
                  <a:srgbClr val="FFFFFF"/>
                </a:solidFill>
              </a:endParaRPr>
            </a:p>
          </p:txBody>
        </p:sp>
      </p:grpSp>
      <p:sp>
        <p:nvSpPr>
          <p:cNvPr id="51"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52" name="图片 24">
            <a:extLst>
              <a:ext uri="{FF2B5EF4-FFF2-40B4-BE49-F238E27FC236}">
                <a16:creationId xmlns:a16="http://schemas.microsoft.com/office/drawing/2014/main" xmlns="" id="{B5AF14F6-CAAA-445C-B50D-0B9E18711B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53"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163971" y="981672"/>
            <a:ext cx="1980029"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2800" b="1" dirty="0">
                <a:solidFill>
                  <a:srgbClr val="FF0000"/>
                </a:solidFill>
              </a:rPr>
              <a:t>无病生存期</a:t>
            </a:r>
            <a:endParaRPr lang="en-US" sz="2800" dirty="0">
              <a:solidFill>
                <a:srgbClr val="FF0000"/>
              </a:solidFill>
            </a:endParaRPr>
          </a:p>
        </p:txBody>
      </p:sp>
    </p:spTree>
    <p:extLst>
      <p:ext uri="{BB962C8B-B14F-4D97-AF65-F5344CB8AC3E}">
        <p14:creationId xmlns:p14="http://schemas.microsoft.com/office/powerpoint/2010/main" val="3074332148"/>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p:tgtEl>
                                          <p:spTgt spid="32"/>
                                        </p:tgtEl>
                                        <p:attrNameLst>
                                          <p:attrName>ppt_x</p:attrName>
                                        </p:attrNameLst>
                                      </p:cBhvr>
                                      <p:tavLst>
                                        <p:tav tm="0">
                                          <p:val>
                                            <p:strVal val="#ppt_x+#ppt_w*1.125000"/>
                                          </p:val>
                                        </p:tav>
                                        <p:tav tm="100000">
                                          <p:val>
                                            <p:strVal val="#ppt_x"/>
                                          </p:val>
                                        </p:tav>
                                      </p:tavLst>
                                    </p:anim>
                                    <p:animEffect transition="in" filter="wipe(left)">
                                      <p:cBhvr>
                                        <p:cTn id="14" dur="500"/>
                                        <p:tgtEl>
                                          <p:spTgt spid="32"/>
                                        </p:tgtEl>
                                      </p:cBhvr>
                                    </p:animEffect>
                                  </p:childTnLst>
                                </p:cTn>
                              </p:par>
                              <p:par>
                                <p:cTn id="15" presetID="12" presetClass="entr" presetSubtype="8"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p:tgtEl>
                                          <p:spTgt spid="25"/>
                                        </p:tgtEl>
                                        <p:attrNameLst>
                                          <p:attrName>ppt_x</p:attrName>
                                        </p:attrNameLst>
                                      </p:cBhvr>
                                      <p:tavLst>
                                        <p:tav tm="0">
                                          <p:val>
                                            <p:strVal val="#ppt_x-#ppt_w*1.125000"/>
                                          </p:val>
                                        </p:tav>
                                        <p:tav tm="100000">
                                          <p:val>
                                            <p:strVal val="#ppt_x"/>
                                          </p:val>
                                        </p:tav>
                                      </p:tavLst>
                                    </p:anim>
                                    <p:animEffect transition="in" filter="wipe(right)">
                                      <p:cBhvr>
                                        <p:cTn id="18" dur="500"/>
                                        <p:tgtEl>
                                          <p:spTgt spid="25"/>
                                        </p:tgtEl>
                                      </p:cBhvr>
                                    </p:animEffect>
                                  </p:childTnLst>
                                </p:cTn>
                              </p:par>
                            </p:childTnLst>
                          </p:cTn>
                        </p:par>
                        <p:par>
                          <p:cTn id="19" fill="hold">
                            <p:stCondLst>
                              <p:cond delay="10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51"/>
                                        </p:tgtEl>
                                        <p:attrNameLst>
                                          <p:attrName>style.visibility</p:attrName>
                                        </p:attrNameLst>
                                      </p:cBhvr>
                                      <p:to>
                                        <p:strVal val="visible"/>
                                      </p:to>
                                    </p:set>
                                    <p:anim by="(-#ppt_w*2)" calcmode="lin" valueType="num">
                                      <p:cBhvr rctx="PPT">
                                        <p:cTn id="22" dur="300" autoRev="1" fill="hold">
                                          <p:stCondLst>
                                            <p:cond delay="0"/>
                                          </p:stCondLst>
                                        </p:cTn>
                                        <p:tgtEl>
                                          <p:spTgt spid="51"/>
                                        </p:tgtEl>
                                        <p:attrNameLst>
                                          <p:attrName>ppt_w</p:attrName>
                                        </p:attrNameLst>
                                      </p:cBhvr>
                                    </p:anim>
                                    <p:anim by="(#ppt_w*0.50)" calcmode="lin" valueType="num">
                                      <p:cBhvr>
                                        <p:cTn id="23" dur="300" decel="50000" autoRev="1" fill="hold">
                                          <p:stCondLst>
                                            <p:cond delay="0"/>
                                          </p:stCondLst>
                                        </p:cTn>
                                        <p:tgtEl>
                                          <p:spTgt spid="51"/>
                                        </p:tgtEl>
                                        <p:attrNameLst>
                                          <p:attrName>ppt_x</p:attrName>
                                        </p:attrNameLst>
                                      </p:cBhvr>
                                    </p:anim>
                                    <p:anim from="(-#ppt_h/2)" to="(#ppt_y)" calcmode="lin" valueType="num">
                                      <p:cBhvr>
                                        <p:cTn id="24" dur="600" fill="hold">
                                          <p:stCondLst>
                                            <p:cond delay="0"/>
                                          </p:stCondLst>
                                        </p:cTn>
                                        <p:tgtEl>
                                          <p:spTgt spid="51"/>
                                        </p:tgtEl>
                                        <p:attrNameLst>
                                          <p:attrName>ppt_y</p:attrName>
                                        </p:attrNameLst>
                                      </p:cBhvr>
                                    </p:anim>
                                    <p:animRot by="21600000">
                                      <p:cBhvr>
                                        <p:cTn id="25" dur="600" fill="hold">
                                          <p:stCondLst>
                                            <p:cond delay="0"/>
                                          </p:stCondLst>
                                        </p:cTn>
                                        <p:tgtEl>
                                          <p:spTgt spid="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439382" y="2560678"/>
            <a:ext cx="2281544" cy="3041124"/>
            <a:chOff x="3243850" y="1410512"/>
            <a:chExt cx="2553425" cy="2553428"/>
          </a:xfrm>
        </p:grpSpPr>
        <p:sp>
          <p:nvSpPr>
            <p:cNvPr id="6" name="箭头1"/>
            <p:cNvSpPr>
              <a:spLocks noChangeAspect="1"/>
            </p:cNvSpPr>
            <p:nvPr/>
          </p:nvSpPr>
          <p:spPr bwMode="auto">
            <a:xfrm>
              <a:off x="4541394" y="1410512"/>
              <a:ext cx="1255881" cy="1446347"/>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rgbClr val="8D86BA"/>
            </a:solidFill>
            <a:ln w="3175" cap="flat" cmpd="sng" algn="ctr">
              <a:noFill/>
              <a:prstDash val="solid"/>
            </a:ln>
            <a:effectLst/>
            <a:extLst/>
          </p:spPr>
          <p:txBody>
            <a:bodyPr lIns="0" tIns="34286" rIns="0" bIns="34286" anchor="ctr"/>
            <a:lstStyle/>
            <a:p>
              <a:pPr algn="ctr" defTabSz="914324">
                <a:lnSpc>
                  <a:spcPct val="120000"/>
                </a:lnSpc>
                <a:spcBef>
                  <a:spcPts val="338"/>
                </a:spcBef>
                <a:spcAft>
                  <a:spcPts val="338"/>
                </a:spcAft>
                <a:defRPr/>
              </a:pPr>
              <a:endParaRPr lang="en-US" sz="1600" kern="0">
                <a:solidFill>
                  <a:srgbClr val="080808"/>
                </a:solidFill>
                <a:latin typeface="Impact" pitchFamily="34" charset="0"/>
              </a:endParaRPr>
            </a:p>
          </p:txBody>
        </p:sp>
        <p:sp>
          <p:nvSpPr>
            <p:cNvPr id="7" name="箭头4"/>
            <p:cNvSpPr>
              <a:spLocks noChangeAspect="1"/>
            </p:cNvSpPr>
            <p:nvPr/>
          </p:nvSpPr>
          <p:spPr bwMode="auto">
            <a:xfrm>
              <a:off x="3243850" y="1412001"/>
              <a:ext cx="1425514" cy="1319866"/>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rgbClr val="8BBDE2"/>
            </a:solidFill>
            <a:ln w="3175" cap="flat" cmpd="sng" algn="ctr">
              <a:noFill/>
              <a:prstDash val="solid"/>
            </a:ln>
            <a:effectLst/>
            <a:extLst/>
          </p:spPr>
          <p:txBody>
            <a:bodyPr lIns="68571" tIns="34286" rIns="68571" bIns="34286" anchor="ctr"/>
            <a:lstStyle/>
            <a:p>
              <a:pPr defTabSz="914324">
                <a:lnSpc>
                  <a:spcPct val="120000"/>
                </a:lnSpc>
                <a:defRPr/>
              </a:pPr>
              <a:endParaRPr lang="en-US" sz="700" kern="0">
                <a:solidFill>
                  <a:srgbClr val="080808"/>
                </a:solidFill>
                <a:latin typeface="微软雅黑" pitchFamily="34" charset="-122"/>
              </a:endParaRPr>
            </a:p>
          </p:txBody>
        </p:sp>
        <p:sp>
          <p:nvSpPr>
            <p:cNvPr id="8" name="箭头3"/>
            <p:cNvSpPr>
              <a:spLocks noChangeAspect="1"/>
            </p:cNvSpPr>
            <p:nvPr/>
          </p:nvSpPr>
          <p:spPr bwMode="auto">
            <a:xfrm>
              <a:off x="3248314" y="2603898"/>
              <a:ext cx="1291593" cy="1360042"/>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rgbClr val="8D86BA"/>
            </a:solidFill>
            <a:ln w="3175" cap="flat" cmpd="sng" algn="ctr">
              <a:noFill/>
              <a:prstDash val="solid"/>
            </a:ln>
            <a:effectLst/>
            <a:extLst/>
          </p:spPr>
          <p:txBody>
            <a:bodyPr lIns="68571" tIns="34286" rIns="68571" bIns="34286" anchor="ctr"/>
            <a:lstStyle/>
            <a:p>
              <a:pPr defTabSz="914324">
                <a:lnSpc>
                  <a:spcPct val="120000"/>
                </a:lnSpc>
                <a:defRPr/>
              </a:pPr>
              <a:endParaRPr lang="en-US" sz="700" kern="0">
                <a:solidFill>
                  <a:srgbClr val="080808"/>
                </a:solidFill>
                <a:latin typeface="微软雅黑" pitchFamily="34" charset="-122"/>
              </a:endParaRPr>
            </a:p>
          </p:txBody>
        </p:sp>
        <p:sp>
          <p:nvSpPr>
            <p:cNvPr id="9" name="箭头2"/>
            <p:cNvSpPr>
              <a:spLocks noChangeAspect="1"/>
            </p:cNvSpPr>
            <p:nvPr/>
          </p:nvSpPr>
          <p:spPr bwMode="auto">
            <a:xfrm>
              <a:off x="4414914" y="2731867"/>
              <a:ext cx="1380874" cy="1229097"/>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rgbClr val="8BBDE2"/>
            </a:solidFill>
            <a:ln w="25400" cap="flat" cmpd="sng" algn="ctr">
              <a:noFill/>
              <a:prstDash val="solid"/>
            </a:ln>
            <a:effectLst/>
            <a:extLst/>
          </p:spPr>
          <p:txBody>
            <a:bodyPr lIns="0" tIns="25200" rIns="0" bIns="25200" anchor="ctr"/>
            <a:lstStyle/>
            <a:p>
              <a:pPr marL="102665" indent="-102665" defTabSz="914324">
                <a:lnSpc>
                  <a:spcPct val="120000"/>
                </a:lnSpc>
                <a:spcBef>
                  <a:spcPts val="338"/>
                </a:spcBef>
                <a:spcAft>
                  <a:spcPts val="338"/>
                </a:spcAft>
                <a:buFont typeface="Arial" pitchFamily="34" charset="0"/>
                <a:buChar char="•"/>
                <a:defRPr/>
              </a:pPr>
              <a:endParaRPr lang="en-US" sz="800" kern="0">
                <a:solidFill>
                  <a:srgbClr val="080808"/>
                </a:solidFill>
                <a:latin typeface="微软雅黑" pitchFamily="34" charset="-122"/>
              </a:endParaRPr>
            </a:p>
          </p:txBody>
        </p:sp>
        <p:sp>
          <p:nvSpPr>
            <p:cNvPr id="10" name="中心文本"/>
            <p:cNvSpPr txBox="1">
              <a:spLocks noChangeArrowheads="1"/>
            </p:cNvSpPr>
            <p:nvPr/>
          </p:nvSpPr>
          <p:spPr bwMode="auto">
            <a:xfrm>
              <a:off x="3921923" y="2522678"/>
              <a:ext cx="1214216" cy="27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8" tIns="25715" rIns="51428" bIns="25715">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914324">
                <a:spcBef>
                  <a:spcPct val="0"/>
                </a:spcBef>
                <a:buNone/>
                <a:defRPr/>
              </a:pPr>
              <a:endParaRPr lang="zh-CN" altLang="en-US" sz="1800" kern="0" dirty="0">
                <a:solidFill>
                  <a:srgbClr val="076655"/>
                </a:solidFill>
                <a:latin typeface="微软雅黑" panose="020B0503020204020204" pitchFamily="34" charset="-122"/>
              </a:endParaRPr>
            </a:p>
          </p:txBody>
        </p:sp>
        <p:sp>
          <p:nvSpPr>
            <p:cNvPr id="11" name="Freeform 54"/>
            <p:cNvSpPr>
              <a:spLocks noEditPoints="1"/>
            </p:cNvSpPr>
            <p:nvPr/>
          </p:nvSpPr>
          <p:spPr bwMode="auto">
            <a:xfrm>
              <a:off x="5007967" y="3245835"/>
              <a:ext cx="194768" cy="360184"/>
            </a:xfrm>
            <a:custGeom>
              <a:avLst/>
              <a:gdLst>
                <a:gd name="T0" fmla="*/ 23 w 144"/>
                <a:gd name="T1" fmla="*/ 0 h 270"/>
                <a:gd name="T2" fmla="*/ 19 w 144"/>
                <a:gd name="T3" fmla="*/ 0 h 270"/>
                <a:gd name="T4" fmla="*/ 11 w 144"/>
                <a:gd name="T5" fmla="*/ 3 h 270"/>
                <a:gd name="T6" fmla="*/ 4 w 144"/>
                <a:gd name="T7" fmla="*/ 9 h 270"/>
                <a:gd name="T8" fmla="*/ 1 w 144"/>
                <a:gd name="T9" fmla="*/ 18 h 270"/>
                <a:gd name="T10" fmla="*/ 0 w 144"/>
                <a:gd name="T11" fmla="*/ 248 h 270"/>
                <a:gd name="T12" fmla="*/ 1 w 144"/>
                <a:gd name="T13" fmla="*/ 252 h 270"/>
                <a:gd name="T14" fmla="*/ 4 w 144"/>
                <a:gd name="T15" fmla="*/ 260 h 270"/>
                <a:gd name="T16" fmla="*/ 11 w 144"/>
                <a:gd name="T17" fmla="*/ 266 h 270"/>
                <a:gd name="T18" fmla="*/ 19 w 144"/>
                <a:gd name="T19" fmla="*/ 270 h 270"/>
                <a:gd name="T20" fmla="*/ 122 w 144"/>
                <a:gd name="T21" fmla="*/ 270 h 270"/>
                <a:gd name="T22" fmla="*/ 127 w 144"/>
                <a:gd name="T23" fmla="*/ 270 h 270"/>
                <a:gd name="T24" fmla="*/ 135 w 144"/>
                <a:gd name="T25" fmla="*/ 266 h 270"/>
                <a:gd name="T26" fmla="*/ 140 w 144"/>
                <a:gd name="T27" fmla="*/ 260 h 270"/>
                <a:gd name="T28" fmla="*/ 144 w 144"/>
                <a:gd name="T29" fmla="*/ 252 h 270"/>
                <a:gd name="T30" fmla="*/ 144 w 144"/>
                <a:gd name="T31" fmla="*/ 22 h 270"/>
                <a:gd name="T32" fmla="*/ 144 w 144"/>
                <a:gd name="T33" fmla="*/ 18 h 270"/>
                <a:gd name="T34" fmla="*/ 140 w 144"/>
                <a:gd name="T35" fmla="*/ 9 h 270"/>
                <a:gd name="T36" fmla="*/ 135 w 144"/>
                <a:gd name="T37" fmla="*/ 3 h 270"/>
                <a:gd name="T38" fmla="*/ 127 w 144"/>
                <a:gd name="T39" fmla="*/ 0 h 270"/>
                <a:gd name="T40" fmla="*/ 122 w 144"/>
                <a:gd name="T41" fmla="*/ 0 h 270"/>
                <a:gd name="T42" fmla="*/ 86 w 144"/>
                <a:gd name="T43" fmla="*/ 18 h 270"/>
                <a:gd name="T44" fmla="*/ 90 w 144"/>
                <a:gd name="T45" fmla="*/ 19 h 270"/>
                <a:gd name="T46" fmla="*/ 90 w 144"/>
                <a:gd name="T47" fmla="*/ 22 h 270"/>
                <a:gd name="T48" fmla="*/ 86 w 144"/>
                <a:gd name="T49" fmla="*/ 26 h 270"/>
                <a:gd name="T50" fmla="*/ 58 w 144"/>
                <a:gd name="T51" fmla="*/ 26 h 270"/>
                <a:gd name="T52" fmla="*/ 54 w 144"/>
                <a:gd name="T53" fmla="*/ 22 h 270"/>
                <a:gd name="T54" fmla="*/ 56 w 144"/>
                <a:gd name="T55" fmla="*/ 19 h 270"/>
                <a:gd name="T56" fmla="*/ 58 w 144"/>
                <a:gd name="T57" fmla="*/ 18 h 270"/>
                <a:gd name="T58" fmla="*/ 72 w 144"/>
                <a:gd name="T59" fmla="*/ 262 h 270"/>
                <a:gd name="T60" fmla="*/ 62 w 144"/>
                <a:gd name="T61" fmla="*/ 258 h 270"/>
                <a:gd name="T62" fmla="*/ 58 w 144"/>
                <a:gd name="T63" fmla="*/ 248 h 270"/>
                <a:gd name="T64" fmla="*/ 60 w 144"/>
                <a:gd name="T65" fmla="*/ 243 h 270"/>
                <a:gd name="T66" fmla="*/ 66 w 144"/>
                <a:gd name="T67" fmla="*/ 234 h 270"/>
                <a:gd name="T68" fmla="*/ 72 w 144"/>
                <a:gd name="T69" fmla="*/ 234 h 270"/>
                <a:gd name="T70" fmla="*/ 81 w 144"/>
                <a:gd name="T71" fmla="*/ 239 h 270"/>
                <a:gd name="T72" fmla="*/ 86 w 144"/>
                <a:gd name="T73" fmla="*/ 248 h 270"/>
                <a:gd name="T74" fmla="*/ 84 w 144"/>
                <a:gd name="T75" fmla="*/ 252 h 270"/>
                <a:gd name="T76" fmla="*/ 77 w 144"/>
                <a:gd name="T77" fmla="*/ 260 h 270"/>
                <a:gd name="T78" fmla="*/ 72 w 144"/>
                <a:gd name="T79" fmla="*/ 262 h 270"/>
                <a:gd name="T80" fmla="*/ 9 w 144"/>
                <a:gd name="T81" fmla="*/ 225 h 270"/>
                <a:gd name="T82" fmla="*/ 136 w 144"/>
                <a:gd name="T83" fmla="*/ 4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270">
                  <a:moveTo>
                    <a:pt x="122" y="0"/>
                  </a:moveTo>
                  <a:lnTo>
                    <a:pt x="23" y="0"/>
                  </a:lnTo>
                  <a:lnTo>
                    <a:pt x="23" y="0"/>
                  </a:lnTo>
                  <a:lnTo>
                    <a:pt x="19" y="0"/>
                  </a:lnTo>
                  <a:lnTo>
                    <a:pt x="13" y="1"/>
                  </a:lnTo>
                  <a:lnTo>
                    <a:pt x="11" y="3"/>
                  </a:lnTo>
                  <a:lnTo>
                    <a:pt x="6" y="5"/>
                  </a:lnTo>
                  <a:lnTo>
                    <a:pt x="4" y="9"/>
                  </a:lnTo>
                  <a:lnTo>
                    <a:pt x="2" y="13"/>
                  </a:lnTo>
                  <a:lnTo>
                    <a:pt x="1" y="18"/>
                  </a:lnTo>
                  <a:lnTo>
                    <a:pt x="0" y="22"/>
                  </a:lnTo>
                  <a:lnTo>
                    <a:pt x="0" y="248"/>
                  </a:lnTo>
                  <a:lnTo>
                    <a:pt x="0" y="248"/>
                  </a:lnTo>
                  <a:lnTo>
                    <a:pt x="1" y="252"/>
                  </a:lnTo>
                  <a:lnTo>
                    <a:pt x="2" y="256"/>
                  </a:lnTo>
                  <a:lnTo>
                    <a:pt x="4" y="260"/>
                  </a:lnTo>
                  <a:lnTo>
                    <a:pt x="6" y="263"/>
                  </a:lnTo>
                  <a:lnTo>
                    <a:pt x="11" y="266"/>
                  </a:lnTo>
                  <a:lnTo>
                    <a:pt x="13" y="269"/>
                  </a:lnTo>
                  <a:lnTo>
                    <a:pt x="19" y="270"/>
                  </a:lnTo>
                  <a:lnTo>
                    <a:pt x="23" y="270"/>
                  </a:lnTo>
                  <a:lnTo>
                    <a:pt x="122" y="270"/>
                  </a:lnTo>
                  <a:lnTo>
                    <a:pt x="122" y="270"/>
                  </a:lnTo>
                  <a:lnTo>
                    <a:pt x="127" y="270"/>
                  </a:lnTo>
                  <a:lnTo>
                    <a:pt x="131" y="269"/>
                  </a:lnTo>
                  <a:lnTo>
                    <a:pt x="135" y="266"/>
                  </a:lnTo>
                  <a:lnTo>
                    <a:pt x="137" y="263"/>
                  </a:lnTo>
                  <a:lnTo>
                    <a:pt x="140" y="260"/>
                  </a:lnTo>
                  <a:lnTo>
                    <a:pt x="143" y="256"/>
                  </a:lnTo>
                  <a:lnTo>
                    <a:pt x="144" y="252"/>
                  </a:lnTo>
                  <a:lnTo>
                    <a:pt x="144" y="248"/>
                  </a:lnTo>
                  <a:lnTo>
                    <a:pt x="144" y="22"/>
                  </a:lnTo>
                  <a:lnTo>
                    <a:pt x="144" y="22"/>
                  </a:lnTo>
                  <a:lnTo>
                    <a:pt x="144" y="18"/>
                  </a:lnTo>
                  <a:lnTo>
                    <a:pt x="143" y="13"/>
                  </a:lnTo>
                  <a:lnTo>
                    <a:pt x="140" y="9"/>
                  </a:lnTo>
                  <a:lnTo>
                    <a:pt x="137" y="5"/>
                  </a:lnTo>
                  <a:lnTo>
                    <a:pt x="135" y="3"/>
                  </a:lnTo>
                  <a:lnTo>
                    <a:pt x="131" y="1"/>
                  </a:lnTo>
                  <a:lnTo>
                    <a:pt x="127" y="0"/>
                  </a:lnTo>
                  <a:lnTo>
                    <a:pt x="122" y="0"/>
                  </a:lnTo>
                  <a:lnTo>
                    <a:pt x="122" y="0"/>
                  </a:lnTo>
                  <a:close/>
                  <a:moveTo>
                    <a:pt x="58" y="18"/>
                  </a:moveTo>
                  <a:lnTo>
                    <a:pt x="86" y="18"/>
                  </a:lnTo>
                  <a:lnTo>
                    <a:pt x="86" y="18"/>
                  </a:lnTo>
                  <a:lnTo>
                    <a:pt x="90" y="19"/>
                  </a:lnTo>
                  <a:lnTo>
                    <a:pt x="90" y="22"/>
                  </a:lnTo>
                  <a:lnTo>
                    <a:pt x="90" y="22"/>
                  </a:lnTo>
                  <a:lnTo>
                    <a:pt x="90" y="24"/>
                  </a:lnTo>
                  <a:lnTo>
                    <a:pt x="86" y="26"/>
                  </a:lnTo>
                  <a:lnTo>
                    <a:pt x="58" y="26"/>
                  </a:lnTo>
                  <a:lnTo>
                    <a:pt x="58" y="26"/>
                  </a:lnTo>
                  <a:lnTo>
                    <a:pt x="56" y="24"/>
                  </a:lnTo>
                  <a:lnTo>
                    <a:pt x="54" y="22"/>
                  </a:lnTo>
                  <a:lnTo>
                    <a:pt x="54" y="22"/>
                  </a:lnTo>
                  <a:lnTo>
                    <a:pt x="56" y="19"/>
                  </a:lnTo>
                  <a:lnTo>
                    <a:pt x="58" y="18"/>
                  </a:lnTo>
                  <a:lnTo>
                    <a:pt x="58" y="18"/>
                  </a:lnTo>
                  <a:close/>
                  <a:moveTo>
                    <a:pt x="72" y="262"/>
                  </a:moveTo>
                  <a:lnTo>
                    <a:pt x="72" y="262"/>
                  </a:lnTo>
                  <a:lnTo>
                    <a:pt x="66" y="260"/>
                  </a:lnTo>
                  <a:lnTo>
                    <a:pt x="62" y="258"/>
                  </a:lnTo>
                  <a:lnTo>
                    <a:pt x="60" y="252"/>
                  </a:lnTo>
                  <a:lnTo>
                    <a:pt x="58" y="248"/>
                  </a:lnTo>
                  <a:lnTo>
                    <a:pt x="58" y="248"/>
                  </a:lnTo>
                  <a:lnTo>
                    <a:pt x="60" y="243"/>
                  </a:lnTo>
                  <a:lnTo>
                    <a:pt x="62" y="239"/>
                  </a:lnTo>
                  <a:lnTo>
                    <a:pt x="66" y="234"/>
                  </a:lnTo>
                  <a:lnTo>
                    <a:pt x="72" y="234"/>
                  </a:lnTo>
                  <a:lnTo>
                    <a:pt x="72" y="234"/>
                  </a:lnTo>
                  <a:lnTo>
                    <a:pt x="77" y="234"/>
                  </a:lnTo>
                  <a:lnTo>
                    <a:pt x="81" y="239"/>
                  </a:lnTo>
                  <a:lnTo>
                    <a:pt x="84" y="243"/>
                  </a:lnTo>
                  <a:lnTo>
                    <a:pt x="86" y="248"/>
                  </a:lnTo>
                  <a:lnTo>
                    <a:pt x="86" y="248"/>
                  </a:lnTo>
                  <a:lnTo>
                    <a:pt x="84" y="252"/>
                  </a:lnTo>
                  <a:lnTo>
                    <a:pt x="81" y="258"/>
                  </a:lnTo>
                  <a:lnTo>
                    <a:pt x="77" y="260"/>
                  </a:lnTo>
                  <a:lnTo>
                    <a:pt x="72" y="262"/>
                  </a:lnTo>
                  <a:lnTo>
                    <a:pt x="72" y="262"/>
                  </a:lnTo>
                  <a:close/>
                  <a:moveTo>
                    <a:pt x="136" y="225"/>
                  </a:moveTo>
                  <a:lnTo>
                    <a:pt x="9" y="225"/>
                  </a:lnTo>
                  <a:lnTo>
                    <a:pt x="9" y="45"/>
                  </a:lnTo>
                  <a:lnTo>
                    <a:pt x="136" y="45"/>
                  </a:lnTo>
                  <a:lnTo>
                    <a:pt x="136" y="225"/>
                  </a:lnTo>
                  <a:close/>
                </a:path>
              </a:pathLst>
            </a:custGeom>
            <a:solidFill>
              <a:srgbClr val="FFFFFF"/>
            </a:solidFill>
            <a:ln>
              <a:noFill/>
            </a:ln>
            <a:extLst/>
          </p:spPr>
          <p:txBody>
            <a:bodyPr vert="horz" wrap="square" lIns="68571" tIns="34286" rIns="68571" bIns="34286" numCol="1" anchor="t" anchorCtr="0" compatLnSpc="1">
              <a:prstTxWarp prst="textNoShape">
                <a:avLst/>
              </a:prstTxWarp>
            </a:bodyPr>
            <a:lstStyle/>
            <a:p>
              <a:pPr defTabSz="914324">
                <a:defRPr/>
              </a:pPr>
              <a:endParaRPr lang="zh-CN" altLang="en-US" sz="2400" kern="0">
                <a:solidFill>
                  <a:srgbClr val="080808"/>
                </a:solidFill>
              </a:endParaRPr>
            </a:p>
          </p:txBody>
        </p:sp>
        <p:grpSp>
          <p:nvGrpSpPr>
            <p:cNvPr id="12" name="组合 11"/>
            <p:cNvGrpSpPr/>
            <p:nvPr/>
          </p:nvGrpSpPr>
          <p:grpSpPr>
            <a:xfrm>
              <a:off x="5105351" y="1925813"/>
              <a:ext cx="362855" cy="293487"/>
              <a:chOff x="5337176" y="1504950"/>
              <a:chExt cx="215900" cy="174626"/>
            </a:xfrm>
            <a:solidFill>
              <a:srgbClr val="FFFFFF"/>
            </a:solidFill>
          </p:grpSpPr>
          <p:sp>
            <p:nvSpPr>
              <p:cNvPr id="25" name="Freeform 90"/>
              <p:cNvSpPr>
                <a:spLocks noEditPoints="1"/>
              </p:cNvSpPr>
              <p:nvPr/>
            </p:nvSpPr>
            <p:spPr bwMode="auto">
              <a:xfrm>
                <a:off x="5337176" y="1617663"/>
                <a:ext cx="215900" cy="61913"/>
              </a:xfrm>
              <a:custGeom>
                <a:avLst/>
                <a:gdLst>
                  <a:gd name="T0" fmla="*/ 272 w 273"/>
                  <a:gd name="T1" fmla="*/ 66 h 79"/>
                  <a:gd name="T2" fmla="*/ 272 w 273"/>
                  <a:gd name="T3" fmla="*/ 66 h 79"/>
                  <a:gd name="T4" fmla="*/ 266 w 273"/>
                  <a:gd name="T5" fmla="*/ 55 h 79"/>
                  <a:gd name="T6" fmla="*/ 255 w 273"/>
                  <a:gd name="T7" fmla="*/ 36 h 79"/>
                  <a:gd name="T8" fmla="*/ 233 w 273"/>
                  <a:gd name="T9" fmla="*/ 2 h 79"/>
                  <a:gd name="T10" fmla="*/ 233 w 273"/>
                  <a:gd name="T11" fmla="*/ 2 h 79"/>
                  <a:gd name="T12" fmla="*/ 232 w 273"/>
                  <a:gd name="T13" fmla="*/ 0 h 79"/>
                  <a:gd name="T14" fmla="*/ 231 w 273"/>
                  <a:gd name="T15" fmla="*/ 0 h 79"/>
                  <a:gd name="T16" fmla="*/ 44 w 273"/>
                  <a:gd name="T17" fmla="*/ 0 h 79"/>
                  <a:gd name="T18" fmla="*/ 44 w 273"/>
                  <a:gd name="T19" fmla="*/ 0 h 79"/>
                  <a:gd name="T20" fmla="*/ 41 w 273"/>
                  <a:gd name="T21" fmla="*/ 0 h 79"/>
                  <a:gd name="T22" fmla="*/ 39 w 273"/>
                  <a:gd name="T23" fmla="*/ 2 h 79"/>
                  <a:gd name="T24" fmla="*/ 39 w 273"/>
                  <a:gd name="T25" fmla="*/ 2 h 79"/>
                  <a:gd name="T26" fmla="*/ 18 w 273"/>
                  <a:gd name="T27" fmla="*/ 36 h 79"/>
                  <a:gd name="T28" fmla="*/ 7 w 273"/>
                  <a:gd name="T29" fmla="*/ 55 h 79"/>
                  <a:gd name="T30" fmla="*/ 1 w 273"/>
                  <a:gd name="T31" fmla="*/ 66 h 79"/>
                  <a:gd name="T32" fmla="*/ 1 w 273"/>
                  <a:gd name="T33" fmla="*/ 66 h 79"/>
                  <a:gd name="T34" fmla="*/ 0 w 273"/>
                  <a:gd name="T35" fmla="*/ 71 h 79"/>
                  <a:gd name="T36" fmla="*/ 1 w 273"/>
                  <a:gd name="T37" fmla="*/ 74 h 79"/>
                  <a:gd name="T38" fmla="*/ 1 w 273"/>
                  <a:gd name="T39" fmla="*/ 74 h 79"/>
                  <a:gd name="T40" fmla="*/ 4 w 273"/>
                  <a:gd name="T41" fmla="*/ 77 h 79"/>
                  <a:gd name="T42" fmla="*/ 8 w 273"/>
                  <a:gd name="T43" fmla="*/ 78 h 79"/>
                  <a:gd name="T44" fmla="*/ 19 w 273"/>
                  <a:gd name="T45" fmla="*/ 79 h 79"/>
                  <a:gd name="T46" fmla="*/ 255 w 273"/>
                  <a:gd name="T47" fmla="*/ 79 h 79"/>
                  <a:gd name="T48" fmla="*/ 255 w 273"/>
                  <a:gd name="T49" fmla="*/ 79 h 79"/>
                  <a:gd name="T50" fmla="*/ 266 w 273"/>
                  <a:gd name="T51" fmla="*/ 78 h 79"/>
                  <a:gd name="T52" fmla="*/ 269 w 273"/>
                  <a:gd name="T53" fmla="*/ 77 h 79"/>
                  <a:gd name="T54" fmla="*/ 272 w 273"/>
                  <a:gd name="T55" fmla="*/ 74 h 79"/>
                  <a:gd name="T56" fmla="*/ 272 w 273"/>
                  <a:gd name="T57" fmla="*/ 74 h 79"/>
                  <a:gd name="T58" fmla="*/ 273 w 273"/>
                  <a:gd name="T59" fmla="*/ 71 h 79"/>
                  <a:gd name="T60" fmla="*/ 272 w 273"/>
                  <a:gd name="T61" fmla="*/ 66 h 79"/>
                  <a:gd name="T62" fmla="*/ 272 w 273"/>
                  <a:gd name="T63" fmla="*/ 66 h 79"/>
                  <a:gd name="T64" fmla="*/ 266 w 273"/>
                  <a:gd name="T65" fmla="*/ 70 h 79"/>
                  <a:gd name="T66" fmla="*/ 266 w 273"/>
                  <a:gd name="T67" fmla="*/ 70 h 79"/>
                  <a:gd name="T68" fmla="*/ 263 w 273"/>
                  <a:gd name="T69" fmla="*/ 71 h 79"/>
                  <a:gd name="T70" fmla="*/ 255 w 273"/>
                  <a:gd name="T71" fmla="*/ 71 h 79"/>
                  <a:gd name="T72" fmla="*/ 19 w 273"/>
                  <a:gd name="T73" fmla="*/ 71 h 79"/>
                  <a:gd name="T74" fmla="*/ 19 w 273"/>
                  <a:gd name="T75" fmla="*/ 71 h 79"/>
                  <a:gd name="T76" fmla="*/ 9 w 273"/>
                  <a:gd name="T77" fmla="*/ 71 h 79"/>
                  <a:gd name="T78" fmla="*/ 8 w 273"/>
                  <a:gd name="T79" fmla="*/ 70 h 79"/>
                  <a:gd name="T80" fmla="*/ 8 w 273"/>
                  <a:gd name="T81" fmla="*/ 70 h 79"/>
                  <a:gd name="T82" fmla="*/ 8 w 273"/>
                  <a:gd name="T83" fmla="*/ 68 h 79"/>
                  <a:gd name="T84" fmla="*/ 8 w 273"/>
                  <a:gd name="T85" fmla="*/ 68 h 79"/>
                  <a:gd name="T86" fmla="*/ 8 w 273"/>
                  <a:gd name="T87" fmla="*/ 68 h 79"/>
                  <a:gd name="T88" fmla="*/ 8 w 273"/>
                  <a:gd name="T89" fmla="*/ 68 h 79"/>
                  <a:gd name="T90" fmla="*/ 15 w 273"/>
                  <a:gd name="T91" fmla="*/ 53 h 79"/>
                  <a:gd name="T92" fmla="*/ 31 w 273"/>
                  <a:gd name="T93" fmla="*/ 29 h 79"/>
                  <a:gd name="T94" fmla="*/ 241 w 273"/>
                  <a:gd name="T95" fmla="*/ 29 h 79"/>
                  <a:gd name="T96" fmla="*/ 241 w 273"/>
                  <a:gd name="T97" fmla="*/ 29 h 79"/>
                  <a:gd name="T98" fmla="*/ 258 w 273"/>
                  <a:gd name="T99" fmla="*/ 53 h 79"/>
                  <a:gd name="T100" fmla="*/ 265 w 273"/>
                  <a:gd name="T101" fmla="*/ 68 h 79"/>
                  <a:gd name="T102" fmla="*/ 265 w 273"/>
                  <a:gd name="T103" fmla="*/ 68 h 79"/>
                  <a:gd name="T104" fmla="*/ 265 w 273"/>
                  <a:gd name="T105" fmla="*/ 68 h 79"/>
                  <a:gd name="T106" fmla="*/ 265 w 273"/>
                  <a:gd name="T107" fmla="*/ 68 h 79"/>
                  <a:gd name="T108" fmla="*/ 266 w 273"/>
                  <a:gd name="T109" fmla="*/ 70 h 79"/>
                  <a:gd name="T110" fmla="*/ 266 w 273"/>
                  <a:gd name="T111" fmla="*/ 7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3" h="79">
                    <a:moveTo>
                      <a:pt x="272" y="66"/>
                    </a:moveTo>
                    <a:lnTo>
                      <a:pt x="272" y="66"/>
                    </a:lnTo>
                    <a:lnTo>
                      <a:pt x="266" y="55"/>
                    </a:lnTo>
                    <a:lnTo>
                      <a:pt x="255" y="36"/>
                    </a:lnTo>
                    <a:lnTo>
                      <a:pt x="233" y="2"/>
                    </a:lnTo>
                    <a:lnTo>
                      <a:pt x="233" y="2"/>
                    </a:lnTo>
                    <a:lnTo>
                      <a:pt x="232" y="0"/>
                    </a:lnTo>
                    <a:lnTo>
                      <a:pt x="231" y="0"/>
                    </a:lnTo>
                    <a:lnTo>
                      <a:pt x="44" y="0"/>
                    </a:lnTo>
                    <a:lnTo>
                      <a:pt x="44" y="0"/>
                    </a:lnTo>
                    <a:lnTo>
                      <a:pt x="41" y="0"/>
                    </a:lnTo>
                    <a:lnTo>
                      <a:pt x="39" y="2"/>
                    </a:lnTo>
                    <a:lnTo>
                      <a:pt x="39" y="2"/>
                    </a:lnTo>
                    <a:lnTo>
                      <a:pt x="18" y="36"/>
                    </a:lnTo>
                    <a:lnTo>
                      <a:pt x="7" y="55"/>
                    </a:lnTo>
                    <a:lnTo>
                      <a:pt x="1" y="66"/>
                    </a:lnTo>
                    <a:lnTo>
                      <a:pt x="1" y="66"/>
                    </a:lnTo>
                    <a:lnTo>
                      <a:pt x="0" y="71"/>
                    </a:lnTo>
                    <a:lnTo>
                      <a:pt x="1" y="74"/>
                    </a:lnTo>
                    <a:lnTo>
                      <a:pt x="1" y="74"/>
                    </a:lnTo>
                    <a:lnTo>
                      <a:pt x="4" y="77"/>
                    </a:lnTo>
                    <a:lnTo>
                      <a:pt x="8" y="78"/>
                    </a:lnTo>
                    <a:lnTo>
                      <a:pt x="19" y="79"/>
                    </a:lnTo>
                    <a:lnTo>
                      <a:pt x="255" y="79"/>
                    </a:lnTo>
                    <a:lnTo>
                      <a:pt x="255" y="79"/>
                    </a:lnTo>
                    <a:lnTo>
                      <a:pt x="266" y="78"/>
                    </a:lnTo>
                    <a:lnTo>
                      <a:pt x="269" y="77"/>
                    </a:lnTo>
                    <a:lnTo>
                      <a:pt x="272" y="74"/>
                    </a:lnTo>
                    <a:lnTo>
                      <a:pt x="272" y="74"/>
                    </a:lnTo>
                    <a:lnTo>
                      <a:pt x="273" y="71"/>
                    </a:lnTo>
                    <a:lnTo>
                      <a:pt x="272" y="66"/>
                    </a:lnTo>
                    <a:lnTo>
                      <a:pt x="272" y="66"/>
                    </a:lnTo>
                    <a:close/>
                    <a:moveTo>
                      <a:pt x="266" y="70"/>
                    </a:moveTo>
                    <a:lnTo>
                      <a:pt x="266" y="70"/>
                    </a:lnTo>
                    <a:lnTo>
                      <a:pt x="263" y="71"/>
                    </a:lnTo>
                    <a:lnTo>
                      <a:pt x="255" y="71"/>
                    </a:lnTo>
                    <a:lnTo>
                      <a:pt x="19" y="71"/>
                    </a:lnTo>
                    <a:lnTo>
                      <a:pt x="19" y="71"/>
                    </a:lnTo>
                    <a:lnTo>
                      <a:pt x="9" y="71"/>
                    </a:lnTo>
                    <a:lnTo>
                      <a:pt x="8" y="70"/>
                    </a:lnTo>
                    <a:lnTo>
                      <a:pt x="8" y="70"/>
                    </a:lnTo>
                    <a:lnTo>
                      <a:pt x="8" y="68"/>
                    </a:lnTo>
                    <a:lnTo>
                      <a:pt x="8" y="68"/>
                    </a:lnTo>
                    <a:lnTo>
                      <a:pt x="8" y="68"/>
                    </a:lnTo>
                    <a:lnTo>
                      <a:pt x="8" y="68"/>
                    </a:lnTo>
                    <a:lnTo>
                      <a:pt x="15" y="53"/>
                    </a:lnTo>
                    <a:lnTo>
                      <a:pt x="31" y="29"/>
                    </a:lnTo>
                    <a:lnTo>
                      <a:pt x="241" y="29"/>
                    </a:lnTo>
                    <a:lnTo>
                      <a:pt x="241" y="29"/>
                    </a:lnTo>
                    <a:lnTo>
                      <a:pt x="258" y="53"/>
                    </a:lnTo>
                    <a:lnTo>
                      <a:pt x="265" y="68"/>
                    </a:lnTo>
                    <a:lnTo>
                      <a:pt x="265" y="68"/>
                    </a:lnTo>
                    <a:lnTo>
                      <a:pt x="265" y="68"/>
                    </a:lnTo>
                    <a:lnTo>
                      <a:pt x="265" y="68"/>
                    </a:lnTo>
                    <a:lnTo>
                      <a:pt x="266" y="70"/>
                    </a:lnTo>
                    <a:lnTo>
                      <a:pt x="266"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sp>
            <p:nvSpPr>
              <p:cNvPr id="26" name="Freeform 91"/>
              <p:cNvSpPr>
                <a:spLocks/>
              </p:cNvSpPr>
              <p:nvPr/>
            </p:nvSpPr>
            <p:spPr bwMode="auto">
              <a:xfrm>
                <a:off x="5434013" y="1646238"/>
                <a:ext cx="23813" cy="15875"/>
              </a:xfrm>
              <a:custGeom>
                <a:avLst/>
                <a:gdLst>
                  <a:gd name="T0" fmla="*/ 29 w 32"/>
                  <a:gd name="T1" fmla="*/ 0 h 21"/>
                  <a:gd name="T2" fmla="*/ 3 w 32"/>
                  <a:gd name="T3" fmla="*/ 0 h 21"/>
                  <a:gd name="T4" fmla="*/ 3 w 32"/>
                  <a:gd name="T5" fmla="*/ 0 h 21"/>
                  <a:gd name="T6" fmla="*/ 0 w 32"/>
                  <a:gd name="T7" fmla="*/ 1 h 21"/>
                  <a:gd name="T8" fmla="*/ 0 w 32"/>
                  <a:gd name="T9" fmla="*/ 3 h 21"/>
                  <a:gd name="T10" fmla="*/ 0 w 32"/>
                  <a:gd name="T11" fmla="*/ 19 h 21"/>
                  <a:gd name="T12" fmla="*/ 0 w 32"/>
                  <a:gd name="T13" fmla="*/ 19 h 21"/>
                  <a:gd name="T14" fmla="*/ 0 w 32"/>
                  <a:gd name="T15" fmla="*/ 21 h 21"/>
                  <a:gd name="T16" fmla="*/ 3 w 32"/>
                  <a:gd name="T17" fmla="*/ 21 h 21"/>
                  <a:gd name="T18" fmla="*/ 29 w 32"/>
                  <a:gd name="T19" fmla="*/ 21 h 21"/>
                  <a:gd name="T20" fmla="*/ 29 w 32"/>
                  <a:gd name="T21" fmla="*/ 21 h 21"/>
                  <a:gd name="T22" fmla="*/ 32 w 32"/>
                  <a:gd name="T23" fmla="*/ 21 h 21"/>
                  <a:gd name="T24" fmla="*/ 32 w 32"/>
                  <a:gd name="T25" fmla="*/ 19 h 21"/>
                  <a:gd name="T26" fmla="*/ 32 w 32"/>
                  <a:gd name="T27" fmla="*/ 3 h 21"/>
                  <a:gd name="T28" fmla="*/ 32 w 32"/>
                  <a:gd name="T29" fmla="*/ 3 h 21"/>
                  <a:gd name="T30" fmla="*/ 32 w 32"/>
                  <a:gd name="T31" fmla="*/ 1 h 21"/>
                  <a:gd name="T32" fmla="*/ 29 w 32"/>
                  <a:gd name="T33" fmla="*/ 0 h 21"/>
                  <a:gd name="T34" fmla="*/ 29 w 32"/>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21">
                    <a:moveTo>
                      <a:pt x="29" y="0"/>
                    </a:moveTo>
                    <a:lnTo>
                      <a:pt x="3" y="0"/>
                    </a:lnTo>
                    <a:lnTo>
                      <a:pt x="3" y="0"/>
                    </a:lnTo>
                    <a:lnTo>
                      <a:pt x="0" y="1"/>
                    </a:lnTo>
                    <a:lnTo>
                      <a:pt x="0" y="3"/>
                    </a:lnTo>
                    <a:lnTo>
                      <a:pt x="0" y="19"/>
                    </a:lnTo>
                    <a:lnTo>
                      <a:pt x="0" y="19"/>
                    </a:lnTo>
                    <a:lnTo>
                      <a:pt x="0" y="21"/>
                    </a:lnTo>
                    <a:lnTo>
                      <a:pt x="3" y="21"/>
                    </a:lnTo>
                    <a:lnTo>
                      <a:pt x="29" y="21"/>
                    </a:lnTo>
                    <a:lnTo>
                      <a:pt x="29" y="21"/>
                    </a:lnTo>
                    <a:lnTo>
                      <a:pt x="32" y="21"/>
                    </a:lnTo>
                    <a:lnTo>
                      <a:pt x="32" y="19"/>
                    </a:lnTo>
                    <a:lnTo>
                      <a:pt x="32" y="3"/>
                    </a:lnTo>
                    <a:lnTo>
                      <a:pt x="32" y="3"/>
                    </a:lnTo>
                    <a:lnTo>
                      <a:pt x="32" y="1"/>
                    </a:lnTo>
                    <a:lnTo>
                      <a:pt x="29" y="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sp>
            <p:nvSpPr>
              <p:cNvPr id="27" name="Freeform 92"/>
              <p:cNvSpPr>
                <a:spLocks noEditPoints="1"/>
              </p:cNvSpPr>
              <p:nvPr/>
            </p:nvSpPr>
            <p:spPr bwMode="auto">
              <a:xfrm>
                <a:off x="5370513" y="1504950"/>
                <a:ext cx="149225" cy="106363"/>
              </a:xfrm>
              <a:custGeom>
                <a:avLst/>
                <a:gdLst>
                  <a:gd name="T0" fmla="*/ 176 w 189"/>
                  <a:gd name="T1" fmla="*/ 132 h 132"/>
                  <a:gd name="T2" fmla="*/ 189 w 189"/>
                  <a:gd name="T3" fmla="*/ 132 h 132"/>
                  <a:gd name="T4" fmla="*/ 189 w 189"/>
                  <a:gd name="T5" fmla="*/ 118 h 132"/>
                  <a:gd name="T6" fmla="*/ 189 w 189"/>
                  <a:gd name="T7" fmla="*/ 118 h 132"/>
                  <a:gd name="T8" fmla="*/ 189 w 189"/>
                  <a:gd name="T9" fmla="*/ 12 h 132"/>
                  <a:gd name="T10" fmla="*/ 189 w 189"/>
                  <a:gd name="T11" fmla="*/ 12 h 132"/>
                  <a:gd name="T12" fmla="*/ 189 w 189"/>
                  <a:gd name="T13" fmla="*/ 8 h 132"/>
                  <a:gd name="T14" fmla="*/ 186 w 189"/>
                  <a:gd name="T15" fmla="*/ 2 h 132"/>
                  <a:gd name="T16" fmla="*/ 180 w 189"/>
                  <a:gd name="T17" fmla="*/ 0 h 132"/>
                  <a:gd name="T18" fmla="*/ 176 w 189"/>
                  <a:gd name="T19" fmla="*/ 0 h 132"/>
                  <a:gd name="T20" fmla="*/ 12 w 189"/>
                  <a:gd name="T21" fmla="*/ 0 h 132"/>
                  <a:gd name="T22" fmla="*/ 12 w 189"/>
                  <a:gd name="T23" fmla="*/ 0 h 132"/>
                  <a:gd name="T24" fmla="*/ 8 w 189"/>
                  <a:gd name="T25" fmla="*/ 0 h 132"/>
                  <a:gd name="T26" fmla="*/ 3 w 189"/>
                  <a:gd name="T27" fmla="*/ 2 h 132"/>
                  <a:gd name="T28" fmla="*/ 0 w 189"/>
                  <a:gd name="T29" fmla="*/ 8 h 132"/>
                  <a:gd name="T30" fmla="*/ 0 w 189"/>
                  <a:gd name="T31" fmla="*/ 12 h 132"/>
                  <a:gd name="T32" fmla="*/ 0 w 189"/>
                  <a:gd name="T33" fmla="*/ 118 h 132"/>
                  <a:gd name="T34" fmla="*/ 0 w 189"/>
                  <a:gd name="T35" fmla="*/ 118 h 132"/>
                  <a:gd name="T36" fmla="*/ 0 w 189"/>
                  <a:gd name="T37" fmla="*/ 118 h 132"/>
                  <a:gd name="T38" fmla="*/ 0 w 189"/>
                  <a:gd name="T39" fmla="*/ 132 h 132"/>
                  <a:gd name="T40" fmla="*/ 12 w 189"/>
                  <a:gd name="T41" fmla="*/ 132 h 132"/>
                  <a:gd name="T42" fmla="*/ 176 w 189"/>
                  <a:gd name="T43" fmla="*/ 132 h 132"/>
                  <a:gd name="T44" fmla="*/ 10 w 189"/>
                  <a:gd name="T45" fmla="*/ 8 h 132"/>
                  <a:gd name="T46" fmla="*/ 179 w 189"/>
                  <a:gd name="T47" fmla="*/ 8 h 132"/>
                  <a:gd name="T48" fmla="*/ 179 w 189"/>
                  <a:gd name="T49" fmla="*/ 118 h 132"/>
                  <a:gd name="T50" fmla="*/ 10 w 189"/>
                  <a:gd name="T51" fmla="*/ 118 h 132"/>
                  <a:gd name="T52" fmla="*/ 10 w 189"/>
                  <a:gd name="T53"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32">
                    <a:moveTo>
                      <a:pt x="176" y="132"/>
                    </a:moveTo>
                    <a:lnTo>
                      <a:pt x="189" y="132"/>
                    </a:lnTo>
                    <a:lnTo>
                      <a:pt x="189" y="118"/>
                    </a:lnTo>
                    <a:lnTo>
                      <a:pt x="189" y="118"/>
                    </a:lnTo>
                    <a:lnTo>
                      <a:pt x="189" y="12"/>
                    </a:lnTo>
                    <a:lnTo>
                      <a:pt x="189" y="12"/>
                    </a:lnTo>
                    <a:lnTo>
                      <a:pt x="189" y="8"/>
                    </a:lnTo>
                    <a:lnTo>
                      <a:pt x="186" y="2"/>
                    </a:lnTo>
                    <a:lnTo>
                      <a:pt x="180" y="0"/>
                    </a:lnTo>
                    <a:lnTo>
                      <a:pt x="176" y="0"/>
                    </a:lnTo>
                    <a:lnTo>
                      <a:pt x="12" y="0"/>
                    </a:lnTo>
                    <a:lnTo>
                      <a:pt x="12" y="0"/>
                    </a:lnTo>
                    <a:lnTo>
                      <a:pt x="8" y="0"/>
                    </a:lnTo>
                    <a:lnTo>
                      <a:pt x="3" y="2"/>
                    </a:lnTo>
                    <a:lnTo>
                      <a:pt x="0" y="8"/>
                    </a:lnTo>
                    <a:lnTo>
                      <a:pt x="0" y="12"/>
                    </a:lnTo>
                    <a:lnTo>
                      <a:pt x="0" y="118"/>
                    </a:lnTo>
                    <a:lnTo>
                      <a:pt x="0" y="118"/>
                    </a:lnTo>
                    <a:lnTo>
                      <a:pt x="0" y="118"/>
                    </a:lnTo>
                    <a:lnTo>
                      <a:pt x="0" y="132"/>
                    </a:lnTo>
                    <a:lnTo>
                      <a:pt x="12" y="132"/>
                    </a:lnTo>
                    <a:lnTo>
                      <a:pt x="176" y="132"/>
                    </a:lnTo>
                    <a:close/>
                    <a:moveTo>
                      <a:pt x="10" y="8"/>
                    </a:moveTo>
                    <a:lnTo>
                      <a:pt x="179" y="8"/>
                    </a:lnTo>
                    <a:lnTo>
                      <a:pt x="179" y="118"/>
                    </a:lnTo>
                    <a:lnTo>
                      <a:pt x="10" y="118"/>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grpSp>
        <p:grpSp>
          <p:nvGrpSpPr>
            <p:cNvPr id="13" name="组合 12"/>
            <p:cNvGrpSpPr/>
            <p:nvPr/>
          </p:nvGrpSpPr>
          <p:grpSpPr>
            <a:xfrm>
              <a:off x="3593752" y="3142499"/>
              <a:ext cx="362855" cy="317498"/>
              <a:chOff x="4902201" y="1906588"/>
              <a:chExt cx="215900" cy="188913"/>
            </a:xfrm>
            <a:solidFill>
              <a:srgbClr val="FFFFFF"/>
            </a:solidFill>
          </p:grpSpPr>
          <p:sp>
            <p:nvSpPr>
              <p:cNvPr id="17" name="Freeform 132"/>
              <p:cNvSpPr>
                <a:spLocks/>
              </p:cNvSpPr>
              <p:nvPr/>
            </p:nvSpPr>
            <p:spPr bwMode="auto">
              <a:xfrm>
                <a:off x="4989513" y="1982788"/>
                <a:ext cx="46038" cy="15875"/>
              </a:xfrm>
              <a:custGeom>
                <a:avLst/>
                <a:gdLst>
                  <a:gd name="T0" fmla="*/ 57 w 57"/>
                  <a:gd name="T1" fmla="*/ 14 h 20"/>
                  <a:gd name="T2" fmla="*/ 57 w 57"/>
                  <a:gd name="T3" fmla="*/ 14 h 20"/>
                  <a:gd name="T4" fmla="*/ 57 w 57"/>
                  <a:gd name="T5" fmla="*/ 12 h 20"/>
                  <a:gd name="T6" fmla="*/ 57 w 57"/>
                  <a:gd name="T7" fmla="*/ 12 h 20"/>
                  <a:gd name="T8" fmla="*/ 56 w 57"/>
                  <a:gd name="T9" fmla="*/ 7 h 20"/>
                  <a:gd name="T10" fmla="*/ 54 w 57"/>
                  <a:gd name="T11" fmla="*/ 5 h 20"/>
                  <a:gd name="T12" fmla="*/ 53 w 57"/>
                  <a:gd name="T13" fmla="*/ 4 h 20"/>
                  <a:gd name="T14" fmla="*/ 53 w 57"/>
                  <a:gd name="T15" fmla="*/ 4 h 20"/>
                  <a:gd name="T16" fmla="*/ 41 w 57"/>
                  <a:gd name="T17" fmla="*/ 1 h 20"/>
                  <a:gd name="T18" fmla="*/ 28 w 57"/>
                  <a:gd name="T19" fmla="*/ 0 h 20"/>
                  <a:gd name="T20" fmla="*/ 28 w 57"/>
                  <a:gd name="T21" fmla="*/ 0 h 20"/>
                  <a:gd name="T22" fmla="*/ 16 w 57"/>
                  <a:gd name="T23" fmla="*/ 1 h 20"/>
                  <a:gd name="T24" fmla="*/ 5 w 57"/>
                  <a:gd name="T25" fmla="*/ 4 h 20"/>
                  <a:gd name="T26" fmla="*/ 5 w 57"/>
                  <a:gd name="T27" fmla="*/ 4 h 20"/>
                  <a:gd name="T28" fmla="*/ 2 w 57"/>
                  <a:gd name="T29" fmla="*/ 5 h 20"/>
                  <a:gd name="T30" fmla="*/ 1 w 57"/>
                  <a:gd name="T31" fmla="*/ 8 h 20"/>
                  <a:gd name="T32" fmla="*/ 0 w 57"/>
                  <a:gd name="T33" fmla="*/ 11 h 20"/>
                  <a:gd name="T34" fmla="*/ 1 w 57"/>
                  <a:gd name="T35" fmla="*/ 14 h 20"/>
                  <a:gd name="T36" fmla="*/ 1 w 57"/>
                  <a:gd name="T37" fmla="*/ 14 h 20"/>
                  <a:gd name="T38" fmla="*/ 1 w 57"/>
                  <a:gd name="T39" fmla="*/ 18 h 20"/>
                  <a:gd name="T40" fmla="*/ 2 w 57"/>
                  <a:gd name="T41" fmla="*/ 19 h 20"/>
                  <a:gd name="T42" fmla="*/ 5 w 57"/>
                  <a:gd name="T43" fmla="*/ 20 h 20"/>
                  <a:gd name="T44" fmla="*/ 8 w 57"/>
                  <a:gd name="T45" fmla="*/ 20 h 20"/>
                  <a:gd name="T46" fmla="*/ 8 w 57"/>
                  <a:gd name="T47" fmla="*/ 20 h 20"/>
                  <a:gd name="T48" fmla="*/ 8 w 57"/>
                  <a:gd name="T49" fmla="*/ 20 h 20"/>
                  <a:gd name="T50" fmla="*/ 17 w 57"/>
                  <a:gd name="T51" fmla="*/ 18 h 20"/>
                  <a:gd name="T52" fmla="*/ 28 w 57"/>
                  <a:gd name="T53" fmla="*/ 16 h 20"/>
                  <a:gd name="T54" fmla="*/ 28 w 57"/>
                  <a:gd name="T55" fmla="*/ 16 h 20"/>
                  <a:gd name="T56" fmla="*/ 39 w 57"/>
                  <a:gd name="T57" fmla="*/ 18 h 20"/>
                  <a:gd name="T58" fmla="*/ 50 w 57"/>
                  <a:gd name="T59" fmla="*/ 20 h 20"/>
                  <a:gd name="T60" fmla="*/ 50 w 57"/>
                  <a:gd name="T61" fmla="*/ 20 h 20"/>
                  <a:gd name="T62" fmla="*/ 53 w 57"/>
                  <a:gd name="T63" fmla="*/ 20 h 20"/>
                  <a:gd name="T64" fmla="*/ 54 w 57"/>
                  <a:gd name="T65" fmla="*/ 19 h 20"/>
                  <a:gd name="T66" fmla="*/ 56 w 57"/>
                  <a:gd name="T67" fmla="*/ 18 h 20"/>
                  <a:gd name="T68" fmla="*/ 57 w 57"/>
                  <a:gd name="T69" fmla="*/ 14 h 20"/>
                  <a:gd name="T70" fmla="*/ 57 w 57"/>
                  <a:gd name="T7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20">
                    <a:moveTo>
                      <a:pt x="57" y="14"/>
                    </a:moveTo>
                    <a:lnTo>
                      <a:pt x="57" y="14"/>
                    </a:lnTo>
                    <a:lnTo>
                      <a:pt x="57" y="12"/>
                    </a:lnTo>
                    <a:lnTo>
                      <a:pt x="57" y="12"/>
                    </a:lnTo>
                    <a:lnTo>
                      <a:pt x="56" y="7"/>
                    </a:lnTo>
                    <a:lnTo>
                      <a:pt x="54" y="5"/>
                    </a:lnTo>
                    <a:lnTo>
                      <a:pt x="53" y="4"/>
                    </a:lnTo>
                    <a:lnTo>
                      <a:pt x="53" y="4"/>
                    </a:lnTo>
                    <a:lnTo>
                      <a:pt x="41" y="1"/>
                    </a:lnTo>
                    <a:lnTo>
                      <a:pt x="28" y="0"/>
                    </a:lnTo>
                    <a:lnTo>
                      <a:pt x="28" y="0"/>
                    </a:lnTo>
                    <a:lnTo>
                      <a:pt x="16" y="1"/>
                    </a:lnTo>
                    <a:lnTo>
                      <a:pt x="5" y="4"/>
                    </a:lnTo>
                    <a:lnTo>
                      <a:pt x="5" y="4"/>
                    </a:lnTo>
                    <a:lnTo>
                      <a:pt x="2" y="5"/>
                    </a:lnTo>
                    <a:lnTo>
                      <a:pt x="1" y="8"/>
                    </a:lnTo>
                    <a:lnTo>
                      <a:pt x="0" y="11"/>
                    </a:lnTo>
                    <a:lnTo>
                      <a:pt x="1" y="14"/>
                    </a:lnTo>
                    <a:lnTo>
                      <a:pt x="1" y="14"/>
                    </a:lnTo>
                    <a:lnTo>
                      <a:pt x="1" y="18"/>
                    </a:lnTo>
                    <a:lnTo>
                      <a:pt x="2" y="19"/>
                    </a:lnTo>
                    <a:lnTo>
                      <a:pt x="5" y="20"/>
                    </a:lnTo>
                    <a:lnTo>
                      <a:pt x="8" y="20"/>
                    </a:lnTo>
                    <a:lnTo>
                      <a:pt x="8" y="20"/>
                    </a:lnTo>
                    <a:lnTo>
                      <a:pt x="8" y="20"/>
                    </a:lnTo>
                    <a:lnTo>
                      <a:pt x="17" y="18"/>
                    </a:lnTo>
                    <a:lnTo>
                      <a:pt x="28" y="16"/>
                    </a:lnTo>
                    <a:lnTo>
                      <a:pt x="28" y="16"/>
                    </a:lnTo>
                    <a:lnTo>
                      <a:pt x="39" y="18"/>
                    </a:lnTo>
                    <a:lnTo>
                      <a:pt x="50" y="20"/>
                    </a:lnTo>
                    <a:lnTo>
                      <a:pt x="50" y="20"/>
                    </a:lnTo>
                    <a:lnTo>
                      <a:pt x="53" y="20"/>
                    </a:lnTo>
                    <a:lnTo>
                      <a:pt x="54" y="19"/>
                    </a:lnTo>
                    <a:lnTo>
                      <a:pt x="56" y="18"/>
                    </a:lnTo>
                    <a:lnTo>
                      <a:pt x="57" y="14"/>
                    </a:lnTo>
                    <a:lnTo>
                      <a:pt x="5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sp>
            <p:nvSpPr>
              <p:cNvPr id="18" name="Freeform 133"/>
              <p:cNvSpPr>
                <a:spLocks/>
              </p:cNvSpPr>
              <p:nvPr/>
            </p:nvSpPr>
            <p:spPr bwMode="auto">
              <a:xfrm>
                <a:off x="4948238" y="1906588"/>
                <a:ext cx="127000" cy="34925"/>
              </a:xfrm>
              <a:custGeom>
                <a:avLst/>
                <a:gdLst>
                  <a:gd name="T0" fmla="*/ 8 w 161"/>
                  <a:gd name="T1" fmla="*/ 41 h 42"/>
                  <a:gd name="T2" fmla="*/ 8 w 161"/>
                  <a:gd name="T3" fmla="*/ 41 h 42"/>
                  <a:gd name="T4" fmla="*/ 8 w 161"/>
                  <a:gd name="T5" fmla="*/ 41 h 42"/>
                  <a:gd name="T6" fmla="*/ 26 w 161"/>
                  <a:gd name="T7" fmla="*/ 30 h 42"/>
                  <a:gd name="T8" fmla="*/ 44 w 161"/>
                  <a:gd name="T9" fmla="*/ 23 h 42"/>
                  <a:gd name="T10" fmla="*/ 63 w 161"/>
                  <a:gd name="T11" fmla="*/ 19 h 42"/>
                  <a:gd name="T12" fmla="*/ 80 w 161"/>
                  <a:gd name="T13" fmla="*/ 18 h 42"/>
                  <a:gd name="T14" fmla="*/ 80 w 161"/>
                  <a:gd name="T15" fmla="*/ 18 h 42"/>
                  <a:gd name="T16" fmla="*/ 100 w 161"/>
                  <a:gd name="T17" fmla="*/ 19 h 42"/>
                  <a:gd name="T18" fmla="*/ 117 w 161"/>
                  <a:gd name="T19" fmla="*/ 23 h 42"/>
                  <a:gd name="T20" fmla="*/ 135 w 161"/>
                  <a:gd name="T21" fmla="*/ 30 h 42"/>
                  <a:gd name="T22" fmla="*/ 153 w 161"/>
                  <a:gd name="T23" fmla="*/ 41 h 42"/>
                  <a:gd name="T24" fmla="*/ 153 w 161"/>
                  <a:gd name="T25" fmla="*/ 41 h 42"/>
                  <a:gd name="T26" fmla="*/ 155 w 161"/>
                  <a:gd name="T27" fmla="*/ 42 h 42"/>
                  <a:gd name="T28" fmla="*/ 157 w 161"/>
                  <a:gd name="T29" fmla="*/ 41 h 42"/>
                  <a:gd name="T30" fmla="*/ 160 w 161"/>
                  <a:gd name="T31" fmla="*/ 39 h 42"/>
                  <a:gd name="T32" fmla="*/ 161 w 161"/>
                  <a:gd name="T33" fmla="*/ 37 h 42"/>
                  <a:gd name="T34" fmla="*/ 161 w 161"/>
                  <a:gd name="T35" fmla="*/ 37 h 42"/>
                  <a:gd name="T36" fmla="*/ 161 w 161"/>
                  <a:gd name="T37" fmla="*/ 34 h 42"/>
                  <a:gd name="T38" fmla="*/ 161 w 161"/>
                  <a:gd name="T39" fmla="*/ 34 h 42"/>
                  <a:gd name="T40" fmla="*/ 161 w 161"/>
                  <a:gd name="T41" fmla="*/ 29 h 42"/>
                  <a:gd name="T42" fmla="*/ 158 w 161"/>
                  <a:gd name="T43" fmla="*/ 26 h 42"/>
                  <a:gd name="T44" fmla="*/ 158 w 161"/>
                  <a:gd name="T45" fmla="*/ 26 h 42"/>
                  <a:gd name="T46" fmla="*/ 139 w 161"/>
                  <a:gd name="T47" fmla="*/ 15 h 42"/>
                  <a:gd name="T48" fmla="*/ 120 w 161"/>
                  <a:gd name="T49" fmla="*/ 7 h 42"/>
                  <a:gd name="T50" fmla="*/ 101 w 161"/>
                  <a:gd name="T51" fmla="*/ 1 h 42"/>
                  <a:gd name="T52" fmla="*/ 80 w 161"/>
                  <a:gd name="T53" fmla="*/ 0 h 42"/>
                  <a:gd name="T54" fmla="*/ 80 w 161"/>
                  <a:gd name="T55" fmla="*/ 0 h 42"/>
                  <a:gd name="T56" fmla="*/ 61 w 161"/>
                  <a:gd name="T57" fmla="*/ 1 h 42"/>
                  <a:gd name="T58" fmla="*/ 42 w 161"/>
                  <a:gd name="T59" fmla="*/ 7 h 42"/>
                  <a:gd name="T60" fmla="*/ 23 w 161"/>
                  <a:gd name="T61" fmla="*/ 15 h 42"/>
                  <a:gd name="T62" fmla="*/ 4 w 161"/>
                  <a:gd name="T63" fmla="*/ 26 h 42"/>
                  <a:gd name="T64" fmla="*/ 4 w 161"/>
                  <a:gd name="T65" fmla="*/ 26 h 42"/>
                  <a:gd name="T66" fmla="*/ 3 w 161"/>
                  <a:gd name="T67" fmla="*/ 27 h 42"/>
                  <a:gd name="T68" fmla="*/ 1 w 161"/>
                  <a:gd name="T69" fmla="*/ 30 h 42"/>
                  <a:gd name="T70" fmla="*/ 0 w 161"/>
                  <a:gd name="T71" fmla="*/ 34 h 42"/>
                  <a:gd name="T72" fmla="*/ 1 w 161"/>
                  <a:gd name="T73" fmla="*/ 37 h 42"/>
                  <a:gd name="T74" fmla="*/ 1 w 161"/>
                  <a:gd name="T75" fmla="*/ 37 h 42"/>
                  <a:gd name="T76" fmla="*/ 3 w 161"/>
                  <a:gd name="T77" fmla="*/ 39 h 42"/>
                  <a:gd name="T78" fmla="*/ 4 w 161"/>
                  <a:gd name="T79" fmla="*/ 41 h 42"/>
                  <a:gd name="T80" fmla="*/ 7 w 161"/>
                  <a:gd name="T81" fmla="*/ 42 h 42"/>
                  <a:gd name="T82" fmla="*/ 8 w 161"/>
                  <a:gd name="T83" fmla="*/ 41 h 42"/>
                  <a:gd name="T84" fmla="*/ 8 w 161"/>
                  <a:gd name="T85"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1" h="42">
                    <a:moveTo>
                      <a:pt x="8" y="41"/>
                    </a:moveTo>
                    <a:lnTo>
                      <a:pt x="8" y="41"/>
                    </a:lnTo>
                    <a:lnTo>
                      <a:pt x="8" y="41"/>
                    </a:lnTo>
                    <a:lnTo>
                      <a:pt x="26" y="30"/>
                    </a:lnTo>
                    <a:lnTo>
                      <a:pt x="44" y="23"/>
                    </a:lnTo>
                    <a:lnTo>
                      <a:pt x="63" y="19"/>
                    </a:lnTo>
                    <a:lnTo>
                      <a:pt x="80" y="18"/>
                    </a:lnTo>
                    <a:lnTo>
                      <a:pt x="80" y="18"/>
                    </a:lnTo>
                    <a:lnTo>
                      <a:pt x="100" y="19"/>
                    </a:lnTo>
                    <a:lnTo>
                      <a:pt x="117" y="23"/>
                    </a:lnTo>
                    <a:lnTo>
                      <a:pt x="135" y="30"/>
                    </a:lnTo>
                    <a:lnTo>
                      <a:pt x="153" y="41"/>
                    </a:lnTo>
                    <a:lnTo>
                      <a:pt x="153" y="41"/>
                    </a:lnTo>
                    <a:lnTo>
                      <a:pt x="155" y="42"/>
                    </a:lnTo>
                    <a:lnTo>
                      <a:pt x="157" y="41"/>
                    </a:lnTo>
                    <a:lnTo>
                      <a:pt x="160" y="39"/>
                    </a:lnTo>
                    <a:lnTo>
                      <a:pt x="161" y="37"/>
                    </a:lnTo>
                    <a:lnTo>
                      <a:pt x="161" y="37"/>
                    </a:lnTo>
                    <a:lnTo>
                      <a:pt x="161" y="34"/>
                    </a:lnTo>
                    <a:lnTo>
                      <a:pt x="161" y="34"/>
                    </a:lnTo>
                    <a:lnTo>
                      <a:pt x="161" y="29"/>
                    </a:lnTo>
                    <a:lnTo>
                      <a:pt x="158" y="26"/>
                    </a:lnTo>
                    <a:lnTo>
                      <a:pt x="158" y="26"/>
                    </a:lnTo>
                    <a:lnTo>
                      <a:pt x="139" y="15"/>
                    </a:lnTo>
                    <a:lnTo>
                      <a:pt x="120" y="7"/>
                    </a:lnTo>
                    <a:lnTo>
                      <a:pt x="101" y="1"/>
                    </a:lnTo>
                    <a:lnTo>
                      <a:pt x="80" y="0"/>
                    </a:lnTo>
                    <a:lnTo>
                      <a:pt x="80" y="0"/>
                    </a:lnTo>
                    <a:lnTo>
                      <a:pt x="61" y="1"/>
                    </a:lnTo>
                    <a:lnTo>
                      <a:pt x="42" y="7"/>
                    </a:lnTo>
                    <a:lnTo>
                      <a:pt x="23" y="15"/>
                    </a:lnTo>
                    <a:lnTo>
                      <a:pt x="4" y="26"/>
                    </a:lnTo>
                    <a:lnTo>
                      <a:pt x="4" y="26"/>
                    </a:lnTo>
                    <a:lnTo>
                      <a:pt x="3" y="27"/>
                    </a:lnTo>
                    <a:lnTo>
                      <a:pt x="1" y="30"/>
                    </a:lnTo>
                    <a:lnTo>
                      <a:pt x="0" y="34"/>
                    </a:lnTo>
                    <a:lnTo>
                      <a:pt x="1" y="37"/>
                    </a:lnTo>
                    <a:lnTo>
                      <a:pt x="1" y="37"/>
                    </a:lnTo>
                    <a:lnTo>
                      <a:pt x="3" y="39"/>
                    </a:lnTo>
                    <a:lnTo>
                      <a:pt x="4" y="41"/>
                    </a:lnTo>
                    <a:lnTo>
                      <a:pt x="7" y="42"/>
                    </a:lnTo>
                    <a:lnTo>
                      <a:pt x="8" y="41"/>
                    </a:lnTo>
                    <a:lnTo>
                      <a:pt x="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sp>
            <p:nvSpPr>
              <p:cNvPr id="19" name="Freeform 134"/>
              <p:cNvSpPr>
                <a:spLocks/>
              </p:cNvSpPr>
              <p:nvPr/>
            </p:nvSpPr>
            <p:spPr bwMode="auto">
              <a:xfrm>
                <a:off x="4973638" y="1944688"/>
                <a:ext cx="77788" cy="22225"/>
              </a:xfrm>
              <a:custGeom>
                <a:avLst/>
                <a:gdLst>
                  <a:gd name="T0" fmla="*/ 96 w 100"/>
                  <a:gd name="T1" fmla="*/ 11 h 27"/>
                  <a:gd name="T2" fmla="*/ 96 w 100"/>
                  <a:gd name="T3" fmla="*/ 11 h 27"/>
                  <a:gd name="T4" fmla="*/ 85 w 100"/>
                  <a:gd name="T5" fmla="*/ 6 h 27"/>
                  <a:gd name="T6" fmla="*/ 73 w 100"/>
                  <a:gd name="T7" fmla="*/ 2 h 27"/>
                  <a:gd name="T8" fmla="*/ 62 w 100"/>
                  <a:gd name="T9" fmla="*/ 0 h 27"/>
                  <a:gd name="T10" fmla="*/ 49 w 100"/>
                  <a:gd name="T11" fmla="*/ 0 h 27"/>
                  <a:gd name="T12" fmla="*/ 49 w 100"/>
                  <a:gd name="T13" fmla="*/ 0 h 27"/>
                  <a:gd name="T14" fmla="*/ 38 w 100"/>
                  <a:gd name="T15" fmla="*/ 0 h 27"/>
                  <a:gd name="T16" fmla="*/ 26 w 100"/>
                  <a:gd name="T17" fmla="*/ 2 h 27"/>
                  <a:gd name="T18" fmla="*/ 15 w 100"/>
                  <a:gd name="T19" fmla="*/ 6 h 27"/>
                  <a:gd name="T20" fmla="*/ 4 w 100"/>
                  <a:gd name="T21" fmla="*/ 11 h 27"/>
                  <a:gd name="T22" fmla="*/ 4 w 100"/>
                  <a:gd name="T23" fmla="*/ 11 h 27"/>
                  <a:gd name="T24" fmla="*/ 2 w 100"/>
                  <a:gd name="T25" fmla="*/ 12 h 27"/>
                  <a:gd name="T26" fmla="*/ 0 w 100"/>
                  <a:gd name="T27" fmla="*/ 15 h 27"/>
                  <a:gd name="T28" fmla="*/ 0 w 100"/>
                  <a:gd name="T29" fmla="*/ 19 h 27"/>
                  <a:gd name="T30" fmla="*/ 0 w 100"/>
                  <a:gd name="T31" fmla="*/ 21 h 27"/>
                  <a:gd name="T32" fmla="*/ 0 w 100"/>
                  <a:gd name="T33" fmla="*/ 21 h 27"/>
                  <a:gd name="T34" fmla="*/ 2 w 100"/>
                  <a:gd name="T35" fmla="*/ 24 h 27"/>
                  <a:gd name="T36" fmla="*/ 3 w 100"/>
                  <a:gd name="T37" fmla="*/ 27 h 27"/>
                  <a:gd name="T38" fmla="*/ 6 w 100"/>
                  <a:gd name="T39" fmla="*/ 27 h 27"/>
                  <a:gd name="T40" fmla="*/ 7 w 100"/>
                  <a:gd name="T41" fmla="*/ 27 h 27"/>
                  <a:gd name="T42" fmla="*/ 7 w 100"/>
                  <a:gd name="T43" fmla="*/ 27 h 27"/>
                  <a:gd name="T44" fmla="*/ 18 w 100"/>
                  <a:gd name="T45" fmla="*/ 23 h 27"/>
                  <a:gd name="T46" fmla="*/ 29 w 100"/>
                  <a:gd name="T47" fmla="*/ 19 h 27"/>
                  <a:gd name="T48" fmla="*/ 38 w 100"/>
                  <a:gd name="T49" fmla="*/ 17 h 27"/>
                  <a:gd name="T50" fmla="*/ 49 w 100"/>
                  <a:gd name="T51" fmla="*/ 16 h 27"/>
                  <a:gd name="T52" fmla="*/ 49 w 100"/>
                  <a:gd name="T53" fmla="*/ 16 h 27"/>
                  <a:gd name="T54" fmla="*/ 60 w 100"/>
                  <a:gd name="T55" fmla="*/ 17 h 27"/>
                  <a:gd name="T56" fmla="*/ 71 w 100"/>
                  <a:gd name="T57" fmla="*/ 19 h 27"/>
                  <a:gd name="T58" fmla="*/ 82 w 100"/>
                  <a:gd name="T59" fmla="*/ 23 h 27"/>
                  <a:gd name="T60" fmla="*/ 92 w 100"/>
                  <a:gd name="T61" fmla="*/ 27 h 27"/>
                  <a:gd name="T62" fmla="*/ 92 w 100"/>
                  <a:gd name="T63" fmla="*/ 27 h 27"/>
                  <a:gd name="T64" fmla="*/ 94 w 100"/>
                  <a:gd name="T65" fmla="*/ 27 h 27"/>
                  <a:gd name="T66" fmla="*/ 97 w 100"/>
                  <a:gd name="T67" fmla="*/ 27 h 27"/>
                  <a:gd name="T68" fmla="*/ 99 w 100"/>
                  <a:gd name="T69" fmla="*/ 24 h 27"/>
                  <a:gd name="T70" fmla="*/ 100 w 100"/>
                  <a:gd name="T71" fmla="*/ 21 h 27"/>
                  <a:gd name="T72" fmla="*/ 100 w 100"/>
                  <a:gd name="T73" fmla="*/ 21 h 27"/>
                  <a:gd name="T74" fmla="*/ 100 w 100"/>
                  <a:gd name="T75" fmla="*/ 19 h 27"/>
                  <a:gd name="T76" fmla="*/ 100 w 100"/>
                  <a:gd name="T77" fmla="*/ 19 h 27"/>
                  <a:gd name="T78" fmla="*/ 99 w 100"/>
                  <a:gd name="T79" fmla="*/ 15 h 27"/>
                  <a:gd name="T80" fmla="*/ 96 w 100"/>
                  <a:gd name="T81" fmla="*/ 11 h 27"/>
                  <a:gd name="T82" fmla="*/ 96 w 100"/>
                  <a:gd name="T8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 h="27">
                    <a:moveTo>
                      <a:pt x="96" y="11"/>
                    </a:moveTo>
                    <a:lnTo>
                      <a:pt x="96" y="11"/>
                    </a:lnTo>
                    <a:lnTo>
                      <a:pt x="85" y="6"/>
                    </a:lnTo>
                    <a:lnTo>
                      <a:pt x="73" y="2"/>
                    </a:lnTo>
                    <a:lnTo>
                      <a:pt x="62" y="0"/>
                    </a:lnTo>
                    <a:lnTo>
                      <a:pt x="49" y="0"/>
                    </a:lnTo>
                    <a:lnTo>
                      <a:pt x="49" y="0"/>
                    </a:lnTo>
                    <a:lnTo>
                      <a:pt x="38" y="0"/>
                    </a:lnTo>
                    <a:lnTo>
                      <a:pt x="26" y="2"/>
                    </a:lnTo>
                    <a:lnTo>
                      <a:pt x="15" y="6"/>
                    </a:lnTo>
                    <a:lnTo>
                      <a:pt x="4" y="11"/>
                    </a:lnTo>
                    <a:lnTo>
                      <a:pt x="4" y="11"/>
                    </a:lnTo>
                    <a:lnTo>
                      <a:pt x="2" y="12"/>
                    </a:lnTo>
                    <a:lnTo>
                      <a:pt x="0" y="15"/>
                    </a:lnTo>
                    <a:lnTo>
                      <a:pt x="0" y="19"/>
                    </a:lnTo>
                    <a:lnTo>
                      <a:pt x="0" y="21"/>
                    </a:lnTo>
                    <a:lnTo>
                      <a:pt x="0" y="21"/>
                    </a:lnTo>
                    <a:lnTo>
                      <a:pt x="2" y="24"/>
                    </a:lnTo>
                    <a:lnTo>
                      <a:pt x="3" y="27"/>
                    </a:lnTo>
                    <a:lnTo>
                      <a:pt x="6" y="27"/>
                    </a:lnTo>
                    <a:lnTo>
                      <a:pt x="7" y="27"/>
                    </a:lnTo>
                    <a:lnTo>
                      <a:pt x="7" y="27"/>
                    </a:lnTo>
                    <a:lnTo>
                      <a:pt x="18" y="23"/>
                    </a:lnTo>
                    <a:lnTo>
                      <a:pt x="29" y="19"/>
                    </a:lnTo>
                    <a:lnTo>
                      <a:pt x="38" y="17"/>
                    </a:lnTo>
                    <a:lnTo>
                      <a:pt x="49" y="16"/>
                    </a:lnTo>
                    <a:lnTo>
                      <a:pt x="49" y="16"/>
                    </a:lnTo>
                    <a:lnTo>
                      <a:pt x="60" y="17"/>
                    </a:lnTo>
                    <a:lnTo>
                      <a:pt x="71" y="19"/>
                    </a:lnTo>
                    <a:lnTo>
                      <a:pt x="82" y="23"/>
                    </a:lnTo>
                    <a:lnTo>
                      <a:pt x="92" y="27"/>
                    </a:lnTo>
                    <a:lnTo>
                      <a:pt x="92" y="27"/>
                    </a:lnTo>
                    <a:lnTo>
                      <a:pt x="94" y="27"/>
                    </a:lnTo>
                    <a:lnTo>
                      <a:pt x="97" y="27"/>
                    </a:lnTo>
                    <a:lnTo>
                      <a:pt x="99" y="24"/>
                    </a:lnTo>
                    <a:lnTo>
                      <a:pt x="100" y="21"/>
                    </a:lnTo>
                    <a:lnTo>
                      <a:pt x="100" y="21"/>
                    </a:lnTo>
                    <a:lnTo>
                      <a:pt x="100" y="19"/>
                    </a:lnTo>
                    <a:lnTo>
                      <a:pt x="100" y="19"/>
                    </a:lnTo>
                    <a:lnTo>
                      <a:pt x="99" y="15"/>
                    </a:lnTo>
                    <a:lnTo>
                      <a:pt x="96" y="11"/>
                    </a:lnTo>
                    <a:lnTo>
                      <a:pt x="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sp>
            <p:nvSpPr>
              <p:cNvPr id="20" name="Freeform 135"/>
              <p:cNvSpPr>
                <a:spLocks/>
              </p:cNvSpPr>
              <p:nvPr/>
            </p:nvSpPr>
            <p:spPr bwMode="auto">
              <a:xfrm>
                <a:off x="4902201" y="2030413"/>
                <a:ext cx="85725" cy="65088"/>
              </a:xfrm>
              <a:custGeom>
                <a:avLst/>
                <a:gdLst>
                  <a:gd name="T0" fmla="*/ 76 w 107"/>
                  <a:gd name="T1" fmla="*/ 57 h 83"/>
                  <a:gd name="T2" fmla="*/ 76 w 107"/>
                  <a:gd name="T3" fmla="*/ 57 h 83"/>
                  <a:gd name="T4" fmla="*/ 62 w 107"/>
                  <a:gd name="T5" fmla="*/ 0 h 83"/>
                  <a:gd name="T6" fmla="*/ 45 w 107"/>
                  <a:gd name="T7" fmla="*/ 0 h 83"/>
                  <a:gd name="T8" fmla="*/ 31 w 107"/>
                  <a:gd name="T9" fmla="*/ 56 h 83"/>
                  <a:gd name="T10" fmla="*/ 31 w 107"/>
                  <a:gd name="T11" fmla="*/ 56 h 83"/>
                  <a:gd name="T12" fmla="*/ 17 w 107"/>
                  <a:gd name="T13" fmla="*/ 0 h 83"/>
                  <a:gd name="T14" fmla="*/ 0 w 107"/>
                  <a:gd name="T15" fmla="*/ 0 h 83"/>
                  <a:gd name="T16" fmla="*/ 21 w 107"/>
                  <a:gd name="T17" fmla="*/ 83 h 83"/>
                  <a:gd name="T18" fmla="*/ 39 w 107"/>
                  <a:gd name="T19" fmla="*/ 83 h 83"/>
                  <a:gd name="T20" fmla="*/ 53 w 107"/>
                  <a:gd name="T21" fmla="*/ 27 h 83"/>
                  <a:gd name="T22" fmla="*/ 53 w 107"/>
                  <a:gd name="T23" fmla="*/ 27 h 83"/>
                  <a:gd name="T24" fmla="*/ 68 w 107"/>
                  <a:gd name="T25" fmla="*/ 83 h 83"/>
                  <a:gd name="T26" fmla="*/ 86 w 107"/>
                  <a:gd name="T27" fmla="*/ 83 h 83"/>
                  <a:gd name="T28" fmla="*/ 107 w 107"/>
                  <a:gd name="T29" fmla="*/ 0 h 83"/>
                  <a:gd name="T30" fmla="*/ 90 w 107"/>
                  <a:gd name="T31" fmla="*/ 0 h 83"/>
                  <a:gd name="T32" fmla="*/ 76 w 107"/>
                  <a:gd name="T33"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83">
                    <a:moveTo>
                      <a:pt x="76" y="57"/>
                    </a:moveTo>
                    <a:lnTo>
                      <a:pt x="76" y="57"/>
                    </a:lnTo>
                    <a:lnTo>
                      <a:pt x="62" y="0"/>
                    </a:lnTo>
                    <a:lnTo>
                      <a:pt x="45" y="0"/>
                    </a:lnTo>
                    <a:lnTo>
                      <a:pt x="31" y="56"/>
                    </a:lnTo>
                    <a:lnTo>
                      <a:pt x="31" y="56"/>
                    </a:lnTo>
                    <a:lnTo>
                      <a:pt x="17" y="0"/>
                    </a:lnTo>
                    <a:lnTo>
                      <a:pt x="0" y="0"/>
                    </a:lnTo>
                    <a:lnTo>
                      <a:pt x="21" y="83"/>
                    </a:lnTo>
                    <a:lnTo>
                      <a:pt x="39" y="83"/>
                    </a:lnTo>
                    <a:lnTo>
                      <a:pt x="53" y="27"/>
                    </a:lnTo>
                    <a:lnTo>
                      <a:pt x="53" y="27"/>
                    </a:lnTo>
                    <a:lnTo>
                      <a:pt x="68" y="83"/>
                    </a:lnTo>
                    <a:lnTo>
                      <a:pt x="86" y="83"/>
                    </a:lnTo>
                    <a:lnTo>
                      <a:pt x="107" y="0"/>
                    </a:lnTo>
                    <a:lnTo>
                      <a:pt x="90" y="0"/>
                    </a:lnTo>
                    <a:lnTo>
                      <a:pt x="7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sp>
            <p:nvSpPr>
              <p:cNvPr id="21" name="Rectangle 136"/>
              <p:cNvSpPr>
                <a:spLocks noChangeArrowheads="1"/>
              </p:cNvSpPr>
              <p:nvPr/>
            </p:nvSpPr>
            <p:spPr bwMode="auto">
              <a:xfrm>
                <a:off x="4992688" y="2030413"/>
                <a:ext cx="14288"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sp>
            <p:nvSpPr>
              <p:cNvPr id="22" name="Rectangle 137"/>
              <p:cNvSpPr>
                <a:spLocks noChangeArrowheads="1"/>
              </p:cNvSpPr>
              <p:nvPr/>
            </p:nvSpPr>
            <p:spPr bwMode="auto">
              <a:xfrm>
                <a:off x="5014913" y="2063750"/>
                <a:ext cx="2857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sp>
            <p:nvSpPr>
              <p:cNvPr id="23" name="Freeform 138"/>
              <p:cNvSpPr>
                <a:spLocks/>
              </p:cNvSpPr>
              <p:nvPr/>
            </p:nvSpPr>
            <p:spPr bwMode="auto">
              <a:xfrm>
                <a:off x="5051426" y="2030413"/>
                <a:ext cx="46038" cy="65088"/>
              </a:xfrm>
              <a:custGeom>
                <a:avLst/>
                <a:gdLst>
                  <a:gd name="T0" fmla="*/ 0 w 57"/>
                  <a:gd name="T1" fmla="*/ 83 h 83"/>
                  <a:gd name="T2" fmla="*/ 18 w 57"/>
                  <a:gd name="T3" fmla="*/ 83 h 83"/>
                  <a:gd name="T4" fmla="*/ 18 w 57"/>
                  <a:gd name="T5" fmla="*/ 49 h 83"/>
                  <a:gd name="T6" fmla="*/ 52 w 57"/>
                  <a:gd name="T7" fmla="*/ 49 h 83"/>
                  <a:gd name="T8" fmla="*/ 52 w 57"/>
                  <a:gd name="T9" fmla="*/ 34 h 83"/>
                  <a:gd name="T10" fmla="*/ 18 w 57"/>
                  <a:gd name="T11" fmla="*/ 34 h 83"/>
                  <a:gd name="T12" fmla="*/ 18 w 57"/>
                  <a:gd name="T13" fmla="*/ 15 h 83"/>
                  <a:gd name="T14" fmla="*/ 57 w 57"/>
                  <a:gd name="T15" fmla="*/ 15 h 83"/>
                  <a:gd name="T16" fmla="*/ 57 w 57"/>
                  <a:gd name="T17" fmla="*/ 0 h 83"/>
                  <a:gd name="T18" fmla="*/ 0 w 57"/>
                  <a:gd name="T19" fmla="*/ 0 h 83"/>
                  <a:gd name="T20" fmla="*/ 0 w 57"/>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3">
                    <a:moveTo>
                      <a:pt x="0" y="83"/>
                    </a:moveTo>
                    <a:lnTo>
                      <a:pt x="18" y="83"/>
                    </a:lnTo>
                    <a:lnTo>
                      <a:pt x="18" y="49"/>
                    </a:lnTo>
                    <a:lnTo>
                      <a:pt x="52" y="49"/>
                    </a:lnTo>
                    <a:lnTo>
                      <a:pt x="52" y="34"/>
                    </a:lnTo>
                    <a:lnTo>
                      <a:pt x="18" y="34"/>
                    </a:lnTo>
                    <a:lnTo>
                      <a:pt x="18" y="15"/>
                    </a:lnTo>
                    <a:lnTo>
                      <a:pt x="57" y="15"/>
                    </a:lnTo>
                    <a:lnTo>
                      <a:pt x="57" y="0"/>
                    </a:lnTo>
                    <a:lnTo>
                      <a:pt x="0" y="0"/>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sp>
            <p:nvSpPr>
              <p:cNvPr id="24" name="Rectangle 139"/>
              <p:cNvSpPr>
                <a:spLocks noChangeArrowheads="1"/>
              </p:cNvSpPr>
              <p:nvPr/>
            </p:nvSpPr>
            <p:spPr bwMode="auto">
              <a:xfrm>
                <a:off x="5103813" y="2030413"/>
                <a:ext cx="14288"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grpSp>
        <p:grpSp>
          <p:nvGrpSpPr>
            <p:cNvPr id="14" name="组合 13"/>
            <p:cNvGrpSpPr/>
            <p:nvPr/>
          </p:nvGrpSpPr>
          <p:grpSpPr>
            <a:xfrm>
              <a:off x="3683887" y="1829702"/>
              <a:ext cx="362855" cy="349515"/>
              <a:chOff x="4903788" y="1471613"/>
              <a:chExt cx="215900" cy="207963"/>
            </a:xfrm>
            <a:solidFill>
              <a:srgbClr val="FFFFFF"/>
            </a:solidFill>
          </p:grpSpPr>
          <p:sp>
            <p:nvSpPr>
              <p:cNvPr id="15" name="Freeform 226"/>
              <p:cNvSpPr>
                <a:spLocks noEditPoints="1"/>
              </p:cNvSpPr>
              <p:nvPr/>
            </p:nvSpPr>
            <p:spPr bwMode="auto">
              <a:xfrm>
                <a:off x="4926013" y="1471613"/>
                <a:ext cx="171450" cy="146050"/>
              </a:xfrm>
              <a:custGeom>
                <a:avLst/>
                <a:gdLst>
                  <a:gd name="T0" fmla="*/ 15 w 215"/>
                  <a:gd name="T1" fmla="*/ 164 h 183"/>
                  <a:gd name="T2" fmla="*/ 83 w 215"/>
                  <a:gd name="T3" fmla="*/ 164 h 183"/>
                  <a:gd name="T4" fmla="*/ 80 w 215"/>
                  <a:gd name="T5" fmla="*/ 183 h 183"/>
                  <a:gd name="T6" fmla="*/ 135 w 215"/>
                  <a:gd name="T7" fmla="*/ 183 h 183"/>
                  <a:gd name="T8" fmla="*/ 132 w 215"/>
                  <a:gd name="T9" fmla="*/ 164 h 183"/>
                  <a:gd name="T10" fmla="*/ 200 w 215"/>
                  <a:gd name="T11" fmla="*/ 164 h 183"/>
                  <a:gd name="T12" fmla="*/ 200 w 215"/>
                  <a:gd name="T13" fmla="*/ 164 h 183"/>
                  <a:gd name="T14" fmla="*/ 206 w 215"/>
                  <a:gd name="T15" fmla="*/ 163 h 183"/>
                  <a:gd name="T16" fmla="*/ 211 w 215"/>
                  <a:gd name="T17" fmla="*/ 160 h 183"/>
                  <a:gd name="T18" fmla="*/ 214 w 215"/>
                  <a:gd name="T19" fmla="*/ 155 h 183"/>
                  <a:gd name="T20" fmla="*/ 215 w 215"/>
                  <a:gd name="T21" fmla="*/ 149 h 183"/>
                  <a:gd name="T22" fmla="*/ 215 w 215"/>
                  <a:gd name="T23" fmla="*/ 15 h 183"/>
                  <a:gd name="T24" fmla="*/ 215 w 215"/>
                  <a:gd name="T25" fmla="*/ 15 h 183"/>
                  <a:gd name="T26" fmla="*/ 214 w 215"/>
                  <a:gd name="T27" fmla="*/ 10 h 183"/>
                  <a:gd name="T28" fmla="*/ 211 w 215"/>
                  <a:gd name="T29" fmla="*/ 4 h 183"/>
                  <a:gd name="T30" fmla="*/ 206 w 215"/>
                  <a:gd name="T31" fmla="*/ 2 h 183"/>
                  <a:gd name="T32" fmla="*/ 200 w 215"/>
                  <a:gd name="T33" fmla="*/ 0 h 183"/>
                  <a:gd name="T34" fmla="*/ 15 w 215"/>
                  <a:gd name="T35" fmla="*/ 0 h 183"/>
                  <a:gd name="T36" fmla="*/ 15 w 215"/>
                  <a:gd name="T37" fmla="*/ 0 h 183"/>
                  <a:gd name="T38" fmla="*/ 9 w 215"/>
                  <a:gd name="T39" fmla="*/ 2 h 183"/>
                  <a:gd name="T40" fmla="*/ 4 w 215"/>
                  <a:gd name="T41" fmla="*/ 4 h 183"/>
                  <a:gd name="T42" fmla="*/ 1 w 215"/>
                  <a:gd name="T43" fmla="*/ 10 h 183"/>
                  <a:gd name="T44" fmla="*/ 0 w 215"/>
                  <a:gd name="T45" fmla="*/ 15 h 183"/>
                  <a:gd name="T46" fmla="*/ 0 w 215"/>
                  <a:gd name="T47" fmla="*/ 149 h 183"/>
                  <a:gd name="T48" fmla="*/ 0 w 215"/>
                  <a:gd name="T49" fmla="*/ 149 h 183"/>
                  <a:gd name="T50" fmla="*/ 1 w 215"/>
                  <a:gd name="T51" fmla="*/ 155 h 183"/>
                  <a:gd name="T52" fmla="*/ 4 w 215"/>
                  <a:gd name="T53" fmla="*/ 160 h 183"/>
                  <a:gd name="T54" fmla="*/ 9 w 215"/>
                  <a:gd name="T55" fmla="*/ 163 h 183"/>
                  <a:gd name="T56" fmla="*/ 15 w 215"/>
                  <a:gd name="T57" fmla="*/ 164 h 183"/>
                  <a:gd name="T58" fmla="*/ 15 w 215"/>
                  <a:gd name="T59" fmla="*/ 164 h 183"/>
                  <a:gd name="T60" fmla="*/ 11 w 215"/>
                  <a:gd name="T61" fmla="*/ 10 h 183"/>
                  <a:gd name="T62" fmla="*/ 203 w 215"/>
                  <a:gd name="T63" fmla="*/ 10 h 183"/>
                  <a:gd name="T64" fmla="*/ 203 w 215"/>
                  <a:gd name="T65" fmla="*/ 149 h 183"/>
                  <a:gd name="T66" fmla="*/ 11 w 215"/>
                  <a:gd name="T67" fmla="*/ 149 h 183"/>
                  <a:gd name="T68" fmla="*/ 11 w 215"/>
                  <a:gd name="T69" fmla="*/ 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83">
                    <a:moveTo>
                      <a:pt x="15" y="164"/>
                    </a:moveTo>
                    <a:lnTo>
                      <a:pt x="83" y="164"/>
                    </a:lnTo>
                    <a:lnTo>
                      <a:pt x="80" y="183"/>
                    </a:lnTo>
                    <a:lnTo>
                      <a:pt x="135" y="183"/>
                    </a:lnTo>
                    <a:lnTo>
                      <a:pt x="132" y="164"/>
                    </a:lnTo>
                    <a:lnTo>
                      <a:pt x="200" y="164"/>
                    </a:lnTo>
                    <a:lnTo>
                      <a:pt x="200" y="164"/>
                    </a:lnTo>
                    <a:lnTo>
                      <a:pt x="206" y="163"/>
                    </a:lnTo>
                    <a:lnTo>
                      <a:pt x="211" y="160"/>
                    </a:lnTo>
                    <a:lnTo>
                      <a:pt x="214" y="155"/>
                    </a:lnTo>
                    <a:lnTo>
                      <a:pt x="215" y="149"/>
                    </a:lnTo>
                    <a:lnTo>
                      <a:pt x="215" y="15"/>
                    </a:lnTo>
                    <a:lnTo>
                      <a:pt x="215" y="15"/>
                    </a:lnTo>
                    <a:lnTo>
                      <a:pt x="214" y="10"/>
                    </a:lnTo>
                    <a:lnTo>
                      <a:pt x="211" y="4"/>
                    </a:lnTo>
                    <a:lnTo>
                      <a:pt x="206" y="2"/>
                    </a:lnTo>
                    <a:lnTo>
                      <a:pt x="200" y="0"/>
                    </a:lnTo>
                    <a:lnTo>
                      <a:pt x="15" y="0"/>
                    </a:lnTo>
                    <a:lnTo>
                      <a:pt x="15" y="0"/>
                    </a:lnTo>
                    <a:lnTo>
                      <a:pt x="9" y="2"/>
                    </a:lnTo>
                    <a:lnTo>
                      <a:pt x="4" y="4"/>
                    </a:lnTo>
                    <a:lnTo>
                      <a:pt x="1" y="10"/>
                    </a:lnTo>
                    <a:lnTo>
                      <a:pt x="0" y="15"/>
                    </a:lnTo>
                    <a:lnTo>
                      <a:pt x="0" y="149"/>
                    </a:lnTo>
                    <a:lnTo>
                      <a:pt x="0" y="149"/>
                    </a:lnTo>
                    <a:lnTo>
                      <a:pt x="1" y="155"/>
                    </a:lnTo>
                    <a:lnTo>
                      <a:pt x="4" y="160"/>
                    </a:lnTo>
                    <a:lnTo>
                      <a:pt x="9" y="163"/>
                    </a:lnTo>
                    <a:lnTo>
                      <a:pt x="15" y="164"/>
                    </a:lnTo>
                    <a:lnTo>
                      <a:pt x="15" y="164"/>
                    </a:lnTo>
                    <a:close/>
                    <a:moveTo>
                      <a:pt x="11" y="10"/>
                    </a:moveTo>
                    <a:lnTo>
                      <a:pt x="203" y="10"/>
                    </a:lnTo>
                    <a:lnTo>
                      <a:pt x="203" y="149"/>
                    </a:lnTo>
                    <a:lnTo>
                      <a:pt x="11" y="149"/>
                    </a:ln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sp>
            <p:nvSpPr>
              <p:cNvPr id="16" name="Freeform 227"/>
              <p:cNvSpPr>
                <a:spLocks noEditPoints="1"/>
              </p:cNvSpPr>
              <p:nvPr/>
            </p:nvSpPr>
            <p:spPr bwMode="auto">
              <a:xfrm>
                <a:off x="4903788" y="1625601"/>
                <a:ext cx="215900" cy="53975"/>
              </a:xfrm>
              <a:custGeom>
                <a:avLst/>
                <a:gdLst>
                  <a:gd name="T0" fmla="*/ 272 w 273"/>
                  <a:gd name="T1" fmla="*/ 56 h 68"/>
                  <a:gd name="T2" fmla="*/ 272 w 273"/>
                  <a:gd name="T3" fmla="*/ 56 h 68"/>
                  <a:gd name="T4" fmla="*/ 270 w 273"/>
                  <a:gd name="T5" fmla="*/ 51 h 68"/>
                  <a:gd name="T6" fmla="*/ 266 w 273"/>
                  <a:gd name="T7" fmla="*/ 45 h 68"/>
                  <a:gd name="T8" fmla="*/ 255 w 273"/>
                  <a:gd name="T9" fmla="*/ 30 h 68"/>
                  <a:gd name="T10" fmla="*/ 233 w 273"/>
                  <a:gd name="T11" fmla="*/ 1 h 68"/>
                  <a:gd name="T12" fmla="*/ 233 w 273"/>
                  <a:gd name="T13" fmla="*/ 1 h 68"/>
                  <a:gd name="T14" fmla="*/ 232 w 273"/>
                  <a:gd name="T15" fmla="*/ 1 h 68"/>
                  <a:gd name="T16" fmla="*/ 229 w 273"/>
                  <a:gd name="T17" fmla="*/ 0 h 68"/>
                  <a:gd name="T18" fmla="*/ 44 w 273"/>
                  <a:gd name="T19" fmla="*/ 0 h 68"/>
                  <a:gd name="T20" fmla="*/ 44 w 273"/>
                  <a:gd name="T21" fmla="*/ 0 h 68"/>
                  <a:gd name="T22" fmla="*/ 41 w 273"/>
                  <a:gd name="T23" fmla="*/ 1 h 68"/>
                  <a:gd name="T24" fmla="*/ 40 w 273"/>
                  <a:gd name="T25" fmla="*/ 1 h 68"/>
                  <a:gd name="T26" fmla="*/ 40 w 273"/>
                  <a:gd name="T27" fmla="*/ 1 h 68"/>
                  <a:gd name="T28" fmla="*/ 30 w 273"/>
                  <a:gd name="T29" fmla="*/ 15 h 68"/>
                  <a:gd name="T30" fmla="*/ 18 w 273"/>
                  <a:gd name="T31" fmla="*/ 30 h 68"/>
                  <a:gd name="T32" fmla="*/ 7 w 273"/>
                  <a:gd name="T33" fmla="*/ 45 h 68"/>
                  <a:gd name="T34" fmla="*/ 3 w 273"/>
                  <a:gd name="T35" fmla="*/ 51 h 68"/>
                  <a:gd name="T36" fmla="*/ 1 w 273"/>
                  <a:gd name="T37" fmla="*/ 56 h 68"/>
                  <a:gd name="T38" fmla="*/ 1 w 273"/>
                  <a:gd name="T39" fmla="*/ 56 h 68"/>
                  <a:gd name="T40" fmla="*/ 0 w 273"/>
                  <a:gd name="T41" fmla="*/ 60 h 68"/>
                  <a:gd name="T42" fmla="*/ 1 w 273"/>
                  <a:gd name="T43" fmla="*/ 63 h 68"/>
                  <a:gd name="T44" fmla="*/ 1 w 273"/>
                  <a:gd name="T45" fmla="*/ 63 h 68"/>
                  <a:gd name="T46" fmla="*/ 4 w 273"/>
                  <a:gd name="T47" fmla="*/ 66 h 68"/>
                  <a:gd name="T48" fmla="*/ 8 w 273"/>
                  <a:gd name="T49" fmla="*/ 67 h 68"/>
                  <a:gd name="T50" fmla="*/ 19 w 273"/>
                  <a:gd name="T51" fmla="*/ 68 h 68"/>
                  <a:gd name="T52" fmla="*/ 255 w 273"/>
                  <a:gd name="T53" fmla="*/ 68 h 68"/>
                  <a:gd name="T54" fmla="*/ 255 w 273"/>
                  <a:gd name="T55" fmla="*/ 68 h 68"/>
                  <a:gd name="T56" fmla="*/ 265 w 273"/>
                  <a:gd name="T57" fmla="*/ 67 h 68"/>
                  <a:gd name="T58" fmla="*/ 269 w 273"/>
                  <a:gd name="T59" fmla="*/ 66 h 68"/>
                  <a:gd name="T60" fmla="*/ 272 w 273"/>
                  <a:gd name="T61" fmla="*/ 63 h 68"/>
                  <a:gd name="T62" fmla="*/ 272 w 273"/>
                  <a:gd name="T63" fmla="*/ 63 h 68"/>
                  <a:gd name="T64" fmla="*/ 273 w 273"/>
                  <a:gd name="T65" fmla="*/ 60 h 68"/>
                  <a:gd name="T66" fmla="*/ 272 w 273"/>
                  <a:gd name="T67" fmla="*/ 56 h 68"/>
                  <a:gd name="T68" fmla="*/ 272 w 273"/>
                  <a:gd name="T69" fmla="*/ 56 h 68"/>
                  <a:gd name="T70" fmla="*/ 265 w 273"/>
                  <a:gd name="T71" fmla="*/ 59 h 68"/>
                  <a:gd name="T72" fmla="*/ 265 w 273"/>
                  <a:gd name="T73" fmla="*/ 59 h 68"/>
                  <a:gd name="T74" fmla="*/ 263 w 273"/>
                  <a:gd name="T75" fmla="*/ 60 h 68"/>
                  <a:gd name="T76" fmla="*/ 255 w 273"/>
                  <a:gd name="T77" fmla="*/ 60 h 68"/>
                  <a:gd name="T78" fmla="*/ 19 w 273"/>
                  <a:gd name="T79" fmla="*/ 60 h 68"/>
                  <a:gd name="T80" fmla="*/ 19 w 273"/>
                  <a:gd name="T81" fmla="*/ 60 h 68"/>
                  <a:gd name="T82" fmla="*/ 11 w 273"/>
                  <a:gd name="T83" fmla="*/ 60 h 68"/>
                  <a:gd name="T84" fmla="*/ 8 w 273"/>
                  <a:gd name="T85" fmla="*/ 60 h 68"/>
                  <a:gd name="T86" fmla="*/ 8 w 273"/>
                  <a:gd name="T87" fmla="*/ 60 h 68"/>
                  <a:gd name="T88" fmla="*/ 8 w 273"/>
                  <a:gd name="T89" fmla="*/ 57 h 68"/>
                  <a:gd name="T90" fmla="*/ 8 w 273"/>
                  <a:gd name="T91" fmla="*/ 57 h 68"/>
                  <a:gd name="T92" fmla="*/ 8 w 273"/>
                  <a:gd name="T93" fmla="*/ 57 h 68"/>
                  <a:gd name="T94" fmla="*/ 8 w 273"/>
                  <a:gd name="T95" fmla="*/ 57 h 68"/>
                  <a:gd name="T96" fmla="*/ 12 w 273"/>
                  <a:gd name="T97" fmla="*/ 49 h 68"/>
                  <a:gd name="T98" fmla="*/ 22 w 273"/>
                  <a:gd name="T99" fmla="*/ 36 h 68"/>
                  <a:gd name="T100" fmla="*/ 251 w 273"/>
                  <a:gd name="T101" fmla="*/ 36 h 68"/>
                  <a:gd name="T102" fmla="*/ 251 w 273"/>
                  <a:gd name="T103" fmla="*/ 36 h 68"/>
                  <a:gd name="T104" fmla="*/ 261 w 273"/>
                  <a:gd name="T105" fmla="*/ 49 h 68"/>
                  <a:gd name="T106" fmla="*/ 265 w 273"/>
                  <a:gd name="T107" fmla="*/ 57 h 68"/>
                  <a:gd name="T108" fmla="*/ 265 w 273"/>
                  <a:gd name="T109" fmla="*/ 57 h 68"/>
                  <a:gd name="T110" fmla="*/ 265 w 273"/>
                  <a:gd name="T111" fmla="*/ 57 h 68"/>
                  <a:gd name="T112" fmla="*/ 265 w 273"/>
                  <a:gd name="T113" fmla="*/ 57 h 68"/>
                  <a:gd name="T114" fmla="*/ 265 w 273"/>
                  <a:gd name="T115" fmla="*/ 59 h 68"/>
                  <a:gd name="T116" fmla="*/ 265 w 273"/>
                  <a:gd name="T11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 h="68">
                    <a:moveTo>
                      <a:pt x="272" y="56"/>
                    </a:moveTo>
                    <a:lnTo>
                      <a:pt x="272" y="56"/>
                    </a:lnTo>
                    <a:lnTo>
                      <a:pt x="270" y="51"/>
                    </a:lnTo>
                    <a:lnTo>
                      <a:pt x="266" y="45"/>
                    </a:lnTo>
                    <a:lnTo>
                      <a:pt x="255" y="30"/>
                    </a:lnTo>
                    <a:lnTo>
                      <a:pt x="233" y="1"/>
                    </a:lnTo>
                    <a:lnTo>
                      <a:pt x="233" y="1"/>
                    </a:lnTo>
                    <a:lnTo>
                      <a:pt x="232" y="1"/>
                    </a:lnTo>
                    <a:lnTo>
                      <a:pt x="229" y="0"/>
                    </a:lnTo>
                    <a:lnTo>
                      <a:pt x="44" y="0"/>
                    </a:lnTo>
                    <a:lnTo>
                      <a:pt x="44" y="0"/>
                    </a:lnTo>
                    <a:lnTo>
                      <a:pt x="41" y="1"/>
                    </a:lnTo>
                    <a:lnTo>
                      <a:pt x="40" y="1"/>
                    </a:lnTo>
                    <a:lnTo>
                      <a:pt x="40" y="1"/>
                    </a:lnTo>
                    <a:lnTo>
                      <a:pt x="30" y="15"/>
                    </a:lnTo>
                    <a:lnTo>
                      <a:pt x="18" y="30"/>
                    </a:lnTo>
                    <a:lnTo>
                      <a:pt x="7" y="45"/>
                    </a:lnTo>
                    <a:lnTo>
                      <a:pt x="3" y="51"/>
                    </a:lnTo>
                    <a:lnTo>
                      <a:pt x="1" y="56"/>
                    </a:lnTo>
                    <a:lnTo>
                      <a:pt x="1" y="56"/>
                    </a:lnTo>
                    <a:lnTo>
                      <a:pt x="0" y="60"/>
                    </a:lnTo>
                    <a:lnTo>
                      <a:pt x="1" y="63"/>
                    </a:lnTo>
                    <a:lnTo>
                      <a:pt x="1" y="63"/>
                    </a:lnTo>
                    <a:lnTo>
                      <a:pt x="4" y="66"/>
                    </a:lnTo>
                    <a:lnTo>
                      <a:pt x="8" y="67"/>
                    </a:lnTo>
                    <a:lnTo>
                      <a:pt x="19" y="68"/>
                    </a:lnTo>
                    <a:lnTo>
                      <a:pt x="255" y="68"/>
                    </a:lnTo>
                    <a:lnTo>
                      <a:pt x="255" y="68"/>
                    </a:lnTo>
                    <a:lnTo>
                      <a:pt x="265" y="67"/>
                    </a:lnTo>
                    <a:lnTo>
                      <a:pt x="269" y="66"/>
                    </a:lnTo>
                    <a:lnTo>
                      <a:pt x="272" y="63"/>
                    </a:lnTo>
                    <a:lnTo>
                      <a:pt x="272" y="63"/>
                    </a:lnTo>
                    <a:lnTo>
                      <a:pt x="273" y="60"/>
                    </a:lnTo>
                    <a:lnTo>
                      <a:pt x="272" y="56"/>
                    </a:lnTo>
                    <a:lnTo>
                      <a:pt x="272" y="56"/>
                    </a:lnTo>
                    <a:close/>
                    <a:moveTo>
                      <a:pt x="265" y="59"/>
                    </a:moveTo>
                    <a:lnTo>
                      <a:pt x="265" y="59"/>
                    </a:lnTo>
                    <a:lnTo>
                      <a:pt x="263" y="60"/>
                    </a:lnTo>
                    <a:lnTo>
                      <a:pt x="255" y="60"/>
                    </a:lnTo>
                    <a:lnTo>
                      <a:pt x="19" y="60"/>
                    </a:lnTo>
                    <a:lnTo>
                      <a:pt x="19" y="60"/>
                    </a:lnTo>
                    <a:lnTo>
                      <a:pt x="11" y="60"/>
                    </a:lnTo>
                    <a:lnTo>
                      <a:pt x="8" y="60"/>
                    </a:lnTo>
                    <a:lnTo>
                      <a:pt x="8" y="60"/>
                    </a:lnTo>
                    <a:lnTo>
                      <a:pt x="8" y="57"/>
                    </a:lnTo>
                    <a:lnTo>
                      <a:pt x="8" y="57"/>
                    </a:lnTo>
                    <a:lnTo>
                      <a:pt x="8" y="57"/>
                    </a:lnTo>
                    <a:lnTo>
                      <a:pt x="8" y="57"/>
                    </a:lnTo>
                    <a:lnTo>
                      <a:pt x="12" y="49"/>
                    </a:lnTo>
                    <a:lnTo>
                      <a:pt x="22" y="36"/>
                    </a:lnTo>
                    <a:lnTo>
                      <a:pt x="251" y="36"/>
                    </a:lnTo>
                    <a:lnTo>
                      <a:pt x="251" y="36"/>
                    </a:lnTo>
                    <a:lnTo>
                      <a:pt x="261" y="49"/>
                    </a:lnTo>
                    <a:lnTo>
                      <a:pt x="265" y="57"/>
                    </a:lnTo>
                    <a:lnTo>
                      <a:pt x="265" y="57"/>
                    </a:lnTo>
                    <a:lnTo>
                      <a:pt x="265" y="57"/>
                    </a:lnTo>
                    <a:lnTo>
                      <a:pt x="265" y="57"/>
                    </a:lnTo>
                    <a:lnTo>
                      <a:pt x="265" y="59"/>
                    </a:lnTo>
                    <a:lnTo>
                      <a:pt x="26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24">
                  <a:defRPr/>
                </a:pPr>
                <a:endParaRPr lang="zh-CN" altLang="en-US" sz="2400" kern="0">
                  <a:solidFill>
                    <a:srgbClr val="080808"/>
                  </a:solidFill>
                </a:endParaRPr>
              </a:p>
            </p:txBody>
          </p:sp>
        </p:grpSp>
      </p:grpSp>
      <p:sp>
        <p:nvSpPr>
          <p:cNvPr id="28" name="文本框 24"/>
          <p:cNvSpPr txBox="1"/>
          <p:nvPr/>
        </p:nvSpPr>
        <p:spPr>
          <a:xfrm>
            <a:off x="5741363" y="2367425"/>
            <a:ext cx="2515739" cy="623239"/>
          </a:xfrm>
          <a:prstGeom prst="rect">
            <a:avLst/>
          </a:prstGeom>
          <a:noFill/>
        </p:spPr>
        <p:txBody>
          <a:bodyPr wrap="square" lIns="68571" tIns="34286" rIns="68571" bIns="34286" rtlCol="0">
            <a:spAutoFit/>
          </a:bodyPr>
          <a:lstStyle/>
          <a:p>
            <a:pPr marL="171450" indent="-171450" defTabSz="914324">
              <a:spcBef>
                <a:spcPts val="450"/>
              </a:spcBef>
              <a:buFont typeface="Arial" panose="020B0604020202020204" pitchFamily="34" charset="0"/>
              <a:buChar char="•"/>
            </a:pPr>
            <a:r>
              <a:rPr lang="zh-CN" altLang="en-US" sz="1200" dirty="0"/>
              <a:t>如果在各研究组中长期随访的频率不一致或是因为药物毒性而产生的非随机脱落，将会</a:t>
            </a:r>
            <a:r>
              <a:rPr lang="zh-CN" altLang="en-US" sz="1200" b="1" dirty="0">
                <a:solidFill>
                  <a:srgbClr val="0000FF"/>
                </a:solidFill>
              </a:rPr>
              <a:t>产生偏倚</a:t>
            </a:r>
            <a:r>
              <a:rPr lang="zh-CN" altLang="en-US" sz="1200" dirty="0"/>
              <a:t>。</a:t>
            </a:r>
            <a:endParaRPr lang="zh-CN" altLang="en-US" sz="1200" dirty="0">
              <a:solidFill>
                <a:srgbClr val="080808"/>
              </a:solidFill>
              <a:latin typeface="微软雅黑" panose="020B0503020204020204" pitchFamily="34" charset="-122"/>
              <a:ea typeface="微软雅黑" panose="020B0503020204020204" pitchFamily="34" charset="-122"/>
            </a:endParaRPr>
          </a:p>
        </p:txBody>
      </p:sp>
      <p:sp>
        <p:nvSpPr>
          <p:cNvPr id="29" name="文本框 25"/>
          <p:cNvSpPr txBox="1"/>
          <p:nvPr/>
        </p:nvSpPr>
        <p:spPr>
          <a:xfrm>
            <a:off x="5788468" y="4514109"/>
            <a:ext cx="3093065" cy="1490143"/>
          </a:xfrm>
          <a:prstGeom prst="rect">
            <a:avLst/>
          </a:prstGeom>
          <a:noFill/>
        </p:spPr>
        <p:txBody>
          <a:bodyPr wrap="square" lIns="68571" tIns="34286" rIns="68571" bIns="34286" rtlCol="0">
            <a:spAutoFit/>
          </a:bodyPr>
          <a:lstStyle/>
          <a:p>
            <a:pPr marL="171450" indent="-171450" defTabSz="914324">
              <a:spcBef>
                <a:spcPts val="450"/>
              </a:spcBef>
              <a:buFont typeface="Arial" panose="020B0604020202020204" pitchFamily="34" charset="0"/>
              <a:buChar char="•"/>
            </a:pPr>
            <a:r>
              <a:rPr lang="zh-CN" altLang="en-US" sz="1200" dirty="0"/>
              <a:t>某些分析将肿瘤相关死亡认为是</a:t>
            </a:r>
            <a:r>
              <a:rPr lang="en-US" sz="1200" dirty="0"/>
              <a:t>DFS</a:t>
            </a:r>
            <a:r>
              <a:rPr lang="zh-CN" altLang="en-US" sz="1200" dirty="0"/>
              <a:t>事件，并删失了非癌症死亡病例，这种方法可能在判断死亡原因时</a:t>
            </a:r>
            <a:r>
              <a:rPr lang="zh-CN" altLang="en-US" sz="1200" b="1" dirty="0">
                <a:solidFill>
                  <a:srgbClr val="0000FF"/>
                </a:solidFill>
              </a:rPr>
              <a:t>产生偏倚</a:t>
            </a:r>
            <a:r>
              <a:rPr lang="zh-CN" altLang="en-US" sz="1200" dirty="0" smtClean="0"/>
              <a:t>。</a:t>
            </a:r>
            <a:endParaRPr lang="en-US" altLang="zh-CN" sz="1200" dirty="0" smtClean="0"/>
          </a:p>
          <a:p>
            <a:pPr marL="171450" indent="-171450" defTabSz="914324">
              <a:spcBef>
                <a:spcPts val="450"/>
              </a:spcBef>
              <a:buFont typeface="Arial" panose="020B0604020202020204" pitchFamily="34" charset="0"/>
              <a:buChar char="•"/>
            </a:pPr>
            <a:r>
              <a:rPr lang="zh-CN" altLang="en-US" sz="1200" dirty="0" smtClean="0"/>
              <a:t>任</a:t>
            </a:r>
            <a:r>
              <a:rPr lang="zh-CN" altLang="en-US" sz="1200" dirty="0"/>
              <a:t>何删失患者的方法（无论是针对死亡还是末次随访）都会认为被删失的患者与未被删失的患者具有相同的复发风险。</a:t>
            </a:r>
            <a:endParaRPr lang="en-US" sz="1200" dirty="0"/>
          </a:p>
          <a:p>
            <a:pPr marL="171450" indent="-171450" defTabSz="914324">
              <a:spcBef>
                <a:spcPts val="450"/>
              </a:spcBef>
              <a:buFont typeface="Arial" panose="020B0604020202020204" pitchFamily="34" charset="0"/>
              <a:buChar char="•"/>
            </a:pPr>
            <a:endParaRPr lang="zh-CN" altLang="en-US" sz="1200" dirty="0">
              <a:solidFill>
                <a:srgbClr val="080808"/>
              </a:solidFill>
              <a:latin typeface="微软雅黑" panose="020B0503020204020204" pitchFamily="34" charset="-122"/>
              <a:ea typeface="微软雅黑" panose="020B0503020204020204" pitchFamily="34" charset="-122"/>
            </a:endParaRPr>
          </a:p>
        </p:txBody>
      </p:sp>
      <p:sp>
        <p:nvSpPr>
          <p:cNvPr id="30" name="文本框 26"/>
          <p:cNvSpPr txBox="1"/>
          <p:nvPr/>
        </p:nvSpPr>
        <p:spPr>
          <a:xfrm>
            <a:off x="212254" y="2372572"/>
            <a:ext cx="3604140" cy="687360"/>
          </a:xfrm>
          <a:prstGeom prst="rect">
            <a:avLst/>
          </a:prstGeom>
          <a:noFill/>
        </p:spPr>
        <p:txBody>
          <a:bodyPr wrap="square" lIns="68571" tIns="34286" rIns="68571" bIns="34286" rtlCol="0">
            <a:spAutoFit/>
          </a:bodyPr>
          <a:lstStyle/>
          <a:p>
            <a:pPr marL="171450" indent="-171450" defTabSz="914324">
              <a:spcBef>
                <a:spcPts val="450"/>
              </a:spcBef>
              <a:buFont typeface="Arial" panose="020B0604020202020204" pitchFamily="34" charset="0"/>
              <a:buChar char="•"/>
            </a:pPr>
            <a:r>
              <a:rPr lang="zh-CN" altLang="en-US" sz="1200" dirty="0"/>
              <a:t>无病生存期的定义可能比较复杂，尤其是当</a:t>
            </a:r>
            <a:r>
              <a:rPr lang="zh-CN" altLang="en-US" sz="1200" b="1" dirty="0">
                <a:solidFill>
                  <a:srgbClr val="0000FF"/>
                </a:solidFill>
              </a:rPr>
              <a:t>死亡发生而没有预先对肿瘤进展情况进行记录</a:t>
            </a:r>
            <a:r>
              <a:rPr lang="zh-CN" altLang="en-US" sz="1200" dirty="0"/>
              <a:t>时</a:t>
            </a:r>
            <a:r>
              <a:rPr lang="zh-CN" altLang="en-US" sz="1200" dirty="0" smtClean="0"/>
              <a:t>。</a:t>
            </a:r>
            <a:endParaRPr lang="en-US" altLang="zh-CN" sz="1200" dirty="0" smtClean="0"/>
          </a:p>
          <a:p>
            <a:pPr marL="171450" indent="-171450" defTabSz="914324">
              <a:spcBef>
                <a:spcPts val="450"/>
              </a:spcBef>
              <a:buFont typeface="Arial" panose="020B0604020202020204" pitchFamily="34" charset="0"/>
              <a:buChar char="•"/>
            </a:pPr>
            <a:r>
              <a:rPr lang="zh-CN" altLang="en-US" sz="1200" dirty="0" smtClean="0"/>
              <a:t>这</a:t>
            </a:r>
            <a:r>
              <a:rPr lang="zh-CN" altLang="en-US" sz="1200" dirty="0"/>
              <a:t>些事件可记录为疾病复发，或作为删失的事件。</a:t>
            </a:r>
            <a:endParaRPr lang="zh-CN" altLang="en-US" sz="1200" dirty="0">
              <a:solidFill>
                <a:srgbClr val="080808"/>
              </a:solidFill>
              <a:latin typeface="微软雅黑" panose="020B0503020204020204" pitchFamily="34" charset="-122"/>
              <a:ea typeface="微软雅黑" panose="020B0503020204020204" pitchFamily="34" charset="-122"/>
            </a:endParaRPr>
          </a:p>
        </p:txBody>
      </p:sp>
      <p:sp>
        <p:nvSpPr>
          <p:cNvPr id="31" name="文本框 27"/>
          <p:cNvSpPr txBox="1"/>
          <p:nvPr/>
        </p:nvSpPr>
        <p:spPr>
          <a:xfrm>
            <a:off x="212254" y="4637524"/>
            <a:ext cx="3354740" cy="1056691"/>
          </a:xfrm>
          <a:prstGeom prst="rect">
            <a:avLst/>
          </a:prstGeom>
          <a:noFill/>
        </p:spPr>
        <p:txBody>
          <a:bodyPr wrap="square" lIns="68571" tIns="34286" rIns="68571" bIns="34286" rtlCol="0">
            <a:spAutoFit/>
          </a:bodyPr>
          <a:lstStyle/>
          <a:p>
            <a:pPr marL="171450" indent="-171450" defTabSz="914324">
              <a:spcBef>
                <a:spcPts val="450"/>
              </a:spcBef>
              <a:buFont typeface="Arial" panose="020B0604020202020204" pitchFamily="34" charset="0"/>
              <a:buChar char="•"/>
            </a:pPr>
            <a:r>
              <a:rPr lang="zh-CN" altLang="en-US" sz="1200" dirty="0"/>
              <a:t>尽管所有关于死亡的统计分析方法均有一定的局限性，但将所有原因导致的死亡均认为是由疾病复发所致可以将</a:t>
            </a:r>
            <a:r>
              <a:rPr lang="zh-CN" altLang="en-US" sz="1200" b="1" dirty="0">
                <a:solidFill>
                  <a:srgbClr val="0000FF"/>
                </a:solidFill>
              </a:rPr>
              <a:t>偏倚降至最低</a:t>
            </a:r>
            <a:r>
              <a:rPr lang="zh-CN" altLang="en-US" sz="1200" dirty="0" smtClean="0"/>
              <a:t>。</a:t>
            </a:r>
            <a:endParaRPr lang="en-US" altLang="zh-CN" sz="1200" dirty="0" smtClean="0"/>
          </a:p>
          <a:p>
            <a:pPr marL="171450" indent="-171450" defTabSz="914324">
              <a:spcBef>
                <a:spcPts val="450"/>
              </a:spcBef>
              <a:buFont typeface="Arial" panose="020B0604020202020204" pitchFamily="34" charset="0"/>
              <a:buChar char="•"/>
            </a:pPr>
            <a:r>
              <a:rPr lang="zh-CN" altLang="en-US" sz="1200" dirty="0" smtClean="0"/>
              <a:t>这</a:t>
            </a:r>
            <a:r>
              <a:rPr lang="zh-CN" altLang="en-US" sz="1200" dirty="0"/>
              <a:t>种定义的局限性在于</a:t>
            </a:r>
            <a:r>
              <a:rPr lang="zh-CN" altLang="en-US" sz="1200" b="1" dirty="0">
                <a:solidFill>
                  <a:srgbClr val="0000FF"/>
                </a:solidFill>
              </a:rPr>
              <a:t>高估了</a:t>
            </a:r>
            <a:r>
              <a:rPr lang="en-US" sz="1200" b="1" dirty="0">
                <a:solidFill>
                  <a:srgbClr val="0000FF"/>
                </a:solidFill>
              </a:rPr>
              <a:t>DFS</a:t>
            </a:r>
            <a:r>
              <a:rPr lang="zh-CN" altLang="en-US" sz="1200" dirty="0"/>
              <a:t>，尤其是对于长期失访后死亡的患者。</a:t>
            </a:r>
            <a:endParaRPr lang="en-US" altLang="zh-CN" sz="1200" dirty="0">
              <a:solidFill>
                <a:srgbClr val="080808"/>
              </a:solidFill>
              <a:latin typeface="微软雅黑" panose="020B0503020204020204" pitchFamily="34" charset="-122"/>
              <a:ea typeface="微软雅黑" panose="020B0503020204020204" pitchFamily="34" charset="-122"/>
            </a:endParaRPr>
          </a:p>
        </p:txBody>
      </p:sp>
      <p:sp>
        <p:nvSpPr>
          <p:cNvPr id="37"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38" name="图片 24">
            <a:extLst>
              <a:ext uri="{FF2B5EF4-FFF2-40B4-BE49-F238E27FC236}">
                <a16:creationId xmlns:a16="http://schemas.microsoft.com/office/drawing/2014/main" xmlns="" id="{B5AF14F6-CAAA-445C-B50D-0B9E18711B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9"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163971" y="981672"/>
            <a:ext cx="1980029"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2800" b="1" dirty="0">
                <a:solidFill>
                  <a:srgbClr val="FF0000"/>
                </a:solidFill>
              </a:rPr>
              <a:t>无病生存期</a:t>
            </a:r>
            <a:endParaRPr lang="en-US" sz="2800" dirty="0">
              <a:solidFill>
                <a:srgbClr val="FF0000"/>
              </a:solidFill>
            </a:endParaRPr>
          </a:p>
        </p:txBody>
      </p:sp>
    </p:spTree>
    <p:extLst>
      <p:ext uri="{BB962C8B-B14F-4D97-AF65-F5344CB8AC3E}">
        <p14:creationId xmlns:p14="http://schemas.microsoft.com/office/powerpoint/2010/main" val="616963036"/>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0-#ppt_w/2"/>
                                          </p:val>
                                        </p:tav>
                                        <p:tav tm="100000">
                                          <p:val>
                                            <p:strVal val="#ppt_x"/>
                                          </p:val>
                                        </p:tav>
                                      </p:tavLst>
                                    </p:anim>
                                    <p:anim calcmode="lin" valueType="num">
                                      <p:cBhvr additive="base">
                                        <p:cTn id="15" dur="500" fill="hold"/>
                                        <p:tgtEl>
                                          <p:spTgt spid="3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0-#ppt_w/2"/>
                                          </p:val>
                                        </p:tav>
                                        <p:tav tm="100000">
                                          <p:val>
                                            <p:strVal val="#ppt_x"/>
                                          </p:val>
                                        </p:tav>
                                      </p:tavLst>
                                    </p:anim>
                                    <p:anim calcmode="lin" valueType="num">
                                      <p:cBhvr additive="base">
                                        <p:cTn id="19" dur="500" fill="hold"/>
                                        <p:tgtEl>
                                          <p:spTgt spid="3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1+#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56" presetClass="entr" presetSubtype="0" fill="hold" grpId="0" nodeType="afterEffect">
                                  <p:stCondLst>
                                    <p:cond delay="0"/>
                                  </p:stCondLst>
                                  <p:iterate type="lt">
                                    <p:tmPct val="10000"/>
                                  </p:iterate>
                                  <p:childTnLst>
                                    <p:set>
                                      <p:cBhvr>
                                        <p:cTn id="30" dur="1" fill="hold">
                                          <p:stCondLst>
                                            <p:cond delay="0"/>
                                          </p:stCondLst>
                                        </p:cTn>
                                        <p:tgtEl>
                                          <p:spTgt spid="37"/>
                                        </p:tgtEl>
                                        <p:attrNameLst>
                                          <p:attrName>style.visibility</p:attrName>
                                        </p:attrNameLst>
                                      </p:cBhvr>
                                      <p:to>
                                        <p:strVal val="visible"/>
                                      </p:to>
                                    </p:set>
                                    <p:anim by="(-#ppt_w*2)" calcmode="lin" valueType="num">
                                      <p:cBhvr rctx="PPT">
                                        <p:cTn id="31" dur="300" autoRev="1" fill="hold">
                                          <p:stCondLst>
                                            <p:cond delay="0"/>
                                          </p:stCondLst>
                                        </p:cTn>
                                        <p:tgtEl>
                                          <p:spTgt spid="37"/>
                                        </p:tgtEl>
                                        <p:attrNameLst>
                                          <p:attrName>ppt_w</p:attrName>
                                        </p:attrNameLst>
                                      </p:cBhvr>
                                    </p:anim>
                                    <p:anim by="(#ppt_w*0.50)" calcmode="lin" valueType="num">
                                      <p:cBhvr>
                                        <p:cTn id="32" dur="300" decel="50000" autoRev="1" fill="hold">
                                          <p:stCondLst>
                                            <p:cond delay="0"/>
                                          </p:stCondLst>
                                        </p:cTn>
                                        <p:tgtEl>
                                          <p:spTgt spid="37"/>
                                        </p:tgtEl>
                                        <p:attrNameLst>
                                          <p:attrName>ppt_x</p:attrName>
                                        </p:attrNameLst>
                                      </p:cBhvr>
                                    </p:anim>
                                    <p:anim from="(-#ppt_h/2)" to="(#ppt_y)" calcmode="lin" valueType="num">
                                      <p:cBhvr>
                                        <p:cTn id="33" dur="600" fill="hold">
                                          <p:stCondLst>
                                            <p:cond delay="0"/>
                                          </p:stCondLst>
                                        </p:cTn>
                                        <p:tgtEl>
                                          <p:spTgt spid="37"/>
                                        </p:tgtEl>
                                        <p:attrNameLst>
                                          <p:attrName>ppt_y</p:attrName>
                                        </p:attrNameLst>
                                      </p:cBhvr>
                                    </p:anim>
                                    <p:animRot by="21600000">
                                      <p:cBhvr>
                                        <p:cTn id="34" dur="600" fill="hold">
                                          <p:stCondLst>
                                            <p:cond delay="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44"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45" name="图片 24">
            <a:extLst>
              <a:ext uri="{FF2B5EF4-FFF2-40B4-BE49-F238E27FC236}">
                <a16:creationId xmlns:a16="http://schemas.microsoft.com/office/drawing/2014/main" xmlns="" id="{B5AF14F6-CAAA-445C-B50D-0B9E18711B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46"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291390" y="981672"/>
            <a:ext cx="4852610" cy="52322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800" b="1" dirty="0">
                <a:solidFill>
                  <a:srgbClr val="FF0000"/>
                </a:solidFill>
              </a:rPr>
              <a:t>疾病进展时间和无进展生存期</a:t>
            </a:r>
            <a:endParaRPr lang="en-US" sz="2800" dirty="0">
              <a:solidFill>
                <a:srgbClr val="FF0000"/>
              </a:solidFill>
            </a:endParaRPr>
          </a:p>
        </p:txBody>
      </p:sp>
      <p:pic>
        <p:nvPicPr>
          <p:cNvPr id="48" name="Picture 161" descr="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385148"/>
            <a:ext cx="7162800" cy="508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ectangle 162"/>
          <p:cNvSpPr>
            <a:spLocks noChangeArrowheads="1"/>
          </p:cNvSpPr>
          <p:nvPr/>
        </p:nvSpPr>
        <p:spPr bwMode="auto">
          <a:xfrm>
            <a:off x="1981199" y="2291159"/>
            <a:ext cx="4396805" cy="317272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eaLnBrk="1" hangingPunct="1">
              <a:lnSpc>
                <a:spcPct val="120000"/>
              </a:lnSpc>
              <a:buFont typeface="Arial" panose="020B0604020202020204" pitchFamily="34" charset="0"/>
              <a:buChar char="•"/>
            </a:pPr>
            <a:r>
              <a:rPr lang="en-US" altLang="zh-CN" sz="1200" b="1" dirty="0">
                <a:solidFill>
                  <a:srgbClr val="0000FF"/>
                </a:solidFill>
                <a:ea typeface="宋体" pitchFamily="2" charset="-122"/>
              </a:rPr>
              <a:t>TTP</a:t>
            </a:r>
            <a:r>
              <a:rPr lang="zh-CN" altLang="en-US" sz="1200" b="1" dirty="0">
                <a:solidFill>
                  <a:srgbClr val="0000FF"/>
                </a:solidFill>
                <a:ea typeface="宋体" pitchFamily="2" charset="-122"/>
              </a:rPr>
              <a:t>定义</a:t>
            </a:r>
            <a:r>
              <a:rPr lang="zh-CN" altLang="en-US" sz="1200" dirty="0">
                <a:solidFill>
                  <a:srgbClr val="335338"/>
                </a:solidFill>
                <a:ea typeface="宋体" pitchFamily="2" charset="-122"/>
              </a:rPr>
              <a:t>为从随机分组开始至出现肿瘤客观进展之间的时间；</a:t>
            </a:r>
            <a:r>
              <a:rPr lang="en-US" altLang="zh-CN" sz="1200" dirty="0">
                <a:solidFill>
                  <a:srgbClr val="335338"/>
                </a:solidFill>
                <a:ea typeface="宋体" pitchFamily="2" charset="-122"/>
              </a:rPr>
              <a:t>TTP</a:t>
            </a:r>
            <a:r>
              <a:rPr lang="zh-CN" altLang="en-US" sz="1200" dirty="0">
                <a:solidFill>
                  <a:srgbClr val="335338"/>
                </a:solidFill>
                <a:ea typeface="宋体" pitchFamily="2" charset="-122"/>
              </a:rPr>
              <a:t>不包括死亡。</a:t>
            </a:r>
          </a:p>
          <a:p>
            <a:pPr marL="171450" indent="-171450" eaLnBrk="1" hangingPunct="1">
              <a:lnSpc>
                <a:spcPct val="120000"/>
              </a:lnSpc>
              <a:buFont typeface="Arial" panose="020B0604020202020204" pitchFamily="34" charset="0"/>
              <a:buChar char="•"/>
            </a:pPr>
            <a:r>
              <a:rPr lang="en-US" altLang="zh-CN" sz="1200" b="1" dirty="0">
                <a:solidFill>
                  <a:srgbClr val="0000FF"/>
                </a:solidFill>
                <a:ea typeface="宋体" pitchFamily="2" charset="-122"/>
              </a:rPr>
              <a:t>PFS</a:t>
            </a:r>
            <a:r>
              <a:rPr lang="zh-CN" altLang="en-US" sz="1200" dirty="0">
                <a:solidFill>
                  <a:srgbClr val="335338"/>
                </a:solidFill>
                <a:ea typeface="宋体" pitchFamily="2" charset="-122"/>
              </a:rPr>
              <a:t>定义为从随机分组开始至出现肿瘤客观进展或死亡之间的时间。</a:t>
            </a:r>
          </a:p>
          <a:p>
            <a:pPr marL="171450" indent="-171450" eaLnBrk="1" hangingPunct="1">
              <a:lnSpc>
                <a:spcPct val="120000"/>
              </a:lnSpc>
              <a:buFont typeface="Arial" panose="020B0604020202020204" pitchFamily="34" charset="0"/>
              <a:buChar char="•"/>
            </a:pPr>
            <a:r>
              <a:rPr lang="zh-CN" altLang="en-US" sz="1200" dirty="0">
                <a:solidFill>
                  <a:srgbClr val="335338"/>
                </a:solidFill>
                <a:ea typeface="宋体" pitchFamily="2" charset="-122"/>
              </a:rPr>
              <a:t>关于肿瘤进展的明确定义非常重要，应在方案中进行详细描述。</a:t>
            </a:r>
          </a:p>
          <a:p>
            <a:pPr marL="171450" indent="-171450" eaLnBrk="1" hangingPunct="1">
              <a:lnSpc>
                <a:spcPct val="120000"/>
              </a:lnSpc>
              <a:buFont typeface="Arial" panose="020B0604020202020204" pitchFamily="34" charset="0"/>
              <a:buChar char="•"/>
            </a:pPr>
            <a:r>
              <a:rPr lang="zh-CN" altLang="en-US" sz="1200" dirty="0">
                <a:solidFill>
                  <a:srgbClr val="335338"/>
                </a:solidFill>
                <a:ea typeface="宋体" pitchFamily="2" charset="-122"/>
              </a:rPr>
              <a:t>与</a:t>
            </a:r>
            <a:r>
              <a:rPr lang="en-US" altLang="zh-CN" sz="1200" dirty="0">
                <a:solidFill>
                  <a:srgbClr val="335338"/>
                </a:solidFill>
                <a:ea typeface="宋体" pitchFamily="2" charset="-122"/>
              </a:rPr>
              <a:t>TTP</a:t>
            </a:r>
            <a:r>
              <a:rPr lang="zh-CN" altLang="en-US" sz="1200" dirty="0">
                <a:solidFill>
                  <a:srgbClr val="335338"/>
                </a:solidFill>
                <a:ea typeface="宋体" pitchFamily="2" charset="-122"/>
              </a:rPr>
              <a:t>相比，</a:t>
            </a:r>
            <a:r>
              <a:rPr lang="en-US" altLang="zh-CN" sz="1200" b="1" dirty="0">
                <a:solidFill>
                  <a:srgbClr val="0000FF"/>
                </a:solidFill>
                <a:ea typeface="宋体" pitchFamily="2" charset="-122"/>
              </a:rPr>
              <a:t>PFS</a:t>
            </a:r>
            <a:r>
              <a:rPr lang="zh-CN" altLang="en-US" sz="1200" b="1" dirty="0">
                <a:solidFill>
                  <a:srgbClr val="0000FF"/>
                </a:solidFill>
                <a:ea typeface="宋体" pitchFamily="2" charset="-122"/>
              </a:rPr>
              <a:t>是更常选用的替代终点</a:t>
            </a:r>
            <a:r>
              <a:rPr lang="zh-CN" altLang="en-US" sz="1200" dirty="0">
                <a:solidFill>
                  <a:srgbClr val="335338"/>
                </a:solidFill>
                <a:ea typeface="宋体" pitchFamily="2" charset="-122"/>
              </a:rPr>
              <a:t>。因为</a:t>
            </a:r>
            <a:r>
              <a:rPr lang="en-US" altLang="zh-CN" sz="1200" dirty="0">
                <a:solidFill>
                  <a:srgbClr val="335338"/>
                </a:solidFill>
                <a:ea typeface="宋体" pitchFamily="2" charset="-122"/>
              </a:rPr>
              <a:t>PFS</a:t>
            </a:r>
            <a:r>
              <a:rPr lang="zh-CN" altLang="en-US" sz="1200" dirty="0">
                <a:solidFill>
                  <a:srgbClr val="335338"/>
                </a:solidFill>
                <a:ea typeface="宋体" pitchFamily="2" charset="-122"/>
              </a:rPr>
              <a:t>包括死亡，更好地反映了受试药物的毒副作用，因此</a:t>
            </a:r>
            <a:r>
              <a:rPr lang="zh-CN" altLang="en-US" sz="1200" b="1" dirty="0">
                <a:solidFill>
                  <a:srgbClr val="0000FF"/>
                </a:solidFill>
                <a:ea typeface="宋体" pitchFamily="2" charset="-122"/>
              </a:rPr>
              <a:t>与总生存期有更好的相关性</a:t>
            </a:r>
            <a:r>
              <a:rPr lang="zh-CN" altLang="en-US" sz="1200" dirty="0">
                <a:solidFill>
                  <a:srgbClr val="335338"/>
                </a:solidFill>
                <a:ea typeface="宋体" pitchFamily="2" charset="-122"/>
              </a:rPr>
              <a:t>。</a:t>
            </a:r>
          </a:p>
          <a:p>
            <a:pPr marL="171450" indent="-171450" eaLnBrk="1" hangingPunct="1">
              <a:lnSpc>
                <a:spcPct val="120000"/>
              </a:lnSpc>
              <a:buFont typeface="Arial" panose="020B0604020202020204" pitchFamily="34" charset="0"/>
              <a:buChar char="•"/>
            </a:pPr>
            <a:r>
              <a:rPr lang="zh-CN" altLang="en-US" sz="1200" dirty="0">
                <a:solidFill>
                  <a:srgbClr val="335338"/>
                </a:solidFill>
                <a:ea typeface="宋体" pitchFamily="2" charset="-122"/>
              </a:rPr>
              <a:t>在对</a:t>
            </a:r>
            <a:r>
              <a:rPr lang="en-US" altLang="zh-CN" sz="1200" dirty="0">
                <a:solidFill>
                  <a:srgbClr val="335338"/>
                </a:solidFill>
                <a:ea typeface="宋体" pitchFamily="2" charset="-122"/>
              </a:rPr>
              <a:t>TTP</a:t>
            </a:r>
            <a:r>
              <a:rPr lang="zh-CN" altLang="en-US" sz="1200" dirty="0">
                <a:solidFill>
                  <a:srgbClr val="335338"/>
                </a:solidFill>
                <a:ea typeface="宋体" pitchFamily="2" charset="-122"/>
              </a:rPr>
              <a:t>的分析中，无论是在死亡时还是相对较早的随访期间，死亡均被删失（试验中的非随机脱落）。</a:t>
            </a:r>
          </a:p>
          <a:p>
            <a:pPr marL="171450" indent="-171450" eaLnBrk="1" hangingPunct="1">
              <a:lnSpc>
                <a:spcPct val="120000"/>
              </a:lnSpc>
              <a:buFont typeface="Arial" panose="020B0604020202020204" pitchFamily="34" charset="0"/>
              <a:buChar char="•"/>
            </a:pPr>
            <a:r>
              <a:rPr lang="en-US" altLang="zh-CN" sz="1200" dirty="0">
                <a:solidFill>
                  <a:srgbClr val="335338"/>
                </a:solidFill>
                <a:ea typeface="宋体" pitchFamily="2" charset="-122"/>
              </a:rPr>
              <a:t>PFS</a:t>
            </a:r>
            <a:r>
              <a:rPr lang="zh-CN" altLang="en-US" sz="1200" dirty="0">
                <a:solidFill>
                  <a:srgbClr val="335338"/>
                </a:solidFill>
                <a:ea typeface="宋体" pitchFamily="2" charset="-122"/>
              </a:rPr>
              <a:t>可假设</a:t>
            </a:r>
            <a:r>
              <a:rPr lang="zh-CN" altLang="en-US" sz="1200" b="1" dirty="0">
                <a:solidFill>
                  <a:srgbClr val="0000FF"/>
                </a:solidFill>
                <a:ea typeface="宋体" pitchFamily="2" charset="-122"/>
              </a:rPr>
              <a:t>患者的死亡与肿瘤进展</a:t>
            </a:r>
            <a:r>
              <a:rPr lang="zh-CN" altLang="en-US" sz="1200" dirty="0">
                <a:solidFill>
                  <a:srgbClr val="335338"/>
                </a:solidFill>
                <a:ea typeface="宋体" pitchFamily="2" charset="-122"/>
              </a:rPr>
              <a:t>有着随机的联系。</a:t>
            </a:r>
          </a:p>
          <a:p>
            <a:pPr marL="171450" indent="-171450" eaLnBrk="1" hangingPunct="1">
              <a:lnSpc>
                <a:spcPct val="120000"/>
              </a:lnSpc>
              <a:buFont typeface="Arial" panose="020B0604020202020204" pitchFamily="34" charset="0"/>
              <a:buChar char="•"/>
            </a:pPr>
            <a:r>
              <a:rPr lang="zh-CN" altLang="en-US" sz="1200" dirty="0">
                <a:solidFill>
                  <a:srgbClr val="335338"/>
                </a:solidFill>
                <a:ea typeface="宋体" pitchFamily="2" charset="-122"/>
              </a:rPr>
              <a:t>当</a:t>
            </a:r>
            <a:r>
              <a:rPr lang="zh-CN" altLang="en-US" sz="1200" b="1" dirty="0">
                <a:solidFill>
                  <a:srgbClr val="0000FF"/>
                </a:solidFill>
                <a:ea typeface="宋体" pitchFamily="2" charset="-122"/>
              </a:rPr>
              <a:t>大多数死亡与癌症不相关</a:t>
            </a:r>
            <a:r>
              <a:rPr lang="zh-CN" altLang="en-US" sz="1200" dirty="0">
                <a:solidFill>
                  <a:srgbClr val="335338"/>
                </a:solidFill>
                <a:ea typeface="宋体" pitchFamily="2" charset="-122"/>
              </a:rPr>
              <a:t>的情况下，</a:t>
            </a:r>
            <a:r>
              <a:rPr lang="en-US" altLang="zh-CN" sz="1200" dirty="0">
                <a:solidFill>
                  <a:srgbClr val="335338"/>
                </a:solidFill>
                <a:ea typeface="宋体" pitchFamily="2" charset="-122"/>
              </a:rPr>
              <a:t>TTP</a:t>
            </a:r>
            <a:r>
              <a:rPr lang="zh-CN" altLang="en-US" sz="1200" dirty="0">
                <a:solidFill>
                  <a:srgbClr val="335338"/>
                </a:solidFill>
                <a:ea typeface="宋体" pitchFamily="2" charset="-122"/>
              </a:rPr>
              <a:t>也可以是一个合适的终点指标。 </a:t>
            </a:r>
          </a:p>
        </p:txBody>
      </p:sp>
      <p:pic>
        <p:nvPicPr>
          <p:cNvPr id="50" name="Picture 163"/>
          <p:cNvPicPr>
            <a:picLocks noChangeAspect="1" noChangeArrowheads="1"/>
          </p:cNvPicPr>
          <p:nvPr/>
        </p:nvPicPr>
        <p:blipFill>
          <a:blip r:embed="rId6">
            <a:extLst>
              <a:ext uri="{28A0092B-C50C-407E-A947-70E740481C1C}">
                <a14:useLocalDpi xmlns:a14="http://schemas.microsoft.com/office/drawing/2010/main" val="0"/>
              </a:ext>
            </a:extLst>
          </a:blip>
          <a:srcRect b="44"/>
          <a:stretch>
            <a:fillRect/>
          </a:stretch>
        </p:blipFill>
        <p:spPr bwMode="auto">
          <a:xfrm>
            <a:off x="6259513" y="3266335"/>
            <a:ext cx="2557462" cy="357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37648"/>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4"/>
                                        </p:tgtEl>
                                        <p:attrNameLst>
                                          <p:attrName>style.visibility</p:attrName>
                                        </p:attrNameLst>
                                      </p:cBhvr>
                                      <p:to>
                                        <p:strVal val="visible"/>
                                      </p:to>
                                    </p:set>
                                    <p:anim by="(-#ppt_w*2)" calcmode="lin" valueType="num">
                                      <p:cBhvr rctx="PPT">
                                        <p:cTn id="7" dur="300" autoRev="1" fill="hold">
                                          <p:stCondLst>
                                            <p:cond delay="0"/>
                                          </p:stCondLst>
                                        </p:cTn>
                                        <p:tgtEl>
                                          <p:spTgt spid="44"/>
                                        </p:tgtEl>
                                        <p:attrNameLst>
                                          <p:attrName>ppt_w</p:attrName>
                                        </p:attrNameLst>
                                      </p:cBhvr>
                                    </p:anim>
                                    <p:anim by="(#ppt_w*0.50)" calcmode="lin" valueType="num">
                                      <p:cBhvr>
                                        <p:cTn id="8" dur="300" decel="50000" autoRev="1" fill="hold">
                                          <p:stCondLst>
                                            <p:cond delay="0"/>
                                          </p:stCondLst>
                                        </p:cTn>
                                        <p:tgtEl>
                                          <p:spTgt spid="44"/>
                                        </p:tgtEl>
                                        <p:attrNameLst>
                                          <p:attrName>ppt_x</p:attrName>
                                        </p:attrNameLst>
                                      </p:cBhvr>
                                    </p:anim>
                                    <p:anim from="(-#ppt_h/2)" to="(#ppt_y)" calcmode="lin" valueType="num">
                                      <p:cBhvr>
                                        <p:cTn id="9" dur="600" fill="hold">
                                          <p:stCondLst>
                                            <p:cond delay="0"/>
                                          </p:stCondLst>
                                        </p:cTn>
                                        <p:tgtEl>
                                          <p:spTgt spid="44"/>
                                        </p:tgtEl>
                                        <p:attrNameLst>
                                          <p:attrName>ppt_y</p:attrName>
                                        </p:attrNameLst>
                                      </p:cBhvr>
                                    </p:anim>
                                    <p:animRot by="21600000">
                                      <p:cBhvr>
                                        <p:cTn id="10" dur="600" fill="hold">
                                          <p:stCondLst>
                                            <p:cond delay="0"/>
                                          </p:stCondLst>
                                        </p:cTn>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2" name="Picture 132" descr="aa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855788"/>
            <a:ext cx="3097213"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38" descr="aa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813" y="1905000"/>
            <a:ext cx="3097212" cy="324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5" descr="aa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2013" y="1887538"/>
            <a:ext cx="2120900"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燕尾形 50"/>
          <p:cNvSpPr/>
          <p:nvPr/>
        </p:nvSpPr>
        <p:spPr>
          <a:xfrm>
            <a:off x="3072112" y="3260555"/>
            <a:ext cx="365808" cy="417329"/>
          </a:xfrm>
          <a:prstGeom prst="chevron">
            <a:avLst>
              <a:gd name="adj" fmla="val 54904"/>
            </a:avLst>
          </a:prstGeom>
          <a:gradFill flip="none" rotWithShape="1">
            <a:gsLst>
              <a:gs pos="0">
                <a:srgbClr val="FFFF00"/>
              </a:gs>
              <a:gs pos="100000">
                <a:srgbClr val="FFC000"/>
              </a:gs>
            </a:gsLst>
            <a:path path="rect">
              <a:fillToRect r="100000" b="100000"/>
            </a:path>
            <a:tileRect l="-100000" t="-100000"/>
          </a:gradFill>
          <a:ln>
            <a:noFill/>
          </a:ln>
          <a:effectLst>
            <a:glow rad="63500">
              <a:schemeClr val="accent3">
                <a:satMod val="175000"/>
                <a:alpha val="40000"/>
              </a:schemeClr>
            </a:glow>
          </a:effectLst>
          <a:scene3d>
            <a:camera prst="orthographicFront"/>
            <a:lightRig rig="flat" dir="t"/>
          </a:scene3d>
          <a:sp3d contourW="12700">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6" name="燕尾形 72"/>
          <p:cNvSpPr/>
          <p:nvPr/>
        </p:nvSpPr>
        <p:spPr>
          <a:xfrm>
            <a:off x="5485391" y="3260555"/>
            <a:ext cx="366001" cy="417329"/>
          </a:xfrm>
          <a:prstGeom prst="chevron">
            <a:avLst>
              <a:gd name="adj" fmla="val 54904"/>
            </a:avLst>
          </a:prstGeom>
          <a:gradFill flip="none" rotWithShape="1">
            <a:gsLst>
              <a:gs pos="0">
                <a:srgbClr val="FFFF00"/>
              </a:gs>
              <a:gs pos="100000">
                <a:srgbClr val="FFC000"/>
              </a:gs>
            </a:gsLst>
            <a:path path="rect">
              <a:fillToRect r="100000" b="100000"/>
            </a:path>
            <a:tileRect l="-100000" t="-100000"/>
          </a:gradFill>
          <a:ln>
            <a:noFill/>
          </a:ln>
          <a:effectLst>
            <a:glow rad="63500">
              <a:schemeClr val="accent3">
                <a:satMod val="175000"/>
                <a:alpha val="40000"/>
              </a:schemeClr>
            </a:glow>
          </a:effectLst>
          <a:scene3d>
            <a:camera prst="orthographicFront"/>
            <a:lightRig rig="flat" dir="t"/>
          </a:scene3d>
          <a:sp3d contourW="12700">
            <a:contourClr>
              <a:srgbClr val="FFFF00"/>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pic>
        <p:nvPicPr>
          <p:cNvPr id="7" name="Picture 130" descr="ssss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63813" y="4191000"/>
            <a:ext cx="4191000"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4"/>
          <p:cNvSpPr txBox="1">
            <a:spLocks noChangeArrowheads="1"/>
          </p:cNvSpPr>
          <p:nvPr/>
        </p:nvSpPr>
        <p:spPr bwMode="auto">
          <a:xfrm>
            <a:off x="1878013" y="1855788"/>
            <a:ext cx="1066800" cy="45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lnSpc>
                <a:spcPct val="150000"/>
              </a:lnSpc>
            </a:pPr>
            <a:r>
              <a:rPr lang="en-US" altLang="zh-CN" sz="1800" b="1" dirty="0">
                <a:solidFill>
                  <a:srgbClr val="000000"/>
                </a:solidFill>
                <a:latin typeface="Franklin Gothic Book" pitchFamily="34" charset="0"/>
                <a:ea typeface="宋体" pitchFamily="2" charset="-122"/>
              </a:rPr>
              <a:t>1</a:t>
            </a:r>
            <a:endParaRPr lang="zh-CN" altLang="en-US" sz="1800" b="1" dirty="0">
              <a:solidFill>
                <a:srgbClr val="000000"/>
              </a:solidFill>
              <a:latin typeface="Franklin Gothic Book" pitchFamily="34" charset="0"/>
              <a:ea typeface="宋体" pitchFamily="2" charset="-122"/>
            </a:endParaRPr>
          </a:p>
        </p:txBody>
      </p:sp>
      <p:sp>
        <p:nvSpPr>
          <p:cNvPr id="9" name="TextBox 4"/>
          <p:cNvSpPr txBox="1">
            <a:spLocks noChangeArrowheads="1"/>
          </p:cNvSpPr>
          <p:nvPr/>
        </p:nvSpPr>
        <p:spPr bwMode="auto">
          <a:xfrm>
            <a:off x="1119625" y="2431389"/>
            <a:ext cx="1858261"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eaLnBrk="1" hangingPunct="1">
              <a:buFont typeface="Arial" panose="020B0604020202020204" pitchFamily="34" charset="0"/>
              <a:buChar char="•"/>
            </a:pPr>
            <a:r>
              <a:rPr lang="en-US" altLang="zh-CN" sz="1200" dirty="0">
                <a:solidFill>
                  <a:srgbClr val="000000"/>
                </a:solidFill>
                <a:latin typeface="Franklin Gothic Book" pitchFamily="34" charset="0"/>
                <a:ea typeface="宋体" pitchFamily="2" charset="-122"/>
              </a:rPr>
              <a:t>PFS</a:t>
            </a:r>
            <a:r>
              <a:rPr lang="zh-CN" altLang="en-US" sz="1200" dirty="0">
                <a:solidFill>
                  <a:srgbClr val="000000"/>
                </a:solidFill>
                <a:latin typeface="Franklin Gothic Book" pitchFamily="34" charset="0"/>
                <a:ea typeface="宋体" pitchFamily="2" charset="-122"/>
              </a:rPr>
              <a:t>反映了肿瘤的生长，又可以在证实生存期获益之前进行评价</a:t>
            </a:r>
            <a:r>
              <a:rPr lang="zh-CN" altLang="en-US" sz="1200" dirty="0" smtClean="0">
                <a:solidFill>
                  <a:srgbClr val="000000"/>
                </a:solidFill>
                <a:latin typeface="Franklin Gothic Book" pitchFamily="34" charset="0"/>
                <a:ea typeface="宋体" pitchFamily="2" charset="-122"/>
              </a:rPr>
              <a:t>。</a:t>
            </a:r>
            <a:endParaRPr lang="en-US" altLang="zh-CN" sz="1200" dirty="0" smtClean="0">
              <a:solidFill>
                <a:srgbClr val="000000"/>
              </a:solidFill>
              <a:latin typeface="Franklin Gothic Book" pitchFamily="34" charset="0"/>
              <a:ea typeface="宋体" pitchFamily="2" charset="-122"/>
            </a:endParaRPr>
          </a:p>
          <a:p>
            <a:pPr marL="171450" indent="-171450" eaLnBrk="1" hangingPunct="1">
              <a:buFont typeface="Arial" panose="020B0604020202020204" pitchFamily="34" charset="0"/>
              <a:buChar char="•"/>
            </a:pPr>
            <a:r>
              <a:rPr lang="zh-CN" altLang="en-US" sz="1200" dirty="0" smtClean="0">
                <a:solidFill>
                  <a:srgbClr val="000000"/>
                </a:solidFill>
                <a:latin typeface="Franklin Gothic Book" pitchFamily="34" charset="0"/>
                <a:ea typeface="宋体" pitchFamily="2" charset="-122"/>
              </a:rPr>
              <a:t>不</a:t>
            </a:r>
            <a:r>
              <a:rPr lang="zh-CN" altLang="en-US" sz="1200" dirty="0">
                <a:solidFill>
                  <a:srgbClr val="000000"/>
                </a:solidFill>
                <a:latin typeface="Franklin Gothic Book" pitchFamily="34" charset="0"/>
                <a:ea typeface="宋体" pitchFamily="2" charset="-122"/>
              </a:rPr>
              <a:t>会受到后续治疗的混淆</a:t>
            </a:r>
            <a:r>
              <a:rPr lang="zh-CN" altLang="en-US" sz="1200" dirty="0" smtClean="0">
                <a:solidFill>
                  <a:srgbClr val="000000"/>
                </a:solidFill>
                <a:latin typeface="Franklin Gothic Book" pitchFamily="34" charset="0"/>
                <a:ea typeface="宋体" pitchFamily="2" charset="-122"/>
              </a:rPr>
              <a:t>。</a:t>
            </a:r>
            <a:endParaRPr lang="en-US" altLang="zh-CN" sz="1200" dirty="0" smtClean="0">
              <a:solidFill>
                <a:srgbClr val="000000"/>
              </a:solidFill>
              <a:latin typeface="Franklin Gothic Book" pitchFamily="34" charset="0"/>
              <a:ea typeface="宋体" pitchFamily="2" charset="-122"/>
            </a:endParaRPr>
          </a:p>
          <a:p>
            <a:pPr marL="171450" indent="-171450" eaLnBrk="1" hangingPunct="1">
              <a:buFont typeface="Arial" panose="020B0604020202020204" pitchFamily="34" charset="0"/>
              <a:buChar char="•"/>
            </a:pPr>
            <a:r>
              <a:rPr lang="zh-CN" altLang="en-US" sz="1200" dirty="0" smtClean="0">
                <a:solidFill>
                  <a:srgbClr val="000000"/>
                </a:solidFill>
                <a:latin typeface="Franklin Gothic Book" pitchFamily="34" charset="0"/>
                <a:ea typeface="宋体" pitchFamily="2" charset="-122"/>
              </a:rPr>
              <a:t>对</a:t>
            </a:r>
            <a:r>
              <a:rPr lang="zh-CN" altLang="en-US" sz="1200" dirty="0">
                <a:solidFill>
                  <a:srgbClr val="000000"/>
                </a:solidFill>
                <a:latin typeface="Franklin Gothic Book" pitchFamily="34" charset="0"/>
                <a:ea typeface="宋体" pitchFamily="2" charset="-122"/>
              </a:rPr>
              <a:t>于预定的样本量，</a:t>
            </a:r>
            <a:r>
              <a:rPr lang="en-US" altLang="zh-CN" sz="1200" dirty="0">
                <a:solidFill>
                  <a:srgbClr val="000000"/>
                </a:solidFill>
                <a:latin typeface="Franklin Gothic Book" pitchFamily="34" charset="0"/>
                <a:ea typeface="宋体" pitchFamily="2" charset="-122"/>
              </a:rPr>
              <a:t>PFS</a:t>
            </a:r>
            <a:r>
              <a:rPr lang="zh-CN" altLang="en-US" sz="1200" dirty="0">
                <a:solidFill>
                  <a:srgbClr val="000000"/>
                </a:solidFill>
                <a:latin typeface="Franklin Gothic Book" pitchFamily="34" charset="0"/>
                <a:ea typeface="宋体" pitchFamily="2" charset="-122"/>
              </a:rPr>
              <a:t>受到的影响可大于总生存期受到的影响</a:t>
            </a:r>
            <a:r>
              <a:rPr lang="zh-CN" altLang="en-US" sz="1200" dirty="0" smtClean="0">
                <a:solidFill>
                  <a:srgbClr val="000000"/>
                </a:solidFill>
                <a:latin typeface="Franklin Gothic Book" pitchFamily="34" charset="0"/>
                <a:ea typeface="宋体" pitchFamily="2" charset="-122"/>
              </a:rPr>
              <a:t>。</a:t>
            </a:r>
            <a:endParaRPr lang="en-US" altLang="zh-CN" sz="1200" dirty="0" smtClean="0">
              <a:solidFill>
                <a:srgbClr val="000000"/>
              </a:solidFill>
              <a:latin typeface="Franklin Gothic Book" pitchFamily="34" charset="0"/>
              <a:ea typeface="宋体" pitchFamily="2" charset="-122"/>
            </a:endParaRPr>
          </a:p>
          <a:p>
            <a:pPr marL="171450" indent="-171450" eaLnBrk="1" hangingPunct="1">
              <a:buFont typeface="Arial" panose="020B0604020202020204" pitchFamily="34" charset="0"/>
              <a:buChar char="•"/>
            </a:pPr>
            <a:r>
              <a:rPr lang="zh-CN" altLang="en-US" sz="1200" dirty="0" smtClean="0">
                <a:solidFill>
                  <a:srgbClr val="000000"/>
                </a:solidFill>
                <a:latin typeface="Franklin Gothic Book" pitchFamily="34" charset="0"/>
                <a:ea typeface="宋体" pitchFamily="2" charset="-122"/>
              </a:rPr>
              <a:t>然</a:t>
            </a:r>
            <a:r>
              <a:rPr lang="zh-CN" altLang="en-US" sz="1200" dirty="0">
                <a:solidFill>
                  <a:srgbClr val="000000"/>
                </a:solidFill>
                <a:latin typeface="Franklin Gothic Book" pitchFamily="34" charset="0"/>
                <a:ea typeface="宋体" pitchFamily="2" charset="-122"/>
              </a:rPr>
              <a:t>而对于许多不同种类的恶性肿瘤来说，</a:t>
            </a:r>
            <a:r>
              <a:rPr lang="zh-CN" altLang="en-US" sz="1200" b="1" dirty="0">
                <a:solidFill>
                  <a:srgbClr val="0000FF"/>
                </a:solidFill>
                <a:latin typeface="Franklin Gothic Book" pitchFamily="34" charset="0"/>
                <a:ea typeface="宋体" pitchFamily="2" charset="-122"/>
              </a:rPr>
              <a:t>正式确认</a:t>
            </a:r>
            <a:r>
              <a:rPr lang="en-US" altLang="zh-CN" sz="1200" b="1" dirty="0">
                <a:solidFill>
                  <a:srgbClr val="0000FF"/>
                </a:solidFill>
                <a:latin typeface="Franklin Gothic Book" pitchFamily="34" charset="0"/>
                <a:ea typeface="宋体" pitchFamily="2" charset="-122"/>
              </a:rPr>
              <a:t>PFS</a:t>
            </a:r>
            <a:r>
              <a:rPr lang="zh-CN" altLang="en-US" sz="1200" b="1" dirty="0">
                <a:solidFill>
                  <a:srgbClr val="0000FF"/>
                </a:solidFill>
                <a:latin typeface="Franklin Gothic Book" pitchFamily="34" charset="0"/>
                <a:ea typeface="宋体" pitchFamily="2" charset="-122"/>
              </a:rPr>
              <a:t>作为生存期的替代终点是比较困难的</a:t>
            </a:r>
            <a:r>
              <a:rPr lang="zh-CN" altLang="en-US" sz="1200" dirty="0">
                <a:solidFill>
                  <a:srgbClr val="000000"/>
                </a:solidFill>
                <a:latin typeface="Franklin Gothic Book" pitchFamily="34" charset="0"/>
                <a:ea typeface="宋体" pitchFamily="2" charset="-122"/>
              </a:rPr>
              <a:t>。</a:t>
            </a:r>
          </a:p>
        </p:txBody>
      </p:sp>
      <p:sp>
        <p:nvSpPr>
          <p:cNvPr id="10" name="TextBox 4"/>
          <p:cNvSpPr txBox="1">
            <a:spLocks noChangeArrowheads="1"/>
          </p:cNvSpPr>
          <p:nvPr/>
        </p:nvSpPr>
        <p:spPr bwMode="auto">
          <a:xfrm>
            <a:off x="3556000" y="2776721"/>
            <a:ext cx="182721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eaLnBrk="1" hangingPunct="1">
              <a:buFont typeface="Arial" panose="020B0604020202020204" pitchFamily="34" charset="0"/>
              <a:buChar char="•"/>
            </a:pPr>
            <a:r>
              <a:rPr lang="zh-CN" altLang="en-US" sz="1200" dirty="0" smtClean="0">
                <a:solidFill>
                  <a:srgbClr val="000000"/>
                </a:solidFill>
                <a:latin typeface="Franklin Gothic Book" pitchFamily="34" charset="0"/>
                <a:ea typeface="宋体" pitchFamily="2" charset="-122"/>
              </a:rPr>
              <a:t>通</a:t>
            </a:r>
            <a:r>
              <a:rPr lang="zh-CN" altLang="en-US" sz="1200" dirty="0">
                <a:solidFill>
                  <a:srgbClr val="000000"/>
                </a:solidFill>
                <a:latin typeface="Franklin Gothic Book" pitchFamily="34" charset="0"/>
                <a:ea typeface="宋体" pitchFamily="2" charset="-122"/>
              </a:rPr>
              <a:t>常</a:t>
            </a:r>
            <a:r>
              <a:rPr lang="zh-CN" altLang="en-US" sz="1200" b="1" dirty="0">
                <a:solidFill>
                  <a:srgbClr val="0000FF"/>
                </a:solidFill>
                <a:latin typeface="Franklin Gothic Book" pitchFamily="34" charset="0"/>
                <a:ea typeface="宋体" pitchFamily="2" charset="-122"/>
              </a:rPr>
              <a:t>没有足够的数据</a:t>
            </a:r>
            <a:r>
              <a:rPr lang="zh-CN" altLang="en-US" sz="1200" dirty="0">
                <a:solidFill>
                  <a:srgbClr val="000000"/>
                </a:solidFill>
                <a:latin typeface="Franklin Gothic Book" pitchFamily="34" charset="0"/>
                <a:ea typeface="宋体" pitchFamily="2" charset="-122"/>
              </a:rPr>
              <a:t>对生存期和</a:t>
            </a:r>
            <a:r>
              <a:rPr lang="en-US" altLang="zh-CN" sz="1200" dirty="0">
                <a:solidFill>
                  <a:srgbClr val="000000"/>
                </a:solidFill>
                <a:latin typeface="Franklin Gothic Book" pitchFamily="34" charset="0"/>
                <a:ea typeface="宋体" pitchFamily="2" charset="-122"/>
              </a:rPr>
              <a:t>PFS</a:t>
            </a:r>
            <a:r>
              <a:rPr lang="zh-CN" altLang="en-US" sz="1200" dirty="0">
                <a:solidFill>
                  <a:srgbClr val="000000"/>
                </a:solidFill>
                <a:latin typeface="Franklin Gothic Book" pitchFamily="34" charset="0"/>
                <a:ea typeface="宋体" pitchFamily="2" charset="-122"/>
              </a:rPr>
              <a:t>的相关性进行评价</a:t>
            </a:r>
            <a:r>
              <a:rPr lang="zh-CN" altLang="en-US" sz="1200" dirty="0" smtClean="0">
                <a:solidFill>
                  <a:srgbClr val="000000"/>
                </a:solidFill>
                <a:latin typeface="Franklin Gothic Book" pitchFamily="34" charset="0"/>
                <a:ea typeface="宋体" pitchFamily="2" charset="-122"/>
              </a:rPr>
              <a:t>。</a:t>
            </a:r>
            <a:endParaRPr lang="en-US" altLang="zh-CN" sz="1200" dirty="0" smtClean="0">
              <a:solidFill>
                <a:srgbClr val="000000"/>
              </a:solidFill>
              <a:latin typeface="Franklin Gothic Book" pitchFamily="34" charset="0"/>
              <a:ea typeface="宋体" pitchFamily="2" charset="-122"/>
            </a:endParaRPr>
          </a:p>
          <a:p>
            <a:pPr marL="171450" indent="-171450" eaLnBrk="1" hangingPunct="1">
              <a:buFont typeface="Arial" panose="020B0604020202020204" pitchFamily="34" charset="0"/>
              <a:buChar char="•"/>
            </a:pPr>
            <a:r>
              <a:rPr lang="zh-CN" altLang="en-US" sz="1200" dirty="0" smtClean="0">
                <a:solidFill>
                  <a:srgbClr val="000000"/>
                </a:solidFill>
                <a:latin typeface="Franklin Gothic Book" pitchFamily="34" charset="0"/>
                <a:ea typeface="宋体" pitchFamily="2" charset="-122"/>
              </a:rPr>
              <a:t>抗</a:t>
            </a:r>
            <a:r>
              <a:rPr lang="zh-CN" altLang="en-US" sz="1200" dirty="0">
                <a:solidFill>
                  <a:srgbClr val="000000"/>
                </a:solidFill>
                <a:latin typeface="Franklin Gothic Book" pitchFamily="34" charset="0"/>
                <a:ea typeface="宋体" pitchFamily="2" charset="-122"/>
              </a:rPr>
              <a:t>肿瘤药物临床试验规模通常较小，已有药物的生存获益通常比较小。</a:t>
            </a:r>
          </a:p>
        </p:txBody>
      </p:sp>
      <p:sp>
        <p:nvSpPr>
          <p:cNvPr id="11" name="TextBox 4"/>
          <p:cNvSpPr txBox="1">
            <a:spLocks noChangeArrowheads="1"/>
          </p:cNvSpPr>
          <p:nvPr/>
        </p:nvSpPr>
        <p:spPr bwMode="auto">
          <a:xfrm>
            <a:off x="4291390" y="1906608"/>
            <a:ext cx="1066800" cy="45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lnSpc>
                <a:spcPct val="150000"/>
              </a:lnSpc>
            </a:pPr>
            <a:r>
              <a:rPr lang="en-US" altLang="zh-CN" sz="1800" b="1" dirty="0">
                <a:solidFill>
                  <a:srgbClr val="000000"/>
                </a:solidFill>
                <a:latin typeface="Franklin Gothic Book" pitchFamily="34" charset="0"/>
                <a:ea typeface="宋体" pitchFamily="2" charset="-122"/>
              </a:rPr>
              <a:t>2</a:t>
            </a:r>
            <a:endParaRPr lang="zh-CN" altLang="en-US" sz="1800" b="1" dirty="0">
              <a:solidFill>
                <a:srgbClr val="000000"/>
              </a:solidFill>
              <a:latin typeface="Franklin Gothic Book" pitchFamily="34" charset="0"/>
              <a:ea typeface="宋体" pitchFamily="2" charset="-122"/>
            </a:endParaRPr>
          </a:p>
        </p:txBody>
      </p:sp>
      <p:sp>
        <p:nvSpPr>
          <p:cNvPr id="12" name="TextBox 4"/>
          <p:cNvSpPr txBox="1">
            <a:spLocks noChangeArrowheads="1"/>
          </p:cNvSpPr>
          <p:nvPr/>
        </p:nvSpPr>
        <p:spPr bwMode="auto">
          <a:xfrm>
            <a:off x="6069013" y="2540000"/>
            <a:ext cx="17526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eaLnBrk="1" hangingPunct="1">
              <a:buFont typeface="Arial" panose="020B0604020202020204" pitchFamily="34" charset="0"/>
              <a:buChar char="•"/>
            </a:pPr>
            <a:r>
              <a:rPr lang="zh-CN" altLang="en-US" sz="1200" dirty="0">
                <a:solidFill>
                  <a:srgbClr val="000000"/>
                </a:solidFill>
                <a:latin typeface="Franklin Gothic Book" pitchFamily="34" charset="0"/>
                <a:ea typeface="宋体" pitchFamily="2" charset="-122"/>
              </a:rPr>
              <a:t>在不同的抗肿瘤治疗试验中，用于支持审批的</a:t>
            </a:r>
            <a:r>
              <a:rPr lang="en-US" altLang="zh-CN" sz="1200" dirty="0">
                <a:solidFill>
                  <a:srgbClr val="000000"/>
                </a:solidFill>
                <a:latin typeface="Franklin Gothic Book" pitchFamily="34" charset="0"/>
                <a:ea typeface="宋体" pitchFamily="2" charset="-122"/>
              </a:rPr>
              <a:t>PFS</a:t>
            </a:r>
            <a:r>
              <a:rPr lang="zh-CN" altLang="en-US" sz="1200" dirty="0">
                <a:solidFill>
                  <a:srgbClr val="000000"/>
                </a:solidFill>
                <a:latin typeface="Franklin Gothic Book" pitchFamily="34" charset="0"/>
                <a:ea typeface="宋体" pitchFamily="2" charset="-122"/>
              </a:rPr>
              <a:t>终点所起的作用是不同的</a:t>
            </a:r>
            <a:r>
              <a:rPr lang="zh-CN" altLang="en-US" sz="1200" dirty="0" smtClean="0">
                <a:solidFill>
                  <a:srgbClr val="000000"/>
                </a:solidFill>
                <a:latin typeface="Franklin Gothic Book" pitchFamily="34" charset="0"/>
                <a:ea typeface="宋体" pitchFamily="2" charset="-122"/>
              </a:rPr>
              <a:t>。</a:t>
            </a:r>
            <a:endParaRPr lang="en-US" altLang="zh-CN" sz="1200" dirty="0" smtClean="0">
              <a:solidFill>
                <a:srgbClr val="000000"/>
              </a:solidFill>
              <a:latin typeface="Franklin Gothic Book" pitchFamily="34" charset="0"/>
              <a:ea typeface="宋体" pitchFamily="2" charset="-122"/>
            </a:endParaRPr>
          </a:p>
          <a:p>
            <a:pPr marL="171450" indent="-171450" eaLnBrk="1" hangingPunct="1">
              <a:buFont typeface="Arial" panose="020B0604020202020204" pitchFamily="34" charset="0"/>
              <a:buChar char="•"/>
            </a:pPr>
            <a:r>
              <a:rPr lang="zh-CN" altLang="en-US" sz="1200" dirty="0" smtClean="0">
                <a:solidFill>
                  <a:srgbClr val="000000"/>
                </a:solidFill>
                <a:latin typeface="Franklin Gothic Book" pitchFamily="34" charset="0"/>
                <a:ea typeface="宋体" pitchFamily="2" charset="-122"/>
              </a:rPr>
              <a:t>无</a:t>
            </a:r>
            <a:r>
              <a:rPr lang="zh-CN" altLang="en-US" sz="1200" dirty="0">
                <a:solidFill>
                  <a:srgbClr val="000000"/>
                </a:solidFill>
                <a:latin typeface="Franklin Gothic Book" pitchFamily="34" charset="0"/>
                <a:ea typeface="宋体" pitchFamily="2" charset="-122"/>
              </a:rPr>
              <a:t>进展生存期的延长是否直接代表临床获益或仅是临床获益的替代终点，取决于这种</a:t>
            </a:r>
            <a:r>
              <a:rPr lang="zh-CN" altLang="en-US" sz="1200" b="1" dirty="0">
                <a:solidFill>
                  <a:srgbClr val="0000FF"/>
                </a:solidFill>
                <a:latin typeface="Franklin Gothic Book" pitchFamily="34" charset="0"/>
                <a:ea typeface="宋体" pitchFamily="2" charset="-122"/>
              </a:rPr>
              <a:t>新治疗方法的疗效大小以及与现有治疗相比的风险</a:t>
            </a:r>
            <a:r>
              <a:rPr lang="en-US" altLang="zh-CN" sz="1200" b="1" dirty="0">
                <a:solidFill>
                  <a:srgbClr val="0000FF"/>
                </a:solidFill>
                <a:latin typeface="Franklin Gothic Book" pitchFamily="34" charset="0"/>
                <a:ea typeface="宋体" pitchFamily="2" charset="-122"/>
              </a:rPr>
              <a:t>-</a:t>
            </a:r>
            <a:r>
              <a:rPr lang="zh-CN" altLang="en-US" sz="1200" b="1" dirty="0">
                <a:solidFill>
                  <a:srgbClr val="0000FF"/>
                </a:solidFill>
                <a:latin typeface="Franklin Gothic Book" pitchFamily="34" charset="0"/>
                <a:ea typeface="宋体" pitchFamily="2" charset="-122"/>
              </a:rPr>
              <a:t>效益比</a:t>
            </a:r>
            <a:r>
              <a:rPr lang="zh-CN" altLang="en-US" sz="1200" dirty="0">
                <a:solidFill>
                  <a:srgbClr val="000000"/>
                </a:solidFill>
                <a:latin typeface="Franklin Gothic Book" pitchFamily="34" charset="0"/>
                <a:ea typeface="宋体" pitchFamily="2" charset="-122"/>
              </a:rPr>
              <a:t>。</a:t>
            </a:r>
          </a:p>
        </p:txBody>
      </p:sp>
      <p:sp>
        <p:nvSpPr>
          <p:cNvPr id="13" name="TextBox 4"/>
          <p:cNvSpPr txBox="1">
            <a:spLocks noChangeArrowheads="1"/>
          </p:cNvSpPr>
          <p:nvPr/>
        </p:nvSpPr>
        <p:spPr bwMode="auto">
          <a:xfrm>
            <a:off x="6673775" y="1906608"/>
            <a:ext cx="1066800" cy="45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hangingPunct="1">
              <a:lnSpc>
                <a:spcPct val="150000"/>
              </a:lnSpc>
            </a:pPr>
            <a:r>
              <a:rPr lang="en-US" altLang="zh-CN" sz="1800" b="1" dirty="0" smtClean="0">
                <a:solidFill>
                  <a:srgbClr val="000000"/>
                </a:solidFill>
                <a:latin typeface="Franklin Gothic Book" pitchFamily="34" charset="0"/>
                <a:ea typeface="宋体" pitchFamily="2" charset="-122"/>
              </a:rPr>
              <a:t>3</a:t>
            </a:r>
            <a:endParaRPr lang="zh-CN" altLang="en-US" sz="1800" b="1" dirty="0">
              <a:solidFill>
                <a:srgbClr val="000000"/>
              </a:solidFill>
              <a:latin typeface="Franklin Gothic Book" pitchFamily="34" charset="0"/>
              <a:ea typeface="宋体" pitchFamily="2" charset="-122"/>
            </a:endParaRPr>
          </a:p>
        </p:txBody>
      </p:sp>
      <p:sp>
        <p:nvSpPr>
          <p:cNvPr id="14"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15" name="图片 24">
            <a:extLst>
              <a:ext uri="{FF2B5EF4-FFF2-40B4-BE49-F238E27FC236}">
                <a16:creationId xmlns:a16="http://schemas.microsoft.com/office/drawing/2014/main" xmlns="" id="{B5AF14F6-CAAA-445C-B50D-0B9E18711B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16"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291390" y="981672"/>
            <a:ext cx="4852610" cy="52322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800" b="1" dirty="0">
                <a:solidFill>
                  <a:srgbClr val="FF0000"/>
                </a:solidFill>
              </a:rPr>
              <a:t>疾病进展时间和无进展生存期</a:t>
            </a:r>
            <a:endParaRPr lang="en-US" sz="2800" dirty="0">
              <a:solidFill>
                <a:srgbClr val="FF0000"/>
              </a:solidFill>
            </a:endParaRPr>
          </a:p>
        </p:txBody>
      </p:sp>
      <p:sp>
        <p:nvSpPr>
          <p:cNvPr id="18" name="Rectangle 17"/>
          <p:cNvSpPr/>
          <p:nvPr/>
        </p:nvSpPr>
        <p:spPr>
          <a:xfrm>
            <a:off x="2944813" y="6356353"/>
            <a:ext cx="318286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b="1" dirty="0"/>
              <a:t>PFS</a:t>
            </a:r>
            <a:r>
              <a:rPr lang="zh-CN" altLang="en-US" sz="1800" b="1" dirty="0"/>
              <a:t>作为支持药物审批的终点</a:t>
            </a:r>
            <a:endParaRPr lang="en-US" sz="1800" dirty="0"/>
          </a:p>
        </p:txBody>
      </p:sp>
    </p:spTree>
    <p:extLst>
      <p:ext uri="{BB962C8B-B14F-4D97-AF65-F5344CB8AC3E}">
        <p14:creationId xmlns:p14="http://schemas.microsoft.com/office/powerpoint/2010/main" val="819276437"/>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500"/>
                            </p:stCondLst>
                            <p:childTnLst>
                              <p:par>
                                <p:cTn id="13" presetID="45"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ppt_w</p:attrName>
                                        </p:attrNameLst>
                                      </p:cBhvr>
                                      <p:tavLst>
                                        <p:tav tm="0" fmla="#ppt_w*sin(2.5*pi*$)">
                                          <p:val>
                                            <p:fltVal val="0"/>
                                          </p:val>
                                        </p:tav>
                                        <p:tav tm="100000">
                                          <p:val>
                                            <p:fltVal val="1"/>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765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8150"/>
                            </p:stCondLst>
                            <p:childTnLst>
                              <p:par>
                                <p:cTn id="23" presetID="3" presetClass="entr" presetSubtype="1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1000"/>
                                        <p:tgtEl>
                                          <p:spTgt spid="4"/>
                                        </p:tgtEl>
                                      </p:cBhvr>
                                    </p:animEffect>
                                  </p:childTnLst>
                                </p:cTn>
                              </p:par>
                            </p:childTnLst>
                          </p:cTn>
                        </p:par>
                        <p:par>
                          <p:cTn id="26" fill="hold">
                            <p:stCondLst>
                              <p:cond delay="915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9650"/>
                            </p:stCondLst>
                            <p:childTnLst>
                              <p:par>
                                <p:cTn id="31" presetID="45" presetClass="entr" presetSubtype="0" fill="hold" grpId="0" nodeType="afterEffect">
                                  <p:stCondLst>
                                    <p:cond delay="0"/>
                                  </p:stCondLst>
                                  <p:iterate type="lt">
                                    <p:tmPct val="10000"/>
                                  </p:iterate>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anim calcmode="lin" valueType="num">
                                      <p:cBhvr>
                                        <p:cTn id="34" dur="500" fill="hold"/>
                                        <p:tgtEl>
                                          <p:spTgt spid="10"/>
                                        </p:tgtEl>
                                        <p:attrNameLst>
                                          <p:attrName>ppt_w</p:attrName>
                                        </p:attrNameLst>
                                      </p:cBhvr>
                                      <p:tavLst>
                                        <p:tav tm="0" fmla="#ppt_w*sin(2.5*pi*$)">
                                          <p:val>
                                            <p:fltVal val="0"/>
                                          </p:val>
                                        </p:tav>
                                        <p:tav tm="100000">
                                          <p:val>
                                            <p:fltVal val="1"/>
                                          </p:val>
                                        </p:tav>
                                      </p:tavLst>
                                    </p:anim>
                                    <p:anim calcmode="lin" valueType="num">
                                      <p:cBhvr>
                                        <p:cTn id="35" dur="500" fill="hold"/>
                                        <p:tgtEl>
                                          <p:spTgt spid="10"/>
                                        </p:tgtEl>
                                        <p:attrNameLst>
                                          <p:attrName>ppt_h</p:attrName>
                                        </p:attrNameLst>
                                      </p:cBhvr>
                                      <p:tavLst>
                                        <p:tav tm="0">
                                          <p:val>
                                            <p:strVal val="#ppt_h"/>
                                          </p:val>
                                        </p:tav>
                                        <p:tav tm="100000">
                                          <p:val>
                                            <p:strVal val="#ppt_h"/>
                                          </p:val>
                                        </p:tav>
                                      </p:tavLst>
                                    </p:anim>
                                  </p:childTnLst>
                                </p:cTn>
                              </p:par>
                            </p:childTnLst>
                          </p:cTn>
                        </p:par>
                        <p:par>
                          <p:cTn id="36" fill="hold">
                            <p:stCondLst>
                              <p:cond delay="1295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par>
                          <p:cTn id="40" fill="hold">
                            <p:stCondLst>
                              <p:cond delay="13450"/>
                            </p:stCondLst>
                            <p:childTnLst>
                              <p:par>
                                <p:cTn id="41" presetID="3" presetClass="entr" presetSubtype="1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linds(horizontal)">
                                      <p:cBhvr>
                                        <p:cTn id="43" dur="1000"/>
                                        <p:tgtEl>
                                          <p:spTgt spid="3"/>
                                        </p:tgtEl>
                                      </p:cBhvr>
                                    </p:animEffect>
                                  </p:childTnLst>
                                </p:cTn>
                              </p:par>
                            </p:childTnLst>
                          </p:cTn>
                        </p:par>
                        <p:par>
                          <p:cTn id="44" fill="hold">
                            <p:stCondLst>
                              <p:cond delay="14450"/>
                            </p:stCondLst>
                            <p:childTnLst>
                              <p:par>
                                <p:cTn id="45" presetID="2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par>
                          <p:cTn id="48" fill="hold">
                            <p:stCondLst>
                              <p:cond delay="14950"/>
                            </p:stCondLst>
                            <p:childTnLst>
                              <p:par>
                                <p:cTn id="49" presetID="45" presetClass="entr" presetSubtype="0" fill="hold" grpId="0" nodeType="afterEffect">
                                  <p:stCondLst>
                                    <p:cond delay="0"/>
                                  </p:stCondLst>
                                  <p:iterate type="lt">
                                    <p:tmPct val="10000"/>
                                  </p:iterate>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anim calcmode="lin" valueType="num">
                                      <p:cBhvr>
                                        <p:cTn id="52" dur="500" fill="hold"/>
                                        <p:tgtEl>
                                          <p:spTgt spid="12"/>
                                        </p:tgtEl>
                                        <p:attrNameLst>
                                          <p:attrName>ppt_w</p:attrName>
                                        </p:attrNameLst>
                                      </p:cBhvr>
                                      <p:tavLst>
                                        <p:tav tm="0" fmla="#ppt_w*sin(2.5*pi*$)">
                                          <p:val>
                                            <p:fltVal val="0"/>
                                          </p:val>
                                        </p:tav>
                                        <p:tav tm="100000">
                                          <p:val>
                                            <p:fltVal val="1"/>
                                          </p:val>
                                        </p:tav>
                                      </p:tavLst>
                                    </p:anim>
                                    <p:anim calcmode="lin" valueType="num">
                                      <p:cBhvr>
                                        <p:cTn id="53" dur="500" fill="hold"/>
                                        <p:tgtEl>
                                          <p:spTgt spid="12"/>
                                        </p:tgtEl>
                                        <p:attrNameLst>
                                          <p:attrName>ppt_h</p:attrName>
                                        </p:attrNameLst>
                                      </p:cBhvr>
                                      <p:tavLst>
                                        <p:tav tm="0">
                                          <p:val>
                                            <p:strVal val="#ppt_h"/>
                                          </p:val>
                                        </p:tav>
                                        <p:tav tm="100000">
                                          <p:val>
                                            <p:strVal val="#ppt_h"/>
                                          </p:val>
                                        </p:tav>
                                      </p:tavLst>
                                    </p:anim>
                                  </p:childTnLst>
                                </p:cTn>
                              </p:par>
                            </p:childTnLst>
                          </p:cTn>
                        </p:par>
                        <p:par>
                          <p:cTn id="54" fill="hold">
                            <p:stCondLst>
                              <p:cond delay="20350"/>
                            </p:stCondLst>
                            <p:childTnLst>
                              <p:par>
                                <p:cTn id="55" presetID="53"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par>
                          <p:cTn id="60" fill="hold">
                            <p:stCondLst>
                              <p:cond delay="20850"/>
                            </p:stCondLst>
                            <p:childTnLst>
                              <p:par>
                                <p:cTn id="61" presetID="56" presetClass="entr" presetSubtype="0" fill="hold" grpId="0" nodeType="afterEffect">
                                  <p:stCondLst>
                                    <p:cond delay="0"/>
                                  </p:stCondLst>
                                  <p:iterate type="lt">
                                    <p:tmPct val="10000"/>
                                  </p:iterate>
                                  <p:childTnLst>
                                    <p:set>
                                      <p:cBhvr>
                                        <p:cTn id="62" dur="1" fill="hold">
                                          <p:stCondLst>
                                            <p:cond delay="0"/>
                                          </p:stCondLst>
                                        </p:cTn>
                                        <p:tgtEl>
                                          <p:spTgt spid="14"/>
                                        </p:tgtEl>
                                        <p:attrNameLst>
                                          <p:attrName>style.visibility</p:attrName>
                                        </p:attrNameLst>
                                      </p:cBhvr>
                                      <p:to>
                                        <p:strVal val="visible"/>
                                      </p:to>
                                    </p:set>
                                    <p:anim by="(-#ppt_w*2)" calcmode="lin" valueType="num">
                                      <p:cBhvr rctx="PPT">
                                        <p:cTn id="63" dur="300" autoRev="1" fill="hold">
                                          <p:stCondLst>
                                            <p:cond delay="0"/>
                                          </p:stCondLst>
                                        </p:cTn>
                                        <p:tgtEl>
                                          <p:spTgt spid="14"/>
                                        </p:tgtEl>
                                        <p:attrNameLst>
                                          <p:attrName>ppt_w</p:attrName>
                                        </p:attrNameLst>
                                      </p:cBhvr>
                                    </p:anim>
                                    <p:anim by="(#ppt_w*0.50)" calcmode="lin" valueType="num">
                                      <p:cBhvr>
                                        <p:cTn id="64" dur="300" decel="50000" autoRev="1" fill="hold">
                                          <p:stCondLst>
                                            <p:cond delay="0"/>
                                          </p:stCondLst>
                                        </p:cTn>
                                        <p:tgtEl>
                                          <p:spTgt spid="14"/>
                                        </p:tgtEl>
                                        <p:attrNameLst>
                                          <p:attrName>ppt_x</p:attrName>
                                        </p:attrNameLst>
                                      </p:cBhvr>
                                    </p:anim>
                                    <p:anim from="(-#ppt_h/2)" to="(#ppt_y)" calcmode="lin" valueType="num">
                                      <p:cBhvr>
                                        <p:cTn id="65" dur="600" fill="hold">
                                          <p:stCondLst>
                                            <p:cond delay="0"/>
                                          </p:stCondLst>
                                        </p:cTn>
                                        <p:tgtEl>
                                          <p:spTgt spid="14"/>
                                        </p:tgtEl>
                                        <p:attrNameLst>
                                          <p:attrName>ppt_y</p:attrName>
                                        </p:attrNameLst>
                                      </p:cBhvr>
                                    </p:anim>
                                    <p:animRot by="21600000">
                                      <p:cBhvr>
                                        <p:cTn id="66" dur="600"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44" name="AutoShape 40"/>
          <p:cNvSpPr>
            <a:spLocks noChangeAspect="1" noChangeArrowheads="1" noTextEdit="1"/>
          </p:cNvSpPr>
          <p:nvPr/>
        </p:nvSpPr>
        <p:spPr bwMode="gray">
          <a:xfrm flipH="1">
            <a:off x="5543550" y="3319463"/>
            <a:ext cx="9271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defTabSz="914400" fontAlgn="base">
              <a:spcBef>
                <a:spcPct val="0"/>
              </a:spcBef>
              <a:spcAft>
                <a:spcPct val="0"/>
              </a:spcAft>
            </a:pPr>
            <a:endParaRPr lang="en-US" sz="1800" smtClean="0">
              <a:solidFill>
                <a:srgbClr val="9BD3E5"/>
              </a:solidFill>
              <a:latin typeface="Arial" pitchFamily="34" charset="0"/>
            </a:endParaRPr>
          </a:p>
        </p:txBody>
      </p:sp>
      <p:grpSp>
        <p:nvGrpSpPr>
          <p:cNvPr id="45" name="Group 41"/>
          <p:cNvGrpSpPr>
            <a:grpSpLocks/>
          </p:cNvGrpSpPr>
          <p:nvPr/>
        </p:nvGrpSpPr>
        <p:grpSpPr bwMode="auto">
          <a:xfrm>
            <a:off x="582613" y="1703388"/>
            <a:ext cx="2770187" cy="4392612"/>
            <a:chOff x="839" y="1162"/>
            <a:chExt cx="1745" cy="2767"/>
          </a:xfrm>
        </p:grpSpPr>
        <p:pic>
          <p:nvPicPr>
            <p:cNvPr id="46" name="Picture 42" descr="2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 y="1162"/>
              <a:ext cx="1745" cy="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3"/>
            <p:cNvSpPr>
              <a:spLocks noChangeArrowheads="1"/>
            </p:cNvSpPr>
            <p:nvPr/>
          </p:nvSpPr>
          <p:spPr bwMode="gray">
            <a:xfrm>
              <a:off x="1338" y="1389"/>
              <a:ext cx="726" cy="34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1270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defTabSz="914400" eaLnBrk="1" fontAlgn="base" latinLnBrk="1" hangingPunct="1">
                <a:spcBef>
                  <a:spcPct val="0"/>
                </a:spcBef>
                <a:spcAft>
                  <a:spcPct val="0"/>
                </a:spcAft>
              </a:pPr>
              <a:r>
                <a:rPr lang="en-US" altLang="zh-CN" sz="3000" b="1" dirty="0" smtClean="0">
                  <a:solidFill>
                    <a:srgbClr val="000000"/>
                  </a:solidFill>
                  <a:ea typeface="楷体_GB2312" pitchFamily="49" charset="-122"/>
                </a:rPr>
                <a:t>1</a:t>
              </a:r>
              <a:endParaRPr lang="zh-CN" altLang="en-US" sz="3000" b="1" dirty="0" smtClean="0">
                <a:solidFill>
                  <a:srgbClr val="000000"/>
                </a:solidFill>
                <a:ea typeface="楷体_GB2312" pitchFamily="49" charset="-122"/>
              </a:endParaRPr>
            </a:p>
          </p:txBody>
        </p:sp>
        <p:sp>
          <p:nvSpPr>
            <p:cNvPr id="48" name="Text Box 44"/>
            <p:cNvSpPr txBox="1">
              <a:spLocks noChangeArrowheads="1"/>
            </p:cNvSpPr>
            <p:nvPr/>
          </p:nvSpPr>
          <p:spPr bwMode="gray">
            <a:xfrm>
              <a:off x="839" y="1979"/>
              <a:ext cx="1702" cy="1873"/>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1270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defTabSz="914400" eaLnBrk="1" fontAlgn="base" hangingPunct="1">
                <a:lnSpc>
                  <a:spcPct val="120000"/>
                </a:lnSpc>
                <a:spcBef>
                  <a:spcPct val="0"/>
                </a:spcBef>
                <a:spcAft>
                  <a:spcPct val="0"/>
                </a:spcAft>
                <a:buFont typeface="Arial" panose="020B0604020202020204" pitchFamily="34" charset="0"/>
                <a:buChar char="•"/>
              </a:pPr>
              <a:r>
                <a:rPr lang="zh-CN" altLang="en-US" sz="1200" dirty="0">
                  <a:solidFill>
                    <a:srgbClr val="335338"/>
                  </a:solidFill>
                  <a:ea typeface="宋体" pitchFamily="2" charset="-122"/>
                </a:rPr>
                <a:t>在试验方案和统计分析计划（</a:t>
              </a:r>
              <a:r>
                <a:rPr lang="en-US" altLang="zh-CN" sz="1200" dirty="0">
                  <a:solidFill>
                    <a:srgbClr val="335338"/>
                  </a:solidFill>
                  <a:ea typeface="宋体" pitchFamily="2" charset="-122"/>
                </a:rPr>
                <a:t>SAP</a:t>
              </a:r>
              <a:r>
                <a:rPr lang="zh-CN" altLang="en-US" sz="1200" dirty="0">
                  <a:solidFill>
                    <a:srgbClr val="335338"/>
                  </a:solidFill>
                  <a:ea typeface="宋体" pitchFamily="2" charset="-122"/>
                </a:rPr>
                <a:t>）中应详细描述</a:t>
              </a:r>
              <a:r>
                <a:rPr lang="zh-CN" altLang="en-US" sz="1200" b="1" dirty="0">
                  <a:solidFill>
                    <a:srgbClr val="0000FF"/>
                  </a:solidFill>
                  <a:ea typeface="宋体" pitchFamily="2" charset="-122"/>
                </a:rPr>
                <a:t>评价、测量和分析</a:t>
              </a:r>
              <a:r>
                <a:rPr lang="en-US" altLang="zh-CN" sz="1200" b="1" dirty="0">
                  <a:solidFill>
                    <a:srgbClr val="0000FF"/>
                  </a:solidFill>
                  <a:ea typeface="宋体" pitchFamily="2" charset="-122"/>
                </a:rPr>
                <a:t>PFS</a:t>
              </a:r>
              <a:r>
                <a:rPr lang="zh-CN" altLang="en-US" sz="1200" b="1" dirty="0">
                  <a:solidFill>
                    <a:srgbClr val="0000FF"/>
                  </a:solidFill>
                  <a:ea typeface="宋体" pitchFamily="2" charset="-122"/>
                </a:rPr>
                <a:t>的方法学</a:t>
              </a:r>
              <a:r>
                <a:rPr lang="zh-CN" altLang="en-US" sz="1200" dirty="0" smtClean="0">
                  <a:solidFill>
                    <a:srgbClr val="335338"/>
                  </a:solidFill>
                  <a:ea typeface="宋体" pitchFamily="2" charset="-122"/>
                </a:rPr>
                <a:t>。</a:t>
              </a:r>
              <a:endParaRPr lang="en-US" altLang="zh-CN" sz="1200" dirty="0" smtClean="0">
                <a:solidFill>
                  <a:srgbClr val="335338"/>
                </a:solidFill>
                <a:ea typeface="宋体" pitchFamily="2" charset="-122"/>
              </a:endParaRPr>
            </a:p>
            <a:p>
              <a:pPr marL="171450" indent="-171450" defTabSz="914400" eaLnBrk="1" fontAlgn="base" hangingPunct="1">
                <a:lnSpc>
                  <a:spcPct val="120000"/>
                </a:lnSpc>
                <a:spcBef>
                  <a:spcPct val="0"/>
                </a:spcBef>
                <a:spcAft>
                  <a:spcPct val="0"/>
                </a:spcAft>
                <a:buFont typeface="Arial" panose="020B0604020202020204" pitchFamily="34" charset="0"/>
                <a:buChar char="•"/>
              </a:pPr>
              <a:r>
                <a:rPr lang="zh-CN" altLang="en-US" sz="1200" dirty="0" smtClean="0">
                  <a:solidFill>
                    <a:srgbClr val="335338"/>
                  </a:solidFill>
                  <a:ea typeface="宋体" pitchFamily="2" charset="-122"/>
                </a:rPr>
                <a:t>在</a:t>
              </a:r>
              <a:r>
                <a:rPr lang="zh-CN" altLang="en-US" sz="1200" dirty="0">
                  <a:solidFill>
                    <a:srgbClr val="335338"/>
                  </a:solidFill>
                  <a:ea typeface="宋体" pitchFamily="2" charset="-122"/>
                </a:rPr>
                <a:t>试验方案中仔细对肿瘤进展标准进行定义也很重要</a:t>
              </a:r>
              <a:r>
                <a:rPr lang="zh-CN" altLang="en-US" sz="1200" dirty="0" smtClean="0">
                  <a:solidFill>
                    <a:srgbClr val="335338"/>
                  </a:solidFill>
                  <a:ea typeface="宋体" pitchFamily="2" charset="-122"/>
                </a:rPr>
                <a:t>。</a:t>
              </a:r>
              <a:endParaRPr lang="en-US" altLang="zh-CN" sz="1200" dirty="0" smtClean="0">
                <a:solidFill>
                  <a:srgbClr val="335338"/>
                </a:solidFill>
                <a:ea typeface="宋体" pitchFamily="2" charset="-122"/>
              </a:endParaRPr>
            </a:p>
            <a:p>
              <a:pPr marL="171450" indent="-171450" defTabSz="914400" eaLnBrk="1" fontAlgn="base" hangingPunct="1">
                <a:lnSpc>
                  <a:spcPct val="120000"/>
                </a:lnSpc>
                <a:spcBef>
                  <a:spcPct val="0"/>
                </a:spcBef>
                <a:spcAft>
                  <a:spcPct val="0"/>
                </a:spcAft>
                <a:buFont typeface="Arial" panose="020B0604020202020204" pitchFamily="34" charset="0"/>
                <a:buChar char="•"/>
              </a:pPr>
              <a:r>
                <a:rPr lang="zh-CN" altLang="en-US" sz="1200" dirty="0" smtClean="0">
                  <a:solidFill>
                    <a:srgbClr val="335338"/>
                  </a:solidFill>
                  <a:ea typeface="宋体" pitchFamily="2" charset="-122"/>
                </a:rPr>
                <a:t>现</a:t>
              </a:r>
              <a:r>
                <a:rPr lang="zh-CN" altLang="en-US" sz="1200" dirty="0">
                  <a:solidFill>
                    <a:srgbClr val="335338"/>
                  </a:solidFill>
                  <a:ea typeface="宋体" pitchFamily="2" charset="-122"/>
                </a:rPr>
                <a:t>在还没有法定标准对肿瘤进展作出定义，申请人可能使用不同的标准，包括</a:t>
              </a:r>
              <a:r>
                <a:rPr lang="en-US" altLang="zh-CN" sz="1200" dirty="0">
                  <a:solidFill>
                    <a:srgbClr val="335338"/>
                  </a:solidFill>
                  <a:ea typeface="宋体" pitchFamily="2" charset="-122"/>
                </a:rPr>
                <a:t>RECIST</a:t>
              </a:r>
              <a:r>
                <a:rPr lang="zh-CN" altLang="en-US" sz="1200" dirty="0">
                  <a:solidFill>
                    <a:srgbClr val="335338"/>
                  </a:solidFill>
                  <a:ea typeface="宋体" pitchFamily="2" charset="-122"/>
                </a:rPr>
                <a:t>标准</a:t>
              </a:r>
              <a:r>
                <a:rPr lang="zh-CN" altLang="en-US" sz="1200" dirty="0" smtClean="0">
                  <a:solidFill>
                    <a:srgbClr val="335338"/>
                  </a:solidFill>
                  <a:ea typeface="宋体" pitchFamily="2" charset="-122"/>
                </a:rPr>
                <a:t>。</a:t>
              </a:r>
              <a:endParaRPr lang="en-US" altLang="zh-CN" sz="1200" dirty="0" smtClean="0">
                <a:solidFill>
                  <a:srgbClr val="335338"/>
                </a:solidFill>
                <a:ea typeface="宋体" pitchFamily="2" charset="-122"/>
              </a:endParaRPr>
            </a:p>
            <a:p>
              <a:pPr marL="171450" indent="-171450" defTabSz="914400" eaLnBrk="1" fontAlgn="base" hangingPunct="1">
                <a:lnSpc>
                  <a:spcPct val="120000"/>
                </a:lnSpc>
                <a:spcBef>
                  <a:spcPct val="0"/>
                </a:spcBef>
                <a:spcAft>
                  <a:spcPct val="0"/>
                </a:spcAft>
                <a:buFont typeface="Arial" panose="020B0604020202020204" pitchFamily="34" charset="0"/>
                <a:buChar char="•"/>
              </a:pPr>
              <a:r>
                <a:rPr lang="zh-CN" altLang="en-US" sz="1200" dirty="0" smtClean="0">
                  <a:solidFill>
                    <a:srgbClr val="335338"/>
                  </a:solidFill>
                  <a:ea typeface="宋体" pitchFamily="2" charset="-122"/>
                </a:rPr>
                <a:t>除</a:t>
              </a:r>
              <a:r>
                <a:rPr lang="zh-CN" altLang="en-US" sz="1200" dirty="0">
                  <a:solidFill>
                    <a:srgbClr val="335338"/>
                  </a:solidFill>
                  <a:ea typeface="宋体" pitchFamily="2" charset="-122"/>
                </a:rPr>
                <a:t>了公认的</a:t>
              </a:r>
              <a:r>
                <a:rPr lang="en-US" altLang="zh-CN" sz="1200" dirty="0">
                  <a:solidFill>
                    <a:srgbClr val="335338"/>
                  </a:solidFill>
                  <a:ea typeface="宋体" pitchFamily="2" charset="-122"/>
                </a:rPr>
                <a:t>PFS</a:t>
              </a:r>
              <a:r>
                <a:rPr lang="zh-CN" altLang="en-US" sz="1200" dirty="0">
                  <a:solidFill>
                    <a:srgbClr val="335338"/>
                  </a:solidFill>
                  <a:ea typeface="宋体" pitchFamily="2" charset="-122"/>
                </a:rPr>
                <a:t>标准中列出的大纲，试验方案和统计分析计划应增加其他细节</a:t>
              </a:r>
              <a:r>
                <a:rPr lang="zh-CN" altLang="en-US" sz="1200" dirty="0" smtClean="0">
                  <a:solidFill>
                    <a:srgbClr val="335338"/>
                  </a:solidFill>
                  <a:ea typeface="宋体" pitchFamily="2" charset="-122"/>
                </a:rPr>
                <a:t>。</a:t>
              </a:r>
              <a:endParaRPr lang="en-US" altLang="zh-CN" sz="1200" dirty="0" smtClean="0">
                <a:solidFill>
                  <a:srgbClr val="335338"/>
                </a:solidFill>
                <a:ea typeface="宋体" pitchFamily="2" charset="-122"/>
              </a:endParaRPr>
            </a:p>
            <a:p>
              <a:pPr marL="171450" indent="-171450" defTabSz="914400" eaLnBrk="1" fontAlgn="base" hangingPunct="1">
                <a:lnSpc>
                  <a:spcPct val="120000"/>
                </a:lnSpc>
                <a:spcBef>
                  <a:spcPct val="0"/>
                </a:spcBef>
                <a:spcAft>
                  <a:spcPct val="0"/>
                </a:spcAft>
                <a:buFont typeface="Arial" panose="020B0604020202020204" pitchFamily="34" charset="0"/>
                <a:buChar char="•"/>
              </a:pPr>
              <a:r>
                <a:rPr lang="zh-CN" altLang="en-US" sz="1200" dirty="0" smtClean="0">
                  <a:solidFill>
                    <a:srgbClr val="335338"/>
                  </a:solidFill>
                  <a:ea typeface="宋体" pitchFamily="2" charset="-122"/>
                </a:rPr>
                <a:t>在</a:t>
              </a:r>
              <a:r>
                <a:rPr lang="zh-CN" altLang="en-US" sz="1200" dirty="0">
                  <a:solidFill>
                    <a:srgbClr val="335338"/>
                  </a:solidFill>
                  <a:ea typeface="宋体" pitchFamily="2" charset="-122"/>
                </a:rPr>
                <a:t>两个试验组中，</a:t>
              </a:r>
              <a:r>
                <a:rPr lang="zh-CN" altLang="en-US" sz="1200" b="1" dirty="0">
                  <a:solidFill>
                    <a:srgbClr val="0000FF"/>
                  </a:solidFill>
                  <a:ea typeface="宋体" pitchFamily="2" charset="-122"/>
                </a:rPr>
                <a:t>随访和影像学评价必须是均衡的</a:t>
              </a:r>
              <a:r>
                <a:rPr lang="zh-CN" altLang="en-US" sz="1200" dirty="0">
                  <a:solidFill>
                    <a:srgbClr val="335338"/>
                  </a:solidFill>
                  <a:ea typeface="宋体" pitchFamily="2" charset="-122"/>
                </a:rPr>
                <a:t>，以避免系统偏倚。</a:t>
              </a:r>
              <a:endParaRPr lang="zh-CN" altLang="en-US" sz="1600" dirty="0" smtClean="0">
                <a:solidFill>
                  <a:srgbClr val="335338"/>
                </a:solidFill>
                <a:latin typeface="楷体_GB2312" pitchFamily="49" charset="-122"/>
                <a:ea typeface="楷体_GB2312" pitchFamily="49" charset="-122"/>
              </a:endParaRPr>
            </a:p>
          </p:txBody>
        </p:sp>
      </p:grpSp>
      <p:grpSp>
        <p:nvGrpSpPr>
          <p:cNvPr id="49" name="Group 45"/>
          <p:cNvGrpSpPr>
            <a:grpSpLocks/>
          </p:cNvGrpSpPr>
          <p:nvPr/>
        </p:nvGrpSpPr>
        <p:grpSpPr bwMode="auto">
          <a:xfrm>
            <a:off x="5535613" y="1703388"/>
            <a:ext cx="2770187" cy="4392612"/>
            <a:chOff x="3131" y="1162"/>
            <a:chExt cx="1745" cy="2767"/>
          </a:xfrm>
        </p:grpSpPr>
        <p:pic>
          <p:nvPicPr>
            <p:cNvPr id="50" name="Picture 46" descr="2008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 y="1162"/>
              <a:ext cx="1745" cy="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47"/>
            <p:cNvSpPr>
              <a:spLocks noChangeArrowheads="1"/>
            </p:cNvSpPr>
            <p:nvPr/>
          </p:nvSpPr>
          <p:spPr bwMode="gray">
            <a:xfrm>
              <a:off x="3651" y="1389"/>
              <a:ext cx="681" cy="346"/>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1270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defTabSz="914400" eaLnBrk="1" fontAlgn="base" latinLnBrk="1" hangingPunct="1">
                <a:spcBef>
                  <a:spcPct val="0"/>
                </a:spcBef>
                <a:spcAft>
                  <a:spcPct val="0"/>
                </a:spcAft>
              </a:pPr>
              <a:r>
                <a:rPr lang="en-US" altLang="zh-CN" sz="3000" b="1" dirty="0" smtClean="0">
                  <a:solidFill>
                    <a:srgbClr val="000000"/>
                  </a:solidFill>
                  <a:ea typeface="楷体_GB2312" pitchFamily="49" charset="-122"/>
                </a:rPr>
                <a:t>2</a:t>
              </a:r>
              <a:endParaRPr lang="zh-CN" altLang="en-US" sz="3000" b="1" dirty="0" smtClean="0">
                <a:solidFill>
                  <a:srgbClr val="000000"/>
                </a:solidFill>
                <a:ea typeface="楷体_GB2312" pitchFamily="49" charset="-122"/>
              </a:endParaRPr>
            </a:p>
          </p:txBody>
        </p:sp>
        <p:sp>
          <p:nvSpPr>
            <p:cNvPr id="52" name="Text Box 48"/>
            <p:cNvSpPr txBox="1">
              <a:spLocks noChangeArrowheads="1"/>
            </p:cNvSpPr>
            <p:nvPr/>
          </p:nvSpPr>
          <p:spPr bwMode="gray">
            <a:xfrm>
              <a:off x="3131" y="1979"/>
              <a:ext cx="1714" cy="1839"/>
            </a:xfrm>
            <a:prstGeom prst="rect">
              <a:avLst/>
            </a:prstGeom>
            <a:noFill/>
            <a:ln>
              <a:noFill/>
            </a:ln>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1270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defTabSz="914400" fontAlgn="base">
                <a:lnSpc>
                  <a:spcPct val="110000"/>
                </a:lnSpc>
                <a:spcBef>
                  <a:spcPct val="0"/>
                </a:spcBef>
                <a:spcAft>
                  <a:spcPct val="0"/>
                </a:spcAft>
                <a:buFont typeface="Arial" panose="020B0604020202020204" pitchFamily="34" charset="0"/>
                <a:buChar char="•"/>
              </a:pPr>
              <a:r>
                <a:rPr lang="zh-CN" altLang="en-US" sz="1200" dirty="0">
                  <a:solidFill>
                    <a:srgbClr val="335338"/>
                  </a:solidFill>
                  <a:ea typeface="宋体" pitchFamily="2" charset="-122"/>
                </a:rPr>
                <a:t>研究应</a:t>
              </a:r>
              <a:r>
                <a:rPr lang="zh-CN" altLang="en-US" sz="1200" b="1" dirty="0">
                  <a:solidFill>
                    <a:srgbClr val="0000FF"/>
                  </a:solidFill>
                  <a:ea typeface="宋体" pitchFamily="2" charset="-122"/>
                </a:rPr>
                <a:t>尽量采用盲法</a:t>
              </a:r>
              <a:r>
                <a:rPr lang="zh-CN" altLang="en-US" sz="1200" dirty="0" smtClean="0">
                  <a:solidFill>
                    <a:srgbClr val="335338"/>
                  </a:solidFill>
                  <a:ea typeface="宋体" pitchFamily="2" charset="-122"/>
                </a:rPr>
                <a:t>。</a:t>
              </a:r>
              <a:endParaRPr lang="en-US" altLang="zh-CN" sz="1200" dirty="0" smtClean="0">
                <a:solidFill>
                  <a:srgbClr val="335338"/>
                </a:solidFill>
                <a:ea typeface="宋体" pitchFamily="2" charset="-122"/>
              </a:endParaRPr>
            </a:p>
            <a:p>
              <a:pPr marL="171450" indent="-171450" defTabSz="914400" fontAlgn="base">
                <a:lnSpc>
                  <a:spcPct val="110000"/>
                </a:lnSpc>
                <a:spcBef>
                  <a:spcPct val="0"/>
                </a:spcBef>
                <a:spcAft>
                  <a:spcPct val="0"/>
                </a:spcAft>
                <a:buFont typeface="Arial" panose="020B0604020202020204" pitchFamily="34" charset="0"/>
                <a:buChar char="•"/>
              </a:pPr>
              <a:r>
                <a:rPr lang="zh-CN" altLang="en-US" sz="1200" dirty="0" smtClean="0">
                  <a:solidFill>
                    <a:srgbClr val="335338"/>
                  </a:solidFill>
                  <a:ea typeface="宋体" pitchFamily="2" charset="-122"/>
                </a:rPr>
                <a:t>如</a:t>
              </a:r>
              <a:r>
                <a:rPr lang="zh-CN" altLang="en-US" sz="1200" dirty="0">
                  <a:solidFill>
                    <a:srgbClr val="335338"/>
                  </a:solidFill>
                  <a:ea typeface="宋体" pitchFamily="2" charset="-122"/>
                </a:rPr>
                <a:t>果将患者或研究者评价作为进展终点的一个因素，则设盲显得尤其重要</a:t>
              </a:r>
              <a:r>
                <a:rPr lang="zh-CN" altLang="en-US" sz="1200" dirty="0" smtClean="0">
                  <a:solidFill>
                    <a:srgbClr val="335338"/>
                  </a:solidFill>
                  <a:ea typeface="宋体" pitchFamily="2" charset="-122"/>
                </a:rPr>
                <a:t>。至</a:t>
              </a:r>
              <a:r>
                <a:rPr lang="zh-CN" altLang="en-US" sz="1200" dirty="0">
                  <a:solidFill>
                    <a:srgbClr val="335338"/>
                  </a:solidFill>
                  <a:ea typeface="宋体" pitchFamily="2" charset="-122"/>
                </a:rPr>
                <a:t>少，应由处于盲态的独立裁定小组</a:t>
              </a:r>
              <a:r>
                <a:rPr lang="zh-CN" altLang="en-US" sz="1200" dirty="0" smtClean="0">
                  <a:solidFill>
                    <a:srgbClr val="335338"/>
                  </a:solidFill>
                  <a:ea typeface="宋体" pitchFamily="2" charset="-122"/>
                </a:rPr>
                <a:t>（一</a:t>
              </a:r>
              <a:r>
                <a:rPr lang="zh-CN" altLang="en-US" sz="1200" dirty="0">
                  <a:solidFill>
                    <a:srgbClr val="335338"/>
                  </a:solidFill>
                  <a:ea typeface="宋体" pitchFamily="2" charset="-122"/>
                </a:rPr>
                <a:t>般包括影像学家和临床医师）进行评价</a:t>
              </a:r>
              <a:r>
                <a:rPr lang="zh-CN" altLang="en-US" sz="1200" dirty="0" smtClean="0">
                  <a:solidFill>
                    <a:srgbClr val="335338"/>
                  </a:solidFill>
                  <a:ea typeface="宋体" pitchFamily="2" charset="-122"/>
                </a:rPr>
                <a:t>。</a:t>
              </a:r>
              <a:endParaRPr lang="en-US" altLang="zh-CN" sz="1200" dirty="0" smtClean="0">
                <a:solidFill>
                  <a:srgbClr val="335338"/>
                </a:solidFill>
                <a:ea typeface="宋体" pitchFamily="2" charset="-122"/>
              </a:endParaRPr>
            </a:p>
            <a:p>
              <a:pPr marL="171450" indent="-171450" defTabSz="914400" fontAlgn="base">
                <a:lnSpc>
                  <a:spcPct val="110000"/>
                </a:lnSpc>
                <a:spcBef>
                  <a:spcPct val="0"/>
                </a:spcBef>
                <a:spcAft>
                  <a:spcPct val="0"/>
                </a:spcAft>
                <a:buFont typeface="Arial" panose="020B0604020202020204" pitchFamily="34" charset="0"/>
                <a:buChar char="•"/>
              </a:pPr>
              <a:r>
                <a:rPr lang="en-US" altLang="zh-CN" sz="1200" b="1" dirty="0" smtClean="0">
                  <a:solidFill>
                    <a:srgbClr val="0000FF"/>
                  </a:solidFill>
                  <a:ea typeface="宋体" pitchFamily="2" charset="-122"/>
                </a:rPr>
                <a:t>SFDA</a:t>
              </a:r>
              <a:r>
                <a:rPr lang="zh-CN" altLang="en-US" sz="1200" b="1" dirty="0">
                  <a:solidFill>
                    <a:srgbClr val="0000FF"/>
                  </a:solidFill>
                  <a:ea typeface="宋体" pitchFamily="2" charset="-122"/>
                </a:rPr>
                <a:t>和申请人</a:t>
              </a:r>
              <a:r>
                <a:rPr lang="zh-CN" altLang="en-US" sz="1200" dirty="0">
                  <a:solidFill>
                    <a:srgbClr val="335338"/>
                  </a:solidFill>
                  <a:ea typeface="宋体" pitchFamily="2" charset="-122"/>
                </a:rPr>
                <a:t>应在以下方面提前达成一致意见</a:t>
              </a:r>
              <a:r>
                <a:rPr lang="zh-CN" altLang="en-US" sz="1200" dirty="0" smtClean="0">
                  <a:solidFill>
                    <a:srgbClr val="335338"/>
                  </a:solidFill>
                  <a:ea typeface="宋体" pitchFamily="2" charset="-122"/>
                </a:rPr>
                <a:t>：</a:t>
              </a:r>
              <a:r>
                <a:rPr lang="en-US" altLang="zh-CN" sz="1200" dirty="0" smtClean="0">
                  <a:solidFill>
                    <a:srgbClr val="335338"/>
                  </a:solidFill>
                  <a:ea typeface="宋体" pitchFamily="2" charset="-122"/>
                </a:rPr>
                <a:t>1</a:t>
              </a:r>
              <a:r>
                <a:rPr lang="zh-CN" altLang="en-US" sz="1200" dirty="0" smtClean="0">
                  <a:solidFill>
                    <a:srgbClr val="335338"/>
                  </a:solidFill>
                  <a:ea typeface="宋体" pitchFamily="2" charset="-122"/>
                </a:rPr>
                <a:t>）研</a:t>
              </a:r>
              <a:r>
                <a:rPr lang="zh-CN" altLang="en-US" sz="1200" dirty="0">
                  <a:solidFill>
                    <a:srgbClr val="335338"/>
                  </a:solidFill>
                  <a:ea typeface="宋体" pitchFamily="2" charset="-122"/>
                </a:rPr>
                <a:t>究设计</a:t>
              </a:r>
              <a:r>
                <a:rPr lang="zh-CN" altLang="en-US" sz="1200" dirty="0" smtClean="0">
                  <a:solidFill>
                    <a:srgbClr val="335338"/>
                  </a:solidFill>
                  <a:ea typeface="宋体" pitchFamily="2" charset="-122"/>
                </a:rPr>
                <a:t>；</a:t>
              </a:r>
              <a:r>
                <a:rPr lang="en-US" altLang="zh-CN" sz="1200" dirty="0" smtClean="0">
                  <a:solidFill>
                    <a:srgbClr val="335338"/>
                  </a:solidFill>
                  <a:ea typeface="宋体" pitchFamily="2" charset="-122"/>
                </a:rPr>
                <a:t>2</a:t>
              </a:r>
              <a:r>
                <a:rPr lang="zh-CN" altLang="en-US" sz="1200" dirty="0" smtClean="0">
                  <a:solidFill>
                    <a:srgbClr val="335338"/>
                  </a:solidFill>
                  <a:ea typeface="宋体" pitchFamily="2" charset="-122"/>
                </a:rPr>
                <a:t>）疾</a:t>
              </a:r>
              <a:r>
                <a:rPr lang="zh-CN" altLang="en-US" sz="1200" dirty="0">
                  <a:solidFill>
                    <a:srgbClr val="335338"/>
                  </a:solidFill>
                  <a:ea typeface="宋体" pitchFamily="2" charset="-122"/>
                </a:rPr>
                <a:t>病进展的定义</a:t>
              </a:r>
              <a:r>
                <a:rPr lang="zh-CN" altLang="en-US" sz="1200" dirty="0" smtClean="0">
                  <a:solidFill>
                    <a:srgbClr val="335338"/>
                  </a:solidFill>
                  <a:ea typeface="宋体" pitchFamily="2" charset="-122"/>
                </a:rPr>
                <a:t>；</a:t>
              </a:r>
              <a:r>
                <a:rPr lang="en-US" altLang="zh-CN" sz="1200" dirty="0" smtClean="0">
                  <a:solidFill>
                    <a:srgbClr val="335338"/>
                  </a:solidFill>
                  <a:ea typeface="宋体" pitchFamily="2" charset="-122"/>
                </a:rPr>
                <a:t>3</a:t>
              </a:r>
              <a:r>
                <a:rPr lang="zh-CN" altLang="en-US" sz="1200" dirty="0" smtClean="0">
                  <a:solidFill>
                    <a:srgbClr val="335338"/>
                  </a:solidFill>
                  <a:ea typeface="宋体" pitchFamily="2" charset="-122"/>
                </a:rPr>
                <a:t>）记</a:t>
              </a:r>
              <a:r>
                <a:rPr lang="zh-CN" altLang="en-US" sz="1200" dirty="0">
                  <a:solidFill>
                    <a:srgbClr val="335338"/>
                  </a:solidFill>
                  <a:ea typeface="宋体" pitchFamily="2" charset="-122"/>
                </a:rPr>
                <a:t>录在</a:t>
              </a:r>
              <a:r>
                <a:rPr lang="en-US" altLang="zh-CN" sz="1200" dirty="0">
                  <a:solidFill>
                    <a:srgbClr val="335338"/>
                  </a:solidFill>
                  <a:ea typeface="宋体" pitchFamily="2" charset="-122"/>
                </a:rPr>
                <a:t>CRF</a:t>
              </a:r>
              <a:r>
                <a:rPr lang="zh-CN" altLang="en-US" sz="1200" dirty="0">
                  <a:solidFill>
                    <a:srgbClr val="335338"/>
                  </a:solidFill>
                  <a:ea typeface="宋体" pitchFamily="2" charset="-122"/>
                </a:rPr>
                <a:t>表上的数据</a:t>
              </a:r>
              <a:r>
                <a:rPr lang="zh-CN" altLang="en-US" sz="1200" dirty="0" smtClean="0">
                  <a:solidFill>
                    <a:srgbClr val="335338"/>
                  </a:solidFill>
                  <a:ea typeface="宋体" pitchFamily="2" charset="-122"/>
                </a:rPr>
                <a:t>；</a:t>
              </a:r>
              <a:r>
                <a:rPr lang="en-US" altLang="zh-CN" sz="1200" dirty="0" smtClean="0">
                  <a:solidFill>
                    <a:srgbClr val="335338"/>
                  </a:solidFill>
                  <a:ea typeface="宋体" pitchFamily="2" charset="-122"/>
                </a:rPr>
                <a:t>4</a:t>
              </a:r>
              <a:r>
                <a:rPr lang="zh-CN" altLang="en-US" sz="1200" dirty="0" smtClean="0">
                  <a:solidFill>
                    <a:srgbClr val="335338"/>
                  </a:solidFill>
                  <a:ea typeface="宋体" pitchFamily="2" charset="-122"/>
                </a:rPr>
                <a:t>）统</a:t>
              </a:r>
              <a:r>
                <a:rPr lang="zh-CN" altLang="en-US" sz="1200" dirty="0">
                  <a:solidFill>
                    <a:srgbClr val="335338"/>
                  </a:solidFill>
                  <a:ea typeface="宋体" pitchFamily="2" charset="-122"/>
                </a:rPr>
                <a:t>计分析计划（</a:t>
              </a:r>
              <a:r>
                <a:rPr lang="en-US" altLang="zh-CN" sz="1200" dirty="0">
                  <a:solidFill>
                    <a:srgbClr val="335338"/>
                  </a:solidFill>
                  <a:ea typeface="宋体" pitchFamily="2" charset="-122"/>
                </a:rPr>
                <a:t>SAP</a:t>
              </a:r>
              <a:r>
                <a:rPr lang="zh-CN" altLang="en-US" sz="1200" dirty="0" smtClean="0">
                  <a:solidFill>
                    <a:srgbClr val="335338"/>
                  </a:solidFill>
                  <a:ea typeface="宋体" pitchFamily="2" charset="-122"/>
                </a:rPr>
                <a:t>）；</a:t>
              </a:r>
              <a:r>
                <a:rPr lang="en-US" altLang="zh-CN" sz="1200" dirty="0" smtClean="0">
                  <a:solidFill>
                    <a:srgbClr val="335338"/>
                  </a:solidFill>
                  <a:ea typeface="宋体" pitchFamily="2" charset="-122"/>
                </a:rPr>
                <a:t>5</a:t>
              </a:r>
              <a:r>
                <a:rPr lang="zh-CN" altLang="en-US" sz="1200" dirty="0" smtClean="0">
                  <a:solidFill>
                    <a:srgbClr val="335338"/>
                  </a:solidFill>
                  <a:ea typeface="宋体" pitchFamily="2" charset="-122"/>
                </a:rPr>
                <a:t>）缺</a:t>
              </a:r>
              <a:r>
                <a:rPr lang="zh-CN" altLang="en-US" sz="1200" dirty="0">
                  <a:solidFill>
                    <a:srgbClr val="335338"/>
                  </a:solidFill>
                  <a:ea typeface="宋体" pitchFamily="2" charset="-122"/>
                </a:rPr>
                <a:t>失数据的处理办法和数据删失办法</a:t>
              </a:r>
              <a:r>
                <a:rPr lang="zh-CN" altLang="en-US" sz="1200" dirty="0" smtClean="0">
                  <a:solidFill>
                    <a:srgbClr val="335338"/>
                  </a:solidFill>
                  <a:ea typeface="宋体" pitchFamily="2" charset="-122"/>
                </a:rPr>
                <a:t>；</a:t>
              </a:r>
              <a:r>
                <a:rPr lang="en-US" altLang="zh-CN" sz="1200" dirty="0" smtClean="0">
                  <a:solidFill>
                    <a:srgbClr val="335338"/>
                  </a:solidFill>
                  <a:ea typeface="宋体" pitchFamily="2" charset="-122"/>
                </a:rPr>
                <a:t>6</a:t>
              </a:r>
              <a:r>
                <a:rPr lang="zh-CN" altLang="en-US" sz="1200" dirty="0" smtClean="0">
                  <a:solidFill>
                    <a:srgbClr val="335338"/>
                  </a:solidFill>
                  <a:ea typeface="宋体" pitchFamily="2" charset="-122"/>
                </a:rPr>
                <a:t>）如</a:t>
              </a:r>
              <a:r>
                <a:rPr lang="zh-CN" altLang="en-US" sz="1200" dirty="0">
                  <a:solidFill>
                    <a:srgbClr val="335338"/>
                  </a:solidFill>
                  <a:ea typeface="宋体" pitchFamily="2" charset="-122"/>
                </a:rPr>
                <a:t>适用，独立终点审核委员会（</a:t>
              </a:r>
              <a:r>
                <a:rPr lang="en-US" altLang="zh-CN" sz="1200" dirty="0">
                  <a:solidFill>
                    <a:srgbClr val="335338"/>
                  </a:solidFill>
                  <a:ea typeface="宋体" pitchFamily="2" charset="-122"/>
                </a:rPr>
                <a:t>IRC</a:t>
              </a:r>
              <a:r>
                <a:rPr lang="zh-CN" altLang="en-US" sz="1200" dirty="0">
                  <a:solidFill>
                    <a:srgbClr val="335338"/>
                  </a:solidFill>
                  <a:ea typeface="宋体" pitchFamily="2" charset="-122"/>
                </a:rPr>
                <a:t>）的操作规</a:t>
              </a:r>
              <a:r>
                <a:rPr lang="zh-CN" altLang="en-US" sz="1200" dirty="0" smtClean="0">
                  <a:solidFill>
                    <a:srgbClr val="335338"/>
                  </a:solidFill>
                  <a:ea typeface="宋体" pitchFamily="2" charset="-122"/>
                </a:rPr>
                <a:t>程。</a:t>
              </a:r>
              <a:endParaRPr lang="zh-CN" altLang="en-US" sz="1200" dirty="0">
                <a:solidFill>
                  <a:srgbClr val="335338"/>
                </a:solidFill>
                <a:ea typeface="宋体" pitchFamily="2" charset="-122"/>
              </a:endParaRPr>
            </a:p>
          </p:txBody>
        </p:sp>
      </p:grpSp>
      <p:pic>
        <p:nvPicPr>
          <p:cNvPr id="53" name="Picture 50" descr="目标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819400"/>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55" name="图片 24">
            <a:extLst>
              <a:ext uri="{FF2B5EF4-FFF2-40B4-BE49-F238E27FC236}">
                <a16:creationId xmlns:a16="http://schemas.microsoft.com/office/drawing/2014/main" xmlns="" id="{B5AF14F6-CAAA-445C-B50D-0B9E18711B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56"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291390" y="981672"/>
            <a:ext cx="4852610" cy="52322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800" b="1" dirty="0">
                <a:solidFill>
                  <a:srgbClr val="FF0000"/>
                </a:solidFill>
              </a:rPr>
              <a:t>疾病进展时间和无进展生存期</a:t>
            </a:r>
            <a:endParaRPr lang="en-US" sz="2800" dirty="0">
              <a:solidFill>
                <a:srgbClr val="FF0000"/>
              </a:solidFill>
            </a:endParaRPr>
          </a:p>
        </p:txBody>
      </p:sp>
      <p:sp>
        <p:nvSpPr>
          <p:cNvPr id="58" name="Rectangle 57"/>
          <p:cNvSpPr/>
          <p:nvPr/>
        </p:nvSpPr>
        <p:spPr>
          <a:xfrm>
            <a:off x="3720025" y="6218773"/>
            <a:ext cx="192352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b="1" dirty="0"/>
              <a:t>PFS</a:t>
            </a:r>
            <a:r>
              <a:rPr lang="zh-CN" altLang="en-US" sz="1800" b="1" dirty="0"/>
              <a:t>试验设计问题</a:t>
            </a:r>
            <a:endParaRPr lang="en-US" sz="1800" dirty="0"/>
          </a:p>
        </p:txBody>
      </p:sp>
    </p:spTree>
    <p:extLst>
      <p:ext uri="{BB962C8B-B14F-4D97-AF65-F5344CB8AC3E}">
        <p14:creationId xmlns:p14="http://schemas.microsoft.com/office/powerpoint/2010/main" val="1247754752"/>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slide(fromLeft)">
                                      <p:cBhvr>
                                        <p:cTn id="7" dur="500"/>
                                        <p:tgtEl>
                                          <p:spTgt spid="45"/>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slide(fromRight)">
                                      <p:cBhvr>
                                        <p:cTn id="11" dur="500"/>
                                        <p:tgtEl>
                                          <p:spTgt spid="49"/>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1000"/>
                                        <p:tgtEl>
                                          <p:spTgt spid="53"/>
                                        </p:tgtEl>
                                      </p:cBhvr>
                                    </p:animEffect>
                                    <p:anim calcmode="lin" valueType="num">
                                      <p:cBhvr>
                                        <p:cTn id="16" dur="1000" fill="hold"/>
                                        <p:tgtEl>
                                          <p:spTgt spid="53"/>
                                        </p:tgtEl>
                                        <p:attrNameLst>
                                          <p:attrName>ppt_x</p:attrName>
                                        </p:attrNameLst>
                                      </p:cBhvr>
                                      <p:tavLst>
                                        <p:tav tm="0">
                                          <p:val>
                                            <p:strVal val="#ppt_x"/>
                                          </p:val>
                                        </p:tav>
                                        <p:tav tm="100000">
                                          <p:val>
                                            <p:strVal val="#ppt_x"/>
                                          </p:val>
                                        </p:tav>
                                      </p:tavLst>
                                    </p:anim>
                                    <p:anim calcmode="lin" valueType="num">
                                      <p:cBhvr>
                                        <p:cTn id="17" dur="1000" fill="hold"/>
                                        <p:tgtEl>
                                          <p:spTgt spid="53"/>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54"/>
                                        </p:tgtEl>
                                        <p:attrNameLst>
                                          <p:attrName>style.visibility</p:attrName>
                                        </p:attrNameLst>
                                      </p:cBhvr>
                                      <p:to>
                                        <p:strVal val="visible"/>
                                      </p:to>
                                    </p:set>
                                    <p:anim by="(-#ppt_w*2)" calcmode="lin" valueType="num">
                                      <p:cBhvr rctx="PPT">
                                        <p:cTn id="21" dur="300" autoRev="1" fill="hold">
                                          <p:stCondLst>
                                            <p:cond delay="0"/>
                                          </p:stCondLst>
                                        </p:cTn>
                                        <p:tgtEl>
                                          <p:spTgt spid="54"/>
                                        </p:tgtEl>
                                        <p:attrNameLst>
                                          <p:attrName>ppt_w</p:attrName>
                                        </p:attrNameLst>
                                      </p:cBhvr>
                                    </p:anim>
                                    <p:anim by="(#ppt_w*0.50)" calcmode="lin" valueType="num">
                                      <p:cBhvr>
                                        <p:cTn id="22" dur="300" decel="50000" autoRev="1" fill="hold">
                                          <p:stCondLst>
                                            <p:cond delay="0"/>
                                          </p:stCondLst>
                                        </p:cTn>
                                        <p:tgtEl>
                                          <p:spTgt spid="54"/>
                                        </p:tgtEl>
                                        <p:attrNameLst>
                                          <p:attrName>ppt_x</p:attrName>
                                        </p:attrNameLst>
                                      </p:cBhvr>
                                    </p:anim>
                                    <p:anim from="(-#ppt_h/2)" to="(#ppt_y)" calcmode="lin" valueType="num">
                                      <p:cBhvr>
                                        <p:cTn id="23" dur="600" fill="hold">
                                          <p:stCondLst>
                                            <p:cond delay="0"/>
                                          </p:stCondLst>
                                        </p:cTn>
                                        <p:tgtEl>
                                          <p:spTgt spid="54"/>
                                        </p:tgtEl>
                                        <p:attrNameLst>
                                          <p:attrName>ppt_y</p:attrName>
                                        </p:attrNameLst>
                                      </p:cBhvr>
                                    </p:anim>
                                    <p:animRot by="21600000">
                                      <p:cBhvr>
                                        <p:cTn id="24" dur="600" fill="hold">
                                          <p:stCondLst>
                                            <p:cond delay="0"/>
                                          </p:stCondLst>
                                        </p:cTn>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grpSp>
        <p:nvGrpSpPr>
          <p:cNvPr id="29" name="Group 196"/>
          <p:cNvGrpSpPr>
            <a:grpSpLocks/>
          </p:cNvGrpSpPr>
          <p:nvPr/>
        </p:nvGrpSpPr>
        <p:grpSpPr bwMode="auto">
          <a:xfrm>
            <a:off x="0" y="1600200"/>
            <a:ext cx="3657601" cy="2265363"/>
            <a:chOff x="442" y="1008"/>
            <a:chExt cx="1862" cy="1427"/>
          </a:xfrm>
        </p:grpSpPr>
        <p:sp>
          <p:nvSpPr>
            <p:cNvPr id="30" name="圆角矩形 11"/>
            <p:cNvSpPr/>
            <p:nvPr/>
          </p:nvSpPr>
          <p:spPr bwMode="auto">
            <a:xfrm>
              <a:off x="608" y="1289"/>
              <a:ext cx="1535" cy="985"/>
            </a:xfrm>
            <a:prstGeom prst="roundRect">
              <a:avLst>
                <a:gd name="adj" fmla="val 5200"/>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31" name="圆角矩形 29"/>
            <p:cNvSpPr/>
            <p:nvPr/>
          </p:nvSpPr>
          <p:spPr>
            <a:xfrm>
              <a:off x="814" y="1122"/>
              <a:ext cx="1089" cy="258"/>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grpSp>
      <p:grpSp>
        <p:nvGrpSpPr>
          <p:cNvPr id="32" name="Group 198"/>
          <p:cNvGrpSpPr>
            <a:grpSpLocks/>
          </p:cNvGrpSpPr>
          <p:nvPr/>
        </p:nvGrpSpPr>
        <p:grpSpPr bwMode="auto">
          <a:xfrm>
            <a:off x="5578475" y="1600200"/>
            <a:ext cx="3472392" cy="2265363"/>
            <a:chOff x="3514" y="1008"/>
            <a:chExt cx="1862" cy="1427"/>
          </a:xfrm>
        </p:grpSpPr>
        <p:sp>
          <p:nvSpPr>
            <p:cNvPr id="33" name="圆角矩形 11"/>
            <p:cNvSpPr/>
            <p:nvPr/>
          </p:nvSpPr>
          <p:spPr bwMode="auto">
            <a:xfrm>
              <a:off x="3680" y="1289"/>
              <a:ext cx="1535" cy="985"/>
            </a:xfrm>
            <a:prstGeom prst="roundRect">
              <a:avLst>
                <a:gd name="adj" fmla="val 5200"/>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34" name="圆角矩形 29"/>
            <p:cNvSpPr/>
            <p:nvPr/>
          </p:nvSpPr>
          <p:spPr>
            <a:xfrm>
              <a:off x="3885" y="1122"/>
              <a:ext cx="1090" cy="258"/>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grpSp>
      <p:grpSp>
        <p:nvGrpSpPr>
          <p:cNvPr id="35" name="Group 197"/>
          <p:cNvGrpSpPr>
            <a:grpSpLocks/>
          </p:cNvGrpSpPr>
          <p:nvPr/>
        </p:nvGrpSpPr>
        <p:grpSpPr bwMode="auto">
          <a:xfrm>
            <a:off x="1" y="3886200"/>
            <a:ext cx="3657600" cy="2265363"/>
            <a:chOff x="442" y="2448"/>
            <a:chExt cx="1862" cy="1427"/>
          </a:xfrm>
        </p:grpSpPr>
        <p:sp>
          <p:nvSpPr>
            <p:cNvPr id="36" name="圆角矩形 11"/>
            <p:cNvSpPr/>
            <p:nvPr/>
          </p:nvSpPr>
          <p:spPr bwMode="auto">
            <a:xfrm>
              <a:off x="608" y="2729"/>
              <a:ext cx="1535" cy="985"/>
            </a:xfrm>
            <a:prstGeom prst="roundRect">
              <a:avLst>
                <a:gd name="adj" fmla="val 5200"/>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37" name="圆角矩形 29"/>
            <p:cNvSpPr/>
            <p:nvPr/>
          </p:nvSpPr>
          <p:spPr>
            <a:xfrm>
              <a:off x="814" y="2563"/>
              <a:ext cx="1089" cy="257"/>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grpSp>
      <p:grpSp>
        <p:nvGrpSpPr>
          <p:cNvPr id="38" name="Group 199"/>
          <p:cNvGrpSpPr>
            <a:grpSpLocks/>
          </p:cNvGrpSpPr>
          <p:nvPr/>
        </p:nvGrpSpPr>
        <p:grpSpPr bwMode="auto">
          <a:xfrm>
            <a:off x="5578475" y="3886200"/>
            <a:ext cx="3480858" cy="2265363"/>
            <a:chOff x="3514" y="2448"/>
            <a:chExt cx="1862" cy="1427"/>
          </a:xfrm>
        </p:grpSpPr>
        <p:sp>
          <p:nvSpPr>
            <p:cNvPr id="39" name="圆角矩形 11"/>
            <p:cNvSpPr/>
            <p:nvPr/>
          </p:nvSpPr>
          <p:spPr bwMode="auto">
            <a:xfrm>
              <a:off x="3680" y="2729"/>
              <a:ext cx="1535" cy="985"/>
            </a:xfrm>
            <a:prstGeom prst="roundRect">
              <a:avLst>
                <a:gd name="adj" fmla="val 5200"/>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40" name="圆角矩形 29"/>
            <p:cNvSpPr/>
            <p:nvPr/>
          </p:nvSpPr>
          <p:spPr>
            <a:xfrm>
              <a:off x="3878" y="2563"/>
              <a:ext cx="1090" cy="257"/>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grpSp>
      <p:grpSp>
        <p:nvGrpSpPr>
          <p:cNvPr id="41" name="Group 208"/>
          <p:cNvGrpSpPr>
            <a:grpSpLocks/>
          </p:cNvGrpSpPr>
          <p:nvPr/>
        </p:nvGrpSpPr>
        <p:grpSpPr bwMode="auto">
          <a:xfrm>
            <a:off x="3429000" y="2767013"/>
            <a:ext cx="2286000" cy="2262187"/>
            <a:chOff x="2160" y="1743"/>
            <a:chExt cx="1440" cy="1425"/>
          </a:xfrm>
        </p:grpSpPr>
        <p:grpSp>
          <p:nvGrpSpPr>
            <p:cNvPr id="42" name="Group 190"/>
            <p:cNvGrpSpPr>
              <a:grpSpLocks/>
            </p:cNvGrpSpPr>
            <p:nvPr/>
          </p:nvGrpSpPr>
          <p:grpSpPr bwMode="auto">
            <a:xfrm>
              <a:off x="2160" y="1743"/>
              <a:ext cx="1440" cy="1425"/>
              <a:chOff x="1968" y="1536"/>
              <a:chExt cx="1784" cy="1766"/>
            </a:xfrm>
          </p:grpSpPr>
          <p:sp>
            <p:nvSpPr>
              <p:cNvPr id="44" name="AutoShape 21"/>
              <p:cNvSpPr>
                <a:spLocks noChangeArrowheads="1"/>
              </p:cNvSpPr>
              <p:nvPr/>
            </p:nvSpPr>
            <p:spPr bwMode="gray">
              <a:xfrm rot="6774404">
                <a:off x="2004" y="1626"/>
                <a:ext cx="1688" cy="1664"/>
              </a:xfrm>
              <a:custGeom>
                <a:avLst/>
                <a:gdLst>
                  <a:gd name="T0" fmla="*/ 102 w 21600"/>
                  <a:gd name="T1" fmla="*/ 10 h 21600"/>
                  <a:gd name="T2" fmla="*/ 65 w 21600"/>
                  <a:gd name="T3" fmla="*/ 9 h 21600"/>
                  <a:gd name="T4" fmla="*/ 92 w 21600"/>
                  <a:gd name="T5" fmla="*/ 25 h 21600"/>
                  <a:gd name="T6" fmla="*/ 142 w 21600"/>
                  <a:gd name="T7" fmla="*/ 33 h 21600"/>
                  <a:gd name="T8" fmla="*/ 128 w 21600"/>
                  <a:gd name="T9" fmla="*/ 65 h 21600"/>
                  <a:gd name="T10" fmla="*/ 95 w 21600"/>
                  <a:gd name="T11" fmla="*/ 52 h 21600"/>
                  <a:gd name="T12" fmla="*/ 0 60000 65536"/>
                  <a:gd name="T13" fmla="*/ 0 60000 65536"/>
                  <a:gd name="T14" fmla="*/ 0 60000 65536"/>
                  <a:gd name="T15" fmla="*/ 0 60000 65536"/>
                  <a:gd name="T16" fmla="*/ 0 60000 65536"/>
                  <a:gd name="T17" fmla="*/ 0 60000 65536"/>
                  <a:gd name="T18" fmla="*/ 3161 w 21600"/>
                  <a:gd name="T19" fmla="*/ 3167 h 21600"/>
                  <a:gd name="T20" fmla="*/ 18439 w 21600"/>
                  <a:gd name="T21" fmla="*/ 1843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rgbClr val="000000"/>
                  </a:gs>
                  <a:gs pos="100000">
                    <a:srgbClr val="6ECC4C"/>
                  </a:gs>
                </a:gsLst>
                <a:lin ang="2700000" scaled="1"/>
              </a:gradFill>
              <a:ln w="9525">
                <a:round/>
                <a:headEnd/>
                <a:tailEnd/>
              </a:ln>
              <a:scene3d>
                <a:camera prst="legacyObliqueTopRight"/>
                <a:lightRig rig="legacyFlat3" dir="b"/>
              </a:scene3d>
              <a:sp3d extrusionH="176200" prstMaterial="legacyMatte">
                <a:bevelT w="13500" h="13500" prst="angle"/>
                <a:bevelB w="13500" h="13500" prst="angle"/>
                <a:extrusionClr>
                  <a:schemeClr val="hlink"/>
                </a:extrusionClr>
              </a:sp3d>
            </p:spPr>
            <p:txBody>
              <a:bodyPr wrap="none" anchor="ctr">
                <a:flatTx/>
              </a:bodyPr>
              <a:lstStyle/>
              <a:p>
                <a:endParaRPr lang="en-US"/>
              </a:p>
            </p:txBody>
          </p:sp>
          <p:sp>
            <p:nvSpPr>
              <p:cNvPr id="45" name="AutoShape 22"/>
              <p:cNvSpPr>
                <a:spLocks noChangeArrowheads="1"/>
              </p:cNvSpPr>
              <p:nvPr/>
            </p:nvSpPr>
            <p:spPr bwMode="gray">
              <a:xfrm rot="-9425596">
                <a:off x="1968" y="1615"/>
                <a:ext cx="1688" cy="1664"/>
              </a:xfrm>
              <a:custGeom>
                <a:avLst/>
                <a:gdLst>
                  <a:gd name="T0" fmla="*/ 102 w 21600"/>
                  <a:gd name="T1" fmla="*/ 10 h 21600"/>
                  <a:gd name="T2" fmla="*/ 65 w 21600"/>
                  <a:gd name="T3" fmla="*/ 9 h 21600"/>
                  <a:gd name="T4" fmla="*/ 92 w 21600"/>
                  <a:gd name="T5" fmla="*/ 25 h 21600"/>
                  <a:gd name="T6" fmla="*/ 142 w 21600"/>
                  <a:gd name="T7" fmla="*/ 33 h 21600"/>
                  <a:gd name="T8" fmla="*/ 128 w 21600"/>
                  <a:gd name="T9" fmla="*/ 65 h 21600"/>
                  <a:gd name="T10" fmla="*/ 95 w 21600"/>
                  <a:gd name="T11" fmla="*/ 52 h 21600"/>
                  <a:gd name="T12" fmla="*/ 0 60000 65536"/>
                  <a:gd name="T13" fmla="*/ 0 60000 65536"/>
                  <a:gd name="T14" fmla="*/ 0 60000 65536"/>
                  <a:gd name="T15" fmla="*/ 0 60000 65536"/>
                  <a:gd name="T16" fmla="*/ 0 60000 65536"/>
                  <a:gd name="T17" fmla="*/ 0 60000 65536"/>
                  <a:gd name="T18" fmla="*/ 3161 w 21600"/>
                  <a:gd name="T19" fmla="*/ 3167 h 21600"/>
                  <a:gd name="T20" fmla="*/ 18439 w 21600"/>
                  <a:gd name="T21" fmla="*/ 1843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rgbClr val="000000"/>
                  </a:gs>
                  <a:gs pos="100000">
                    <a:srgbClr val="58BECC"/>
                  </a:gs>
                </a:gsLst>
                <a:lin ang="2700000" scaled="1"/>
              </a:gradFill>
              <a:ln w="9525">
                <a:round/>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en-US"/>
              </a:p>
            </p:txBody>
          </p:sp>
          <p:sp>
            <p:nvSpPr>
              <p:cNvPr id="46" name="AutoShape 23"/>
              <p:cNvSpPr>
                <a:spLocks noChangeArrowheads="1"/>
              </p:cNvSpPr>
              <p:nvPr/>
            </p:nvSpPr>
            <p:spPr bwMode="gray">
              <a:xfrm rot="-4025596">
                <a:off x="2029" y="1548"/>
                <a:ext cx="1688" cy="1664"/>
              </a:xfrm>
              <a:custGeom>
                <a:avLst/>
                <a:gdLst>
                  <a:gd name="T0" fmla="*/ 102 w 21600"/>
                  <a:gd name="T1" fmla="*/ 10 h 21600"/>
                  <a:gd name="T2" fmla="*/ 65 w 21600"/>
                  <a:gd name="T3" fmla="*/ 9 h 21600"/>
                  <a:gd name="T4" fmla="*/ 92 w 21600"/>
                  <a:gd name="T5" fmla="*/ 25 h 21600"/>
                  <a:gd name="T6" fmla="*/ 142 w 21600"/>
                  <a:gd name="T7" fmla="*/ 33 h 21600"/>
                  <a:gd name="T8" fmla="*/ 128 w 21600"/>
                  <a:gd name="T9" fmla="*/ 65 h 21600"/>
                  <a:gd name="T10" fmla="*/ 95 w 21600"/>
                  <a:gd name="T11" fmla="*/ 52 h 21600"/>
                  <a:gd name="T12" fmla="*/ 0 60000 65536"/>
                  <a:gd name="T13" fmla="*/ 0 60000 65536"/>
                  <a:gd name="T14" fmla="*/ 0 60000 65536"/>
                  <a:gd name="T15" fmla="*/ 0 60000 65536"/>
                  <a:gd name="T16" fmla="*/ 0 60000 65536"/>
                  <a:gd name="T17" fmla="*/ 0 60000 65536"/>
                  <a:gd name="T18" fmla="*/ 3161 w 21600"/>
                  <a:gd name="T19" fmla="*/ 3167 h 21600"/>
                  <a:gd name="T20" fmla="*/ 18439 w 21600"/>
                  <a:gd name="T21" fmla="*/ 1843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rgbClr val="0E0704"/>
                  </a:gs>
                  <a:gs pos="100000">
                    <a:srgbClr val="DD693B"/>
                  </a:gs>
                </a:gsLst>
                <a:lin ang="2700000" scaled="1"/>
              </a:gradFill>
              <a:ln w="9525">
                <a:round/>
                <a:headEnd/>
                <a:tailEnd/>
              </a:ln>
              <a:effectLst/>
              <a:scene3d>
                <a:camera prst="legacyObliqueTopRight"/>
                <a:lightRig rig="legacyFlat3" dir="b"/>
              </a:scene3d>
              <a:sp3d extrusionH="176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n-US"/>
              </a:p>
            </p:txBody>
          </p:sp>
          <p:sp>
            <p:nvSpPr>
              <p:cNvPr id="47" name="AutoShape 24"/>
              <p:cNvSpPr>
                <a:spLocks noChangeArrowheads="1"/>
              </p:cNvSpPr>
              <p:nvPr/>
            </p:nvSpPr>
            <p:spPr bwMode="gray">
              <a:xfrm rot="1374404">
                <a:off x="2064" y="1584"/>
                <a:ext cx="1688" cy="1664"/>
              </a:xfrm>
              <a:custGeom>
                <a:avLst/>
                <a:gdLst>
                  <a:gd name="T0" fmla="*/ 102 w 21600"/>
                  <a:gd name="T1" fmla="*/ 10 h 21600"/>
                  <a:gd name="T2" fmla="*/ 65 w 21600"/>
                  <a:gd name="T3" fmla="*/ 9 h 21600"/>
                  <a:gd name="T4" fmla="*/ 92 w 21600"/>
                  <a:gd name="T5" fmla="*/ 25 h 21600"/>
                  <a:gd name="T6" fmla="*/ 142 w 21600"/>
                  <a:gd name="T7" fmla="*/ 33 h 21600"/>
                  <a:gd name="T8" fmla="*/ 128 w 21600"/>
                  <a:gd name="T9" fmla="*/ 65 h 21600"/>
                  <a:gd name="T10" fmla="*/ 95 w 21600"/>
                  <a:gd name="T11" fmla="*/ 52 h 21600"/>
                  <a:gd name="T12" fmla="*/ 0 60000 65536"/>
                  <a:gd name="T13" fmla="*/ 0 60000 65536"/>
                  <a:gd name="T14" fmla="*/ 0 60000 65536"/>
                  <a:gd name="T15" fmla="*/ 0 60000 65536"/>
                  <a:gd name="T16" fmla="*/ 0 60000 65536"/>
                  <a:gd name="T17" fmla="*/ 0 60000 65536"/>
                  <a:gd name="T18" fmla="*/ 3161 w 21600"/>
                  <a:gd name="T19" fmla="*/ 3167 h 21600"/>
                  <a:gd name="T20" fmla="*/ 18439 w 21600"/>
                  <a:gd name="T21" fmla="*/ 1843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93" y="7698"/>
                    </a:moveTo>
                    <a:cubicBezTo>
                      <a:pt x="16849" y="4772"/>
                      <a:pt x="13978" y="2874"/>
                      <a:pt x="10800" y="2874"/>
                    </a:cubicBezTo>
                    <a:cubicBezTo>
                      <a:pt x="10759" y="2873"/>
                      <a:pt x="10719" y="2874"/>
                      <a:pt x="10679" y="2874"/>
                    </a:cubicBezTo>
                    <a:lnTo>
                      <a:pt x="10635" y="1"/>
                    </a:lnTo>
                    <a:cubicBezTo>
                      <a:pt x="10690" y="0"/>
                      <a:pt x="10745" y="-1"/>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rgbClr val="000000"/>
                  </a:gs>
                  <a:gs pos="100000">
                    <a:srgbClr val="8A5BDF"/>
                  </a:gs>
                </a:gsLst>
                <a:lin ang="2700000" scaled="1"/>
              </a:gradFill>
              <a:ln w="9525">
                <a:round/>
                <a:headEnd/>
                <a:tailEnd/>
              </a:ln>
              <a:effectLst/>
              <a:scene3d>
                <a:camera prst="legacyObliqueTopRight"/>
                <a:lightRig rig="legacyFlat3" dir="b"/>
              </a:scene3d>
              <a:sp3d extrusionH="176200" prstMaterial="legacyMatte">
                <a:bevelT w="13500" h="13500" prst="angle"/>
                <a:bevelB w="13500" h="13500" prst="angle"/>
                <a:extrusionClr>
                  <a:srgbClr val="6600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n-US"/>
              </a:p>
            </p:txBody>
          </p:sp>
        </p:grpSp>
        <p:pic>
          <p:nvPicPr>
            <p:cNvPr id="4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4" y="2112"/>
              <a:ext cx="1162" cy="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Rectangle 200" descr="2"/>
          <p:cNvSpPr>
            <a:spLocks noChangeArrowheads="1"/>
          </p:cNvSpPr>
          <p:nvPr/>
        </p:nvSpPr>
        <p:spPr bwMode="gray">
          <a:xfrm>
            <a:off x="1699154" y="1780615"/>
            <a:ext cx="1642188" cy="400110"/>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sz="2000" b="1" dirty="0" smtClean="0">
                <a:solidFill>
                  <a:srgbClr val="000000"/>
                </a:solidFill>
                <a:ea typeface="宋体" pitchFamily="2" charset="-122"/>
              </a:rPr>
              <a:t>1</a:t>
            </a:r>
            <a:endParaRPr lang="zh-CN" altLang="en-US" sz="2000" b="1" dirty="0">
              <a:solidFill>
                <a:srgbClr val="000000"/>
              </a:solidFill>
              <a:ea typeface="宋体" pitchFamily="2" charset="-122"/>
            </a:endParaRPr>
          </a:p>
        </p:txBody>
      </p:sp>
      <p:sp>
        <p:nvSpPr>
          <p:cNvPr id="49" name="Rectangle 201" descr="2"/>
          <p:cNvSpPr>
            <a:spLocks noChangeArrowheads="1"/>
          </p:cNvSpPr>
          <p:nvPr/>
        </p:nvSpPr>
        <p:spPr bwMode="gray">
          <a:xfrm>
            <a:off x="7158954" y="1827908"/>
            <a:ext cx="1559033" cy="400110"/>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sz="2000" b="1" dirty="0">
                <a:solidFill>
                  <a:srgbClr val="000000"/>
                </a:solidFill>
                <a:ea typeface="宋体" pitchFamily="2" charset="-122"/>
              </a:rPr>
              <a:t>2</a:t>
            </a:r>
            <a:endParaRPr lang="zh-CN" altLang="en-US" sz="2000" b="1" dirty="0">
              <a:solidFill>
                <a:srgbClr val="000000"/>
              </a:solidFill>
              <a:ea typeface="宋体" pitchFamily="2" charset="-122"/>
            </a:endParaRPr>
          </a:p>
        </p:txBody>
      </p:sp>
      <p:sp>
        <p:nvSpPr>
          <p:cNvPr id="50" name="Rectangle 202" descr="2"/>
          <p:cNvSpPr>
            <a:spLocks noChangeArrowheads="1"/>
          </p:cNvSpPr>
          <p:nvPr/>
        </p:nvSpPr>
        <p:spPr bwMode="gray">
          <a:xfrm>
            <a:off x="1699154" y="4095221"/>
            <a:ext cx="1642188" cy="400110"/>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sz="2000" b="1" dirty="0">
                <a:solidFill>
                  <a:srgbClr val="000000"/>
                </a:solidFill>
                <a:ea typeface="宋体" pitchFamily="2" charset="-122"/>
              </a:rPr>
              <a:t>3</a:t>
            </a:r>
            <a:endParaRPr lang="zh-CN" altLang="en-US" sz="2000" b="1" dirty="0">
              <a:solidFill>
                <a:srgbClr val="000000"/>
              </a:solidFill>
              <a:ea typeface="宋体" pitchFamily="2" charset="-122"/>
            </a:endParaRPr>
          </a:p>
        </p:txBody>
      </p:sp>
      <p:sp>
        <p:nvSpPr>
          <p:cNvPr id="51" name="Rectangle 203" descr="2"/>
          <p:cNvSpPr>
            <a:spLocks noChangeArrowheads="1"/>
          </p:cNvSpPr>
          <p:nvPr/>
        </p:nvSpPr>
        <p:spPr bwMode="gray">
          <a:xfrm>
            <a:off x="7155153" y="4082461"/>
            <a:ext cx="1562834" cy="400110"/>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sz="2000" b="1" dirty="0">
                <a:solidFill>
                  <a:srgbClr val="000000"/>
                </a:solidFill>
                <a:ea typeface="宋体" pitchFamily="2" charset="-122"/>
              </a:rPr>
              <a:t>4</a:t>
            </a:r>
            <a:endParaRPr lang="zh-CN" altLang="en-US" sz="2000" b="1" dirty="0">
              <a:solidFill>
                <a:srgbClr val="000000"/>
              </a:solidFill>
              <a:ea typeface="宋体" pitchFamily="2" charset="-122"/>
            </a:endParaRPr>
          </a:p>
        </p:txBody>
      </p:sp>
      <p:sp>
        <p:nvSpPr>
          <p:cNvPr id="52" name="Text Box 204"/>
          <p:cNvSpPr txBox="1">
            <a:spLocks noChangeArrowheads="1"/>
          </p:cNvSpPr>
          <p:nvPr/>
        </p:nvSpPr>
        <p:spPr bwMode="auto">
          <a:xfrm>
            <a:off x="323148" y="2228018"/>
            <a:ext cx="312199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eaLnBrk="1" hangingPunct="1">
              <a:buFont typeface="Arial" panose="020B0604020202020204" pitchFamily="34" charset="0"/>
              <a:buChar char="•"/>
            </a:pPr>
            <a:r>
              <a:rPr lang="zh-CN" altLang="en-US" sz="1050" dirty="0">
                <a:solidFill>
                  <a:srgbClr val="000000"/>
                </a:solidFill>
                <a:ea typeface="宋体" pitchFamily="2" charset="-122"/>
              </a:rPr>
              <a:t>由于有数据缺失等现象，</a:t>
            </a:r>
            <a:r>
              <a:rPr lang="en-US" altLang="zh-CN" sz="1050" dirty="0">
                <a:solidFill>
                  <a:srgbClr val="000000"/>
                </a:solidFill>
                <a:ea typeface="宋体" pitchFamily="2" charset="-122"/>
              </a:rPr>
              <a:t>PFS</a:t>
            </a:r>
            <a:r>
              <a:rPr lang="zh-CN" altLang="en-US" sz="1050" dirty="0">
                <a:solidFill>
                  <a:srgbClr val="000000"/>
                </a:solidFill>
                <a:ea typeface="宋体" pitchFamily="2" charset="-122"/>
              </a:rPr>
              <a:t>的分析变得比较困难</a:t>
            </a:r>
            <a:r>
              <a:rPr lang="zh-CN" altLang="en-US" sz="1050" dirty="0" smtClean="0">
                <a:solidFill>
                  <a:srgbClr val="000000"/>
                </a:solidFill>
                <a:ea typeface="宋体" pitchFamily="2" charset="-122"/>
              </a:rPr>
              <a:t>。</a:t>
            </a:r>
            <a:endParaRPr lang="en-US" altLang="zh-CN" sz="1050" dirty="0" smtClean="0">
              <a:solidFill>
                <a:srgbClr val="000000"/>
              </a:solidFill>
              <a:ea typeface="宋体" pitchFamily="2" charset="-122"/>
            </a:endParaRPr>
          </a:p>
          <a:p>
            <a:pPr marL="171450" indent="-171450" eaLnBrk="1" hangingPunct="1">
              <a:buFont typeface="Arial" panose="020B0604020202020204" pitchFamily="34" charset="0"/>
              <a:buChar char="•"/>
            </a:pPr>
            <a:r>
              <a:rPr lang="zh-CN" altLang="en-US" sz="1050" dirty="0" smtClean="0">
                <a:solidFill>
                  <a:srgbClr val="000000"/>
                </a:solidFill>
                <a:ea typeface="宋体" pitchFamily="2" charset="-122"/>
              </a:rPr>
              <a:t>试</a:t>
            </a:r>
            <a:r>
              <a:rPr lang="zh-CN" altLang="en-US" sz="1050" dirty="0">
                <a:solidFill>
                  <a:srgbClr val="000000"/>
                </a:solidFill>
                <a:ea typeface="宋体" pitchFamily="2" charset="-122"/>
              </a:rPr>
              <a:t>验方案中应针对每位患者对“</a:t>
            </a:r>
            <a:r>
              <a:rPr lang="zh-CN" altLang="en-US" sz="1050" b="1" dirty="0">
                <a:solidFill>
                  <a:srgbClr val="0000FF"/>
                </a:solidFill>
                <a:ea typeface="宋体" pitchFamily="2" charset="-122"/>
              </a:rPr>
              <a:t>一个充分的评价随访</a:t>
            </a:r>
            <a:r>
              <a:rPr lang="zh-CN" altLang="en-US" sz="1050" dirty="0">
                <a:solidFill>
                  <a:srgbClr val="000000"/>
                </a:solidFill>
                <a:ea typeface="宋体" pitchFamily="2" charset="-122"/>
              </a:rPr>
              <a:t>（即，在此次随访中完成了所有约定的肿瘤评价）”给予定义</a:t>
            </a:r>
            <a:r>
              <a:rPr lang="zh-CN" altLang="en-US" sz="1050" dirty="0" smtClean="0">
                <a:solidFill>
                  <a:srgbClr val="000000"/>
                </a:solidFill>
                <a:ea typeface="宋体" pitchFamily="2" charset="-122"/>
              </a:rPr>
              <a:t>。</a:t>
            </a:r>
            <a:endParaRPr lang="en-US" altLang="zh-CN" sz="1050" dirty="0" smtClean="0">
              <a:solidFill>
                <a:srgbClr val="000000"/>
              </a:solidFill>
              <a:ea typeface="宋体" pitchFamily="2" charset="-122"/>
            </a:endParaRPr>
          </a:p>
          <a:p>
            <a:pPr marL="171450" indent="-171450" eaLnBrk="1" hangingPunct="1">
              <a:buFont typeface="Arial" panose="020B0604020202020204" pitchFamily="34" charset="0"/>
              <a:buChar char="•"/>
            </a:pPr>
            <a:r>
              <a:rPr lang="zh-CN" altLang="en-US" sz="1050" dirty="0" smtClean="0">
                <a:solidFill>
                  <a:srgbClr val="000000"/>
                </a:solidFill>
                <a:ea typeface="宋体" pitchFamily="2" charset="-122"/>
              </a:rPr>
              <a:t>分</a:t>
            </a:r>
            <a:r>
              <a:rPr lang="zh-CN" altLang="en-US" sz="1050" dirty="0">
                <a:solidFill>
                  <a:srgbClr val="000000"/>
                </a:solidFill>
                <a:ea typeface="宋体" pitchFamily="2" charset="-122"/>
              </a:rPr>
              <a:t>析计划应总结比较各治疗组的随访充分性</a:t>
            </a:r>
            <a:r>
              <a:rPr lang="zh-CN" altLang="en-US" sz="1050" dirty="0" smtClean="0">
                <a:solidFill>
                  <a:srgbClr val="000000"/>
                </a:solidFill>
                <a:ea typeface="宋体" pitchFamily="2" charset="-122"/>
              </a:rPr>
              <a:t>。</a:t>
            </a:r>
            <a:endParaRPr lang="en-US" altLang="zh-CN" sz="1050" dirty="0" smtClean="0">
              <a:solidFill>
                <a:srgbClr val="000000"/>
              </a:solidFill>
              <a:ea typeface="宋体" pitchFamily="2" charset="-122"/>
            </a:endParaRPr>
          </a:p>
          <a:p>
            <a:pPr marL="171450" indent="-171450" eaLnBrk="1" hangingPunct="1">
              <a:buFont typeface="Arial" panose="020B0604020202020204" pitchFamily="34" charset="0"/>
              <a:buChar char="•"/>
            </a:pPr>
            <a:r>
              <a:rPr lang="zh-CN" altLang="en-US" sz="1050" dirty="0" smtClean="0">
                <a:solidFill>
                  <a:srgbClr val="000000"/>
                </a:solidFill>
                <a:ea typeface="宋体" pitchFamily="2" charset="-122"/>
              </a:rPr>
              <a:t>方</a:t>
            </a:r>
            <a:r>
              <a:rPr lang="zh-CN" altLang="en-US" sz="1050" dirty="0">
                <a:solidFill>
                  <a:srgbClr val="000000"/>
                </a:solidFill>
                <a:ea typeface="宋体" pitchFamily="2" charset="-122"/>
              </a:rPr>
              <a:t>案应详细说明如何</a:t>
            </a:r>
            <a:r>
              <a:rPr lang="zh-CN" altLang="en-US" sz="1050" b="1" dirty="0">
                <a:solidFill>
                  <a:srgbClr val="0000FF"/>
                </a:solidFill>
                <a:ea typeface="宋体" pitchFamily="2" charset="-122"/>
              </a:rPr>
              <a:t>分析不完整和</a:t>
            </a:r>
            <a:r>
              <a:rPr lang="en-US" altLang="zh-CN" sz="1050" b="1" dirty="0">
                <a:solidFill>
                  <a:srgbClr val="0000FF"/>
                </a:solidFill>
                <a:ea typeface="宋体" pitchFamily="2" charset="-122"/>
              </a:rPr>
              <a:t>/</a:t>
            </a:r>
            <a:r>
              <a:rPr lang="zh-CN" altLang="en-US" sz="1050" b="1" dirty="0">
                <a:solidFill>
                  <a:srgbClr val="0000FF"/>
                </a:solidFill>
                <a:ea typeface="宋体" pitchFamily="2" charset="-122"/>
              </a:rPr>
              <a:t>或缺失的随访数据，以及数据删失</a:t>
            </a:r>
            <a:r>
              <a:rPr lang="zh-CN" altLang="en-US" sz="1050" dirty="0">
                <a:solidFill>
                  <a:srgbClr val="000000"/>
                </a:solidFill>
                <a:ea typeface="宋体" pitchFamily="2" charset="-122"/>
              </a:rPr>
              <a:t>的方法。</a:t>
            </a:r>
          </a:p>
        </p:txBody>
      </p:sp>
      <p:sp>
        <p:nvSpPr>
          <p:cNvPr id="53" name="Text Box 205"/>
          <p:cNvSpPr txBox="1">
            <a:spLocks noChangeArrowheads="1"/>
          </p:cNvSpPr>
          <p:nvPr/>
        </p:nvSpPr>
        <p:spPr bwMode="auto">
          <a:xfrm>
            <a:off x="404559" y="4482571"/>
            <a:ext cx="285830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eaLnBrk="1" hangingPunct="1">
              <a:buFont typeface="Arial" panose="020B0604020202020204" pitchFamily="34" charset="0"/>
              <a:buChar char="•"/>
            </a:pPr>
            <a:r>
              <a:rPr lang="zh-CN" altLang="en-US" sz="1050" dirty="0">
                <a:solidFill>
                  <a:srgbClr val="000000"/>
                </a:solidFill>
                <a:ea typeface="宋体" pitchFamily="2" charset="-122"/>
              </a:rPr>
              <a:t>分析计划应明确说明主要分析，以及一个或多个敏感性分析，以评价结果的可靠性</a:t>
            </a:r>
            <a:r>
              <a:rPr lang="zh-CN" altLang="en-US" sz="1050" dirty="0" smtClean="0">
                <a:solidFill>
                  <a:srgbClr val="000000"/>
                </a:solidFill>
                <a:ea typeface="宋体" pitchFamily="2" charset="-122"/>
              </a:rPr>
              <a:t>。</a:t>
            </a:r>
            <a:endParaRPr lang="en-US" altLang="zh-CN" sz="1050" dirty="0" smtClean="0">
              <a:solidFill>
                <a:srgbClr val="000000"/>
              </a:solidFill>
              <a:ea typeface="宋体" pitchFamily="2" charset="-122"/>
            </a:endParaRPr>
          </a:p>
          <a:p>
            <a:pPr marL="171450" indent="-171450" eaLnBrk="1" hangingPunct="1">
              <a:buFont typeface="Arial" panose="020B0604020202020204" pitchFamily="34" charset="0"/>
              <a:buChar char="•"/>
            </a:pPr>
            <a:r>
              <a:rPr lang="zh-CN" altLang="en-US" sz="1050" dirty="0" smtClean="0">
                <a:solidFill>
                  <a:srgbClr val="000000"/>
                </a:solidFill>
                <a:ea typeface="宋体" pitchFamily="2" charset="-122"/>
              </a:rPr>
              <a:t>虽</a:t>
            </a:r>
            <a:r>
              <a:rPr lang="zh-CN" altLang="en-US" sz="1050" dirty="0">
                <a:solidFill>
                  <a:srgbClr val="000000"/>
                </a:solidFill>
                <a:ea typeface="宋体" pitchFamily="2" charset="-122"/>
              </a:rPr>
              <a:t>然所有含缺失数据的分析都存在一定问题，但</a:t>
            </a:r>
            <a:r>
              <a:rPr lang="zh-CN" altLang="en-US" sz="1050" b="1" dirty="0">
                <a:solidFill>
                  <a:srgbClr val="0000FF"/>
                </a:solidFill>
                <a:ea typeface="宋体" pitchFamily="2" charset="-122"/>
              </a:rPr>
              <a:t>只要敏感性分析和主要分析都支持结论</a:t>
            </a:r>
            <a:r>
              <a:rPr lang="zh-CN" altLang="en-US" sz="1050" dirty="0">
                <a:solidFill>
                  <a:srgbClr val="000000"/>
                </a:solidFill>
                <a:ea typeface="宋体" pitchFamily="2" charset="-122"/>
              </a:rPr>
              <a:t>，那么结果就是正确的</a:t>
            </a:r>
            <a:r>
              <a:rPr lang="zh-CN" altLang="en-US" sz="1050" dirty="0" smtClean="0">
                <a:solidFill>
                  <a:srgbClr val="000000"/>
                </a:solidFill>
                <a:ea typeface="宋体" pitchFamily="2" charset="-122"/>
              </a:rPr>
              <a:t>。</a:t>
            </a:r>
            <a:endParaRPr lang="en-US" altLang="zh-CN" sz="1050" dirty="0" smtClean="0">
              <a:solidFill>
                <a:srgbClr val="000000"/>
              </a:solidFill>
              <a:ea typeface="宋体" pitchFamily="2" charset="-122"/>
            </a:endParaRPr>
          </a:p>
          <a:p>
            <a:pPr marL="171450" indent="-171450" eaLnBrk="1" hangingPunct="1">
              <a:buFont typeface="Arial" panose="020B0604020202020204" pitchFamily="34" charset="0"/>
              <a:buChar char="•"/>
            </a:pPr>
            <a:r>
              <a:rPr lang="zh-CN" altLang="en-US" sz="1050" dirty="0" smtClean="0">
                <a:solidFill>
                  <a:srgbClr val="000000"/>
                </a:solidFill>
                <a:ea typeface="宋体" pitchFamily="2" charset="-122"/>
              </a:rPr>
              <a:t>评</a:t>
            </a:r>
            <a:r>
              <a:rPr lang="zh-CN" altLang="en-US" sz="1050" dirty="0">
                <a:solidFill>
                  <a:srgbClr val="000000"/>
                </a:solidFill>
                <a:ea typeface="宋体" pitchFamily="2" charset="-122"/>
              </a:rPr>
              <a:t>价中应该包括长期失访患者的死亡人数</a:t>
            </a:r>
            <a:r>
              <a:rPr lang="zh-CN" altLang="en-US" sz="1050" dirty="0" smtClean="0">
                <a:solidFill>
                  <a:srgbClr val="000000"/>
                </a:solidFill>
                <a:ea typeface="宋体" pitchFamily="2" charset="-122"/>
              </a:rPr>
              <a:t>。</a:t>
            </a:r>
            <a:endParaRPr lang="en-US" altLang="zh-CN" sz="1050" dirty="0" smtClean="0">
              <a:solidFill>
                <a:srgbClr val="000000"/>
              </a:solidFill>
              <a:ea typeface="宋体" pitchFamily="2" charset="-122"/>
            </a:endParaRPr>
          </a:p>
          <a:p>
            <a:pPr marL="171450" indent="-171450" eaLnBrk="1" hangingPunct="1">
              <a:buFont typeface="Arial" panose="020B0604020202020204" pitchFamily="34" charset="0"/>
              <a:buChar char="•"/>
            </a:pPr>
            <a:r>
              <a:rPr lang="zh-CN" altLang="en-US" sz="1050" dirty="0" smtClean="0">
                <a:solidFill>
                  <a:srgbClr val="000000"/>
                </a:solidFill>
                <a:ea typeface="宋体" pitchFamily="2" charset="-122"/>
              </a:rPr>
              <a:t>这</a:t>
            </a:r>
            <a:r>
              <a:rPr lang="zh-CN" altLang="en-US" sz="1050" dirty="0">
                <a:solidFill>
                  <a:srgbClr val="000000"/>
                </a:solidFill>
                <a:ea typeface="宋体" pitchFamily="2" charset="-122"/>
              </a:rPr>
              <a:t>类死亡会造成高估了随访较少的组的</a:t>
            </a:r>
            <a:r>
              <a:rPr lang="en-US" altLang="zh-CN" sz="1050" dirty="0">
                <a:solidFill>
                  <a:srgbClr val="000000"/>
                </a:solidFill>
                <a:ea typeface="宋体" pitchFamily="2" charset="-122"/>
              </a:rPr>
              <a:t>PFS</a:t>
            </a:r>
            <a:r>
              <a:rPr lang="zh-CN" altLang="en-US" sz="1050" dirty="0">
                <a:solidFill>
                  <a:srgbClr val="000000"/>
                </a:solidFill>
                <a:ea typeface="宋体" pitchFamily="2" charset="-122"/>
              </a:rPr>
              <a:t>，从而导致</a:t>
            </a:r>
            <a:r>
              <a:rPr lang="en-US" altLang="zh-CN" sz="1050" dirty="0">
                <a:solidFill>
                  <a:srgbClr val="000000"/>
                </a:solidFill>
                <a:ea typeface="宋体" pitchFamily="2" charset="-122"/>
              </a:rPr>
              <a:t>PFS</a:t>
            </a:r>
            <a:r>
              <a:rPr lang="zh-CN" altLang="en-US" sz="1050" dirty="0">
                <a:solidFill>
                  <a:srgbClr val="000000"/>
                </a:solidFill>
                <a:ea typeface="宋体" pitchFamily="2" charset="-122"/>
              </a:rPr>
              <a:t>的测定产生偏倚。</a:t>
            </a:r>
          </a:p>
        </p:txBody>
      </p:sp>
      <p:sp>
        <p:nvSpPr>
          <p:cNvPr id="54" name="Text Box 206"/>
          <p:cNvSpPr txBox="1">
            <a:spLocks noChangeArrowheads="1"/>
          </p:cNvSpPr>
          <p:nvPr/>
        </p:nvSpPr>
        <p:spPr bwMode="auto">
          <a:xfrm>
            <a:off x="5929265" y="2308809"/>
            <a:ext cx="282909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eaLnBrk="1" hangingPunct="1">
              <a:buFont typeface="Arial" panose="020B0604020202020204" pitchFamily="34" charset="0"/>
              <a:buChar char="•"/>
            </a:pPr>
            <a:r>
              <a:rPr lang="zh-CN" altLang="en-US" sz="1050" dirty="0">
                <a:solidFill>
                  <a:srgbClr val="000000"/>
                </a:solidFill>
                <a:ea typeface="宋体" pitchFamily="2" charset="-122"/>
              </a:rPr>
              <a:t>由于可以从多个时间、多种来源获得病情进展数据（包含计划外随访的身体检查和各种类型的影像学扫描），因此</a:t>
            </a:r>
            <a:r>
              <a:rPr lang="zh-CN" altLang="en-US" sz="1050" b="1" dirty="0">
                <a:solidFill>
                  <a:srgbClr val="0000FF"/>
                </a:solidFill>
                <a:ea typeface="宋体" pitchFamily="2" charset="-122"/>
              </a:rPr>
              <a:t>每次评价随访进行的数据收集有必要在随访前后限定的较短时间内进行</a:t>
            </a:r>
            <a:r>
              <a:rPr lang="zh-CN" altLang="en-US" sz="1050" dirty="0" smtClean="0">
                <a:solidFill>
                  <a:srgbClr val="000000"/>
                </a:solidFill>
                <a:ea typeface="宋体" pitchFamily="2" charset="-122"/>
              </a:rPr>
              <a:t>。</a:t>
            </a:r>
            <a:endParaRPr lang="en-US" altLang="zh-CN" sz="1050" dirty="0" smtClean="0">
              <a:solidFill>
                <a:srgbClr val="000000"/>
              </a:solidFill>
              <a:ea typeface="宋体" pitchFamily="2" charset="-122"/>
            </a:endParaRPr>
          </a:p>
          <a:p>
            <a:pPr marL="171450" indent="-171450" eaLnBrk="1" hangingPunct="1">
              <a:buFont typeface="Arial" panose="020B0604020202020204" pitchFamily="34" charset="0"/>
              <a:buChar char="•"/>
            </a:pPr>
            <a:r>
              <a:rPr lang="zh-CN" altLang="en-US" sz="1050" dirty="0" smtClean="0">
                <a:solidFill>
                  <a:srgbClr val="000000"/>
                </a:solidFill>
                <a:ea typeface="宋体" pitchFamily="2" charset="-122"/>
              </a:rPr>
              <a:t>在</a:t>
            </a:r>
            <a:r>
              <a:rPr lang="zh-CN" altLang="en-US" sz="1050" dirty="0">
                <a:solidFill>
                  <a:srgbClr val="000000"/>
                </a:solidFill>
                <a:ea typeface="宋体" pitchFamily="2" charset="-122"/>
              </a:rPr>
              <a:t>较长时间内收集数据时，难以确定事件日期和删失日期。</a:t>
            </a:r>
          </a:p>
        </p:txBody>
      </p:sp>
      <p:sp>
        <p:nvSpPr>
          <p:cNvPr id="55" name="Text Box 207"/>
          <p:cNvSpPr txBox="1">
            <a:spLocks noChangeArrowheads="1"/>
          </p:cNvSpPr>
          <p:nvPr/>
        </p:nvSpPr>
        <p:spPr bwMode="auto">
          <a:xfrm>
            <a:off x="5855408" y="4535487"/>
            <a:ext cx="2862579"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eaLnBrk="1" hangingPunct="1">
              <a:buFont typeface="Arial" panose="020B0604020202020204" pitchFamily="34" charset="0"/>
              <a:buChar char="•"/>
            </a:pPr>
            <a:r>
              <a:rPr lang="zh-CN" altLang="en-US" sz="1050" dirty="0">
                <a:solidFill>
                  <a:srgbClr val="000000"/>
                </a:solidFill>
                <a:ea typeface="宋体" pitchFamily="2" charset="-122"/>
              </a:rPr>
              <a:t>建议：如果之前不存在缺失的评价，将最早观察到病情进展的时间标记为进展日期，并将确定无进展的末次影像学评价日期确定为截止日期</a:t>
            </a:r>
            <a:r>
              <a:rPr lang="zh-CN" altLang="en-US" sz="1050" dirty="0" smtClean="0">
                <a:solidFill>
                  <a:srgbClr val="000000"/>
                </a:solidFill>
                <a:ea typeface="宋体" pitchFamily="2" charset="-122"/>
              </a:rPr>
              <a:t>。</a:t>
            </a:r>
            <a:endParaRPr lang="en-US" altLang="zh-CN" sz="1050" dirty="0" smtClean="0">
              <a:solidFill>
                <a:srgbClr val="000000"/>
              </a:solidFill>
              <a:ea typeface="宋体" pitchFamily="2" charset="-122"/>
            </a:endParaRPr>
          </a:p>
          <a:p>
            <a:pPr marL="171450" indent="-171450" eaLnBrk="1" hangingPunct="1">
              <a:buFont typeface="Arial" panose="020B0604020202020204" pitchFamily="34" charset="0"/>
              <a:buChar char="•"/>
            </a:pPr>
            <a:r>
              <a:rPr lang="zh-CN" altLang="en-US" sz="1050" dirty="0" smtClean="0">
                <a:solidFill>
                  <a:srgbClr val="000000"/>
                </a:solidFill>
                <a:ea typeface="宋体" pitchFamily="2" charset="-122"/>
              </a:rPr>
              <a:t>建</a:t>
            </a:r>
            <a:r>
              <a:rPr lang="zh-CN" altLang="en-US" sz="1050" dirty="0">
                <a:solidFill>
                  <a:srgbClr val="000000"/>
                </a:solidFill>
                <a:ea typeface="宋体" pitchFamily="2" charset="-122"/>
              </a:rPr>
              <a:t>议在</a:t>
            </a:r>
            <a:r>
              <a:rPr lang="en-US" altLang="zh-CN" sz="1050" dirty="0">
                <a:solidFill>
                  <a:srgbClr val="000000"/>
                </a:solidFill>
                <a:ea typeface="宋体" pitchFamily="2" charset="-122"/>
              </a:rPr>
              <a:t>Ⅱ</a:t>
            </a:r>
            <a:r>
              <a:rPr lang="zh-CN" altLang="en-US" sz="1050" dirty="0">
                <a:solidFill>
                  <a:srgbClr val="000000"/>
                </a:solidFill>
                <a:ea typeface="宋体" pitchFamily="2" charset="-122"/>
              </a:rPr>
              <a:t>期临床试验结束后</a:t>
            </a:r>
            <a:r>
              <a:rPr lang="zh-CN" altLang="en-US" sz="1050" b="1" dirty="0">
                <a:solidFill>
                  <a:srgbClr val="0000FF"/>
                </a:solidFill>
                <a:ea typeface="宋体" pitchFamily="2" charset="-122"/>
              </a:rPr>
              <a:t>与</a:t>
            </a:r>
            <a:r>
              <a:rPr lang="en-US" altLang="zh-CN" sz="1050" b="1" dirty="0">
                <a:solidFill>
                  <a:srgbClr val="0000FF"/>
                </a:solidFill>
                <a:ea typeface="宋体" pitchFamily="2" charset="-122"/>
              </a:rPr>
              <a:t>SFDA</a:t>
            </a:r>
            <a:r>
              <a:rPr lang="zh-CN" altLang="en-US" sz="1050" b="1" dirty="0">
                <a:solidFill>
                  <a:srgbClr val="0000FF"/>
                </a:solidFill>
                <a:ea typeface="宋体" pitchFamily="2" charset="-122"/>
              </a:rPr>
              <a:t>讨论</a:t>
            </a:r>
            <a:r>
              <a:rPr lang="en-US" altLang="zh-CN" sz="1050" b="1" dirty="0">
                <a:solidFill>
                  <a:srgbClr val="0000FF"/>
                </a:solidFill>
                <a:ea typeface="宋体" pitchFamily="2" charset="-122"/>
              </a:rPr>
              <a:t>PFS</a:t>
            </a:r>
            <a:r>
              <a:rPr lang="zh-CN" altLang="en-US" sz="1050" b="1" dirty="0">
                <a:solidFill>
                  <a:srgbClr val="0000FF"/>
                </a:solidFill>
                <a:ea typeface="宋体" pitchFamily="2" charset="-122"/>
              </a:rPr>
              <a:t>数据的收集和分析计划</a:t>
            </a:r>
            <a:r>
              <a:rPr lang="zh-CN" altLang="en-US" sz="1050" dirty="0">
                <a:solidFill>
                  <a:srgbClr val="000000"/>
                </a:solidFill>
                <a:ea typeface="宋体" pitchFamily="2" charset="-122"/>
              </a:rPr>
              <a:t>，在专门的方案评估中进行核实。</a:t>
            </a:r>
          </a:p>
        </p:txBody>
      </p:sp>
      <p:sp>
        <p:nvSpPr>
          <p:cNvPr id="56"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57" name="图片 24">
            <a:extLst>
              <a:ext uri="{FF2B5EF4-FFF2-40B4-BE49-F238E27FC236}">
                <a16:creationId xmlns:a16="http://schemas.microsoft.com/office/drawing/2014/main" xmlns="" id="{B5AF14F6-CAAA-445C-B50D-0B9E18711B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58"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291390" y="981672"/>
            <a:ext cx="4852610" cy="52322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800" b="1" dirty="0">
                <a:solidFill>
                  <a:srgbClr val="FF0000"/>
                </a:solidFill>
              </a:rPr>
              <a:t>疾病进展时间和无进展生存期</a:t>
            </a:r>
            <a:endParaRPr lang="en-US" sz="2800" dirty="0">
              <a:solidFill>
                <a:srgbClr val="FF0000"/>
              </a:solidFill>
            </a:endParaRPr>
          </a:p>
        </p:txBody>
      </p:sp>
      <p:sp>
        <p:nvSpPr>
          <p:cNvPr id="60" name="Rectangle 59"/>
          <p:cNvSpPr/>
          <p:nvPr/>
        </p:nvSpPr>
        <p:spPr>
          <a:xfrm>
            <a:off x="3989096" y="6038359"/>
            <a:ext cx="1385375"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b="1" dirty="0"/>
              <a:t> PFS</a:t>
            </a:r>
            <a:r>
              <a:rPr lang="zh-CN" altLang="en-US" sz="1800" b="1" dirty="0"/>
              <a:t>的分析</a:t>
            </a:r>
            <a:endParaRPr lang="en-US" sz="1800" dirty="0"/>
          </a:p>
        </p:txBody>
      </p:sp>
    </p:spTree>
    <p:extLst>
      <p:ext uri="{BB962C8B-B14F-4D97-AF65-F5344CB8AC3E}">
        <p14:creationId xmlns:p14="http://schemas.microsoft.com/office/powerpoint/2010/main" val="822697673"/>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anim calcmode="lin" valueType="num">
                                      <p:cBhvr>
                                        <p:cTn id="8" dur="2000" fill="hold"/>
                                        <p:tgtEl>
                                          <p:spTgt spid="41"/>
                                        </p:tgtEl>
                                        <p:attrNameLst>
                                          <p:attrName>style.rotation</p:attrName>
                                        </p:attrNameLst>
                                      </p:cBhvr>
                                      <p:tavLst>
                                        <p:tav tm="0">
                                          <p:val>
                                            <p:fltVal val="720"/>
                                          </p:val>
                                        </p:tav>
                                        <p:tav tm="100000">
                                          <p:val>
                                            <p:fltVal val="0"/>
                                          </p:val>
                                        </p:tav>
                                      </p:tavLst>
                                    </p:anim>
                                    <p:anim calcmode="lin" valueType="num">
                                      <p:cBhvr>
                                        <p:cTn id="9" dur="2000" fill="hold"/>
                                        <p:tgtEl>
                                          <p:spTgt spid="41"/>
                                        </p:tgtEl>
                                        <p:attrNameLst>
                                          <p:attrName>ppt_h</p:attrName>
                                        </p:attrNameLst>
                                      </p:cBhvr>
                                      <p:tavLst>
                                        <p:tav tm="0">
                                          <p:val>
                                            <p:fltVal val="0"/>
                                          </p:val>
                                        </p:tav>
                                        <p:tav tm="100000">
                                          <p:val>
                                            <p:strVal val="#ppt_h"/>
                                          </p:val>
                                        </p:tav>
                                      </p:tavLst>
                                    </p:anim>
                                    <p:anim calcmode="lin" valueType="num">
                                      <p:cBhvr>
                                        <p:cTn id="10" dur="2000" fill="hold"/>
                                        <p:tgtEl>
                                          <p:spTgt spid="41"/>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23" presetClass="entr" presetSubtype="16"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childTnLst>
                                </p:cTn>
                              </p:par>
                            </p:childTnLst>
                          </p:cTn>
                        </p:par>
                        <p:par>
                          <p:cTn id="16" fill="hold">
                            <p:stCondLst>
                              <p:cond delay="2500"/>
                            </p:stCondLst>
                            <p:childTnLst>
                              <p:par>
                                <p:cTn id="17" presetID="47"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anim calcmode="lin" valueType="num">
                                      <p:cBhvr>
                                        <p:cTn id="20" dur="1000" fill="hold"/>
                                        <p:tgtEl>
                                          <p:spTgt spid="48"/>
                                        </p:tgtEl>
                                        <p:attrNameLst>
                                          <p:attrName>ppt_x</p:attrName>
                                        </p:attrNameLst>
                                      </p:cBhvr>
                                      <p:tavLst>
                                        <p:tav tm="0">
                                          <p:val>
                                            <p:strVal val="#ppt_x"/>
                                          </p:val>
                                        </p:tav>
                                        <p:tav tm="100000">
                                          <p:val>
                                            <p:strVal val="#ppt_x"/>
                                          </p:val>
                                        </p:tav>
                                      </p:tavLst>
                                    </p:anim>
                                    <p:anim calcmode="lin" valueType="num">
                                      <p:cBhvr>
                                        <p:cTn id="21" dur="1000" fill="hold"/>
                                        <p:tgtEl>
                                          <p:spTgt spid="48"/>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2"/>
                                        </p:tgtEl>
                                        <p:attrNameLst>
                                          <p:attrName>ppt_y</p:attrName>
                                        </p:attrNameLst>
                                      </p:cBhvr>
                                      <p:tavLst>
                                        <p:tav tm="0">
                                          <p:val>
                                            <p:strVal val="#ppt_y"/>
                                          </p:val>
                                        </p:tav>
                                        <p:tav tm="100000">
                                          <p:val>
                                            <p:strVal val="#ppt_y"/>
                                          </p:val>
                                        </p:tav>
                                      </p:tavLst>
                                    </p:anim>
                                    <p:anim calcmode="lin" valueType="num">
                                      <p:cBhvr>
                                        <p:cTn id="27"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2"/>
                                        </p:tgtEl>
                                      </p:cBhvr>
                                    </p:animEffect>
                                  </p:childTnLst>
                                </p:cTn>
                              </p:par>
                            </p:childTnLst>
                          </p:cTn>
                        </p:par>
                        <p:par>
                          <p:cTn id="30" fill="hold">
                            <p:stCondLst>
                              <p:cond delay="10450"/>
                            </p:stCondLst>
                            <p:childTnLst>
                              <p:par>
                                <p:cTn id="31" presetID="23" presetClass="entr" presetSubtype="16"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ppt_w</p:attrName>
                                        </p:attrNameLst>
                                      </p:cBhvr>
                                      <p:tavLst>
                                        <p:tav tm="0">
                                          <p:val>
                                            <p:fltVal val="0"/>
                                          </p:val>
                                        </p:tav>
                                        <p:tav tm="100000">
                                          <p:val>
                                            <p:strVal val="#ppt_w"/>
                                          </p:val>
                                        </p:tav>
                                      </p:tavLst>
                                    </p:anim>
                                    <p:anim calcmode="lin" valueType="num">
                                      <p:cBhvr>
                                        <p:cTn id="34" dur="500" fill="hold"/>
                                        <p:tgtEl>
                                          <p:spTgt spid="32"/>
                                        </p:tgtEl>
                                        <p:attrNameLst>
                                          <p:attrName>ppt_h</p:attrName>
                                        </p:attrNameLst>
                                      </p:cBhvr>
                                      <p:tavLst>
                                        <p:tav tm="0">
                                          <p:val>
                                            <p:fltVal val="0"/>
                                          </p:val>
                                        </p:tav>
                                        <p:tav tm="100000">
                                          <p:val>
                                            <p:strVal val="#ppt_h"/>
                                          </p:val>
                                        </p:tav>
                                      </p:tavLst>
                                    </p:anim>
                                  </p:childTnLst>
                                </p:cTn>
                              </p:par>
                            </p:childTnLst>
                          </p:cTn>
                        </p:par>
                        <p:par>
                          <p:cTn id="35" fill="hold">
                            <p:stCondLst>
                              <p:cond delay="10950"/>
                            </p:stCondLst>
                            <p:childTnLst>
                              <p:par>
                                <p:cTn id="36" presetID="47" presetClass="entr" presetSubtype="0" fill="hold" grpId="0"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anim calcmode="lin" valueType="num">
                                      <p:cBhvr>
                                        <p:cTn id="39" dur="1000" fill="hold"/>
                                        <p:tgtEl>
                                          <p:spTgt spid="49"/>
                                        </p:tgtEl>
                                        <p:attrNameLst>
                                          <p:attrName>ppt_x</p:attrName>
                                        </p:attrNameLst>
                                      </p:cBhvr>
                                      <p:tavLst>
                                        <p:tav tm="0">
                                          <p:val>
                                            <p:strVal val="#ppt_x"/>
                                          </p:val>
                                        </p:tav>
                                        <p:tav tm="100000">
                                          <p:val>
                                            <p:strVal val="#ppt_x"/>
                                          </p:val>
                                        </p:tav>
                                      </p:tavLst>
                                    </p:anim>
                                    <p:anim calcmode="lin" valueType="num">
                                      <p:cBhvr>
                                        <p:cTn id="40" dur="1000" fill="hold"/>
                                        <p:tgtEl>
                                          <p:spTgt spid="49"/>
                                        </p:tgtEl>
                                        <p:attrNameLst>
                                          <p:attrName>ppt_y</p:attrName>
                                        </p:attrNameLst>
                                      </p:cBhvr>
                                      <p:tavLst>
                                        <p:tav tm="0">
                                          <p:val>
                                            <p:strVal val="#ppt_y-.1"/>
                                          </p:val>
                                        </p:tav>
                                        <p:tav tm="100000">
                                          <p:val>
                                            <p:strVal val="#ppt_y"/>
                                          </p:val>
                                        </p:tav>
                                      </p:tavLst>
                                    </p:anim>
                                  </p:childTnLst>
                                </p:cTn>
                              </p:par>
                            </p:childTnLst>
                          </p:cTn>
                        </p:par>
                        <p:par>
                          <p:cTn id="41" fill="hold">
                            <p:stCondLst>
                              <p:cond delay="1195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54"/>
                                        </p:tgtEl>
                                        <p:attrNameLst>
                                          <p:attrName>style.visibility</p:attrName>
                                        </p:attrNameLst>
                                      </p:cBhvr>
                                      <p:to>
                                        <p:strVal val="visible"/>
                                      </p:to>
                                    </p:set>
                                    <p:anim calcmode="lin" valueType="num">
                                      <p:cBhvr>
                                        <p:cTn id="44"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4"/>
                                        </p:tgtEl>
                                        <p:attrNameLst>
                                          <p:attrName>ppt_y</p:attrName>
                                        </p:attrNameLst>
                                      </p:cBhvr>
                                      <p:tavLst>
                                        <p:tav tm="0">
                                          <p:val>
                                            <p:strVal val="#ppt_y"/>
                                          </p:val>
                                        </p:tav>
                                        <p:tav tm="100000">
                                          <p:val>
                                            <p:strVal val="#ppt_y"/>
                                          </p:val>
                                        </p:tav>
                                      </p:tavLst>
                                    </p:anim>
                                    <p:anim calcmode="lin" valueType="num">
                                      <p:cBhvr>
                                        <p:cTn id="46"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4"/>
                                        </p:tgtEl>
                                      </p:cBhvr>
                                    </p:animEffect>
                                  </p:childTnLst>
                                </p:cTn>
                              </p:par>
                            </p:childTnLst>
                          </p:cTn>
                        </p:par>
                        <p:par>
                          <p:cTn id="49" fill="hold">
                            <p:stCondLst>
                              <p:cond delay="17800"/>
                            </p:stCondLst>
                            <p:childTnLst>
                              <p:par>
                                <p:cTn id="50" presetID="23" presetClass="entr" presetSubtype="16"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ppt_w</p:attrName>
                                        </p:attrNameLst>
                                      </p:cBhvr>
                                      <p:tavLst>
                                        <p:tav tm="0">
                                          <p:val>
                                            <p:fltVal val="0"/>
                                          </p:val>
                                        </p:tav>
                                        <p:tav tm="100000">
                                          <p:val>
                                            <p:strVal val="#ppt_w"/>
                                          </p:val>
                                        </p:tav>
                                      </p:tavLst>
                                    </p:anim>
                                    <p:anim calcmode="lin" valueType="num">
                                      <p:cBhvr>
                                        <p:cTn id="53" dur="500" fill="hold"/>
                                        <p:tgtEl>
                                          <p:spTgt spid="35"/>
                                        </p:tgtEl>
                                        <p:attrNameLst>
                                          <p:attrName>ppt_h</p:attrName>
                                        </p:attrNameLst>
                                      </p:cBhvr>
                                      <p:tavLst>
                                        <p:tav tm="0">
                                          <p:val>
                                            <p:fltVal val="0"/>
                                          </p:val>
                                        </p:tav>
                                        <p:tav tm="100000">
                                          <p:val>
                                            <p:strVal val="#ppt_h"/>
                                          </p:val>
                                        </p:tav>
                                      </p:tavLst>
                                    </p:anim>
                                  </p:childTnLst>
                                </p:cTn>
                              </p:par>
                            </p:childTnLst>
                          </p:cTn>
                        </p:par>
                        <p:par>
                          <p:cTn id="54" fill="hold">
                            <p:stCondLst>
                              <p:cond delay="18300"/>
                            </p:stCondLst>
                            <p:childTnLst>
                              <p:par>
                                <p:cTn id="55" presetID="47"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1000"/>
                                        <p:tgtEl>
                                          <p:spTgt spid="50"/>
                                        </p:tgtEl>
                                      </p:cBhvr>
                                    </p:animEffect>
                                    <p:anim calcmode="lin" valueType="num">
                                      <p:cBhvr>
                                        <p:cTn id="58" dur="1000" fill="hold"/>
                                        <p:tgtEl>
                                          <p:spTgt spid="50"/>
                                        </p:tgtEl>
                                        <p:attrNameLst>
                                          <p:attrName>ppt_x</p:attrName>
                                        </p:attrNameLst>
                                      </p:cBhvr>
                                      <p:tavLst>
                                        <p:tav tm="0">
                                          <p:val>
                                            <p:strVal val="#ppt_x"/>
                                          </p:val>
                                        </p:tav>
                                        <p:tav tm="100000">
                                          <p:val>
                                            <p:strVal val="#ppt_x"/>
                                          </p:val>
                                        </p:tav>
                                      </p:tavLst>
                                    </p:anim>
                                    <p:anim calcmode="lin" valueType="num">
                                      <p:cBhvr>
                                        <p:cTn id="59" dur="1000" fill="hold"/>
                                        <p:tgtEl>
                                          <p:spTgt spid="50"/>
                                        </p:tgtEl>
                                        <p:attrNameLst>
                                          <p:attrName>ppt_y</p:attrName>
                                        </p:attrNameLst>
                                      </p:cBhvr>
                                      <p:tavLst>
                                        <p:tav tm="0">
                                          <p:val>
                                            <p:strVal val="#ppt_y-.1"/>
                                          </p:val>
                                        </p:tav>
                                        <p:tav tm="100000">
                                          <p:val>
                                            <p:strVal val="#ppt_y"/>
                                          </p:val>
                                        </p:tav>
                                      </p:tavLst>
                                    </p:anim>
                                  </p:childTnLst>
                                </p:cTn>
                              </p:par>
                            </p:childTnLst>
                          </p:cTn>
                        </p:par>
                        <p:par>
                          <p:cTn id="60" fill="hold">
                            <p:stCondLst>
                              <p:cond delay="19300"/>
                            </p:stCondLst>
                            <p:childTnLst>
                              <p:par>
                                <p:cTn id="61" presetID="41" presetClass="entr" presetSubtype="0" fill="hold" nodeType="afterEffect">
                                  <p:stCondLst>
                                    <p:cond delay="0"/>
                                  </p:stCondLst>
                                  <p:iterate type="lt">
                                    <p:tmPct val="10000"/>
                                  </p:iterate>
                                  <p:childTnLst>
                                    <p:set>
                                      <p:cBhvr>
                                        <p:cTn id="62" dur="1" fill="hold">
                                          <p:stCondLst>
                                            <p:cond delay="0"/>
                                          </p:stCondLst>
                                        </p:cTn>
                                        <p:tgtEl>
                                          <p:spTgt spid="53">
                                            <p:txEl>
                                              <p:pRg st="0" end="0"/>
                                            </p:txEl>
                                          </p:spTgt>
                                        </p:tgtEl>
                                        <p:attrNameLst>
                                          <p:attrName>style.visibility</p:attrName>
                                        </p:attrNameLst>
                                      </p:cBhvr>
                                      <p:to>
                                        <p:strVal val="visible"/>
                                      </p:to>
                                    </p:set>
                                    <p:anim calcmode="lin" valueType="num">
                                      <p:cBhvr>
                                        <p:cTn id="63" dur="500" fill="hold"/>
                                        <p:tgtEl>
                                          <p:spTgt spid="5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53">
                                            <p:txEl>
                                              <p:pRg st="0" end="0"/>
                                            </p:txEl>
                                          </p:spTgt>
                                        </p:tgtEl>
                                        <p:attrNameLst>
                                          <p:attrName>ppt_y</p:attrName>
                                        </p:attrNameLst>
                                      </p:cBhvr>
                                      <p:tavLst>
                                        <p:tav tm="0">
                                          <p:val>
                                            <p:strVal val="#ppt_y"/>
                                          </p:val>
                                        </p:tav>
                                        <p:tav tm="100000">
                                          <p:val>
                                            <p:strVal val="#ppt_y"/>
                                          </p:val>
                                        </p:tav>
                                      </p:tavLst>
                                    </p:anim>
                                    <p:anim calcmode="lin" valueType="num">
                                      <p:cBhvr>
                                        <p:cTn id="65" dur="500" fill="hold"/>
                                        <p:tgtEl>
                                          <p:spTgt spid="5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5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53">
                                            <p:txEl>
                                              <p:pRg st="0" end="0"/>
                                            </p:txEl>
                                          </p:spTgt>
                                        </p:tgtEl>
                                      </p:cBhvr>
                                    </p:animEffect>
                                  </p:childTnLst>
                                </p:cTn>
                              </p:par>
                            </p:childTnLst>
                          </p:cTn>
                        </p:par>
                        <p:par>
                          <p:cTn id="68" fill="hold">
                            <p:stCondLst>
                              <p:cond delay="21600"/>
                            </p:stCondLst>
                            <p:childTnLst>
                              <p:par>
                                <p:cTn id="69" presetID="41" presetClass="entr" presetSubtype="0" fill="hold" nodeType="afterEffect">
                                  <p:stCondLst>
                                    <p:cond delay="0"/>
                                  </p:stCondLst>
                                  <p:iterate type="lt">
                                    <p:tmPct val="10000"/>
                                  </p:iterate>
                                  <p:childTnLst>
                                    <p:set>
                                      <p:cBhvr>
                                        <p:cTn id="70" dur="1" fill="hold">
                                          <p:stCondLst>
                                            <p:cond delay="0"/>
                                          </p:stCondLst>
                                        </p:cTn>
                                        <p:tgtEl>
                                          <p:spTgt spid="53">
                                            <p:txEl>
                                              <p:pRg st="1" end="1"/>
                                            </p:txEl>
                                          </p:spTgt>
                                        </p:tgtEl>
                                        <p:attrNameLst>
                                          <p:attrName>style.visibility</p:attrName>
                                        </p:attrNameLst>
                                      </p:cBhvr>
                                      <p:to>
                                        <p:strVal val="visible"/>
                                      </p:to>
                                    </p:set>
                                    <p:anim calcmode="lin" valueType="num">
                                      <p:cBhvr>
                                        <p:cTn id="71" dur="500" fill="hold"/>
                                        <p:tgtEl>
                                          <p:spTgt spid="5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53">
                                            <p:txEl>
                                              <p:pRg st="1" end="1"/>
                                            </p:txEl>
                                          </p:spTgt>
                                        </p:tgtEl>
                                        <p:attrNameLst>
                                          <p:attrName>ppt_y</p:attrName>
                                        </p:attrNameLst>
                                      </p:cBhvr>
                                      <p:tavLst>
                                        <p:tav tm="0">
                                          <p:val>
                                            <p:strVal val="#ppt_y"/>
                                          </p:val>
                                        </p:tav>
                                        <p:tav tm="100000">
                                          <p:val>
                                            <p:strVal val="#ppt_y"/>
                                          </p:val>
                                        </p:tav>
                                      </p:tavLst>
                                    </p:anim>
                                    <p:anim calcmode="lin" valueType="num">
                                      <p:cBhvr>
                                        <p:cTn id="73" dur="500" fill="hold"/>
                                        <p:tgtEl>
                                          <p:spTgt spid="5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5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53">
                                            <p:txEl>
                                              <p:pRg st="1" end="1"/>
                                            </p:txEl>
                                          </p:spTgt>
                                        </p:tgtEl>
                                      </p:cBhvr>
                                    </p:animEffect>
                                  </p:childTnLst>
                                </p:cTn>
                              </p:par>
                            </p:childTnLst>
                          </p:cTn>
                        </p:par>
                        <p:par>
                          <p:cTn id="76" fill="hold">
                            <p:stCondLst>
                              <p:cond delay="24500"/>
                            </p:stCondLst>
                            <p:childTnLst>
                              <p:par>
                                <p:cTn id="77" presetID="41" presetClass="entr" presetSubtype="0" fill="hold" nodeType="afterEffect">
                                  <p:stCondLst>
                                    <p:cond delay="0"/>
                                  </p:stCondLst>
                                  <p:iterate type="lt">
                                    <p:tmPct val="10000"/>
                                  </p:iterate>
                                  <p:childTnLst>
                                    <p:set>
                                      <p:cBhvr>
                                        <p:cTn id="78" dur="1" fill="hold">
                                          <p:stCondLst>
                                            <p:cond delay="0"/>
                                          </p:stCondLst>
                                        </p:cTn>
                                        <p:tgtEl>
                                          <p:spTgt spid="53">
                                            <p:txEl>
                                              <p:pRg st="2" end="2"/>
                                            </p:txEl>
                                          </p:spTgt>
                                        </p:tgtEl>
                                        <p:attrNameLst>
                                          <p:attrName>style.visibility</p:attrName>
                                        </p:attrNameLst>
                                      </p:cBhvr>
                                      <p:to>
                                        <p:strVal val="visible"/>
                                      </p:to>
                                    </p:set>
                                    <p:anim calcmode="lin" valueType="num">
                                      <p:cBhvr>
                                        <p:cTn id="79" dur="500" fill="hold"/>
                                        <p:tgtEl>
                                          <p:spTgt spid="5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53">
                                            <p:txEl>
                                              <p:pRg st="2" end="2"/>
                                            </p:txEl>
                                          </p:spTgt>
                                        </p:tgtEl>
                                        <p:attrNameLst>
                                          <p:attrName>ppt_y</p:attrName>
                                        </p:attrNameLst>
                                      </p:cBhvr>
                                      <p:tavLst>
                                        <p:tav tm="0">
                                          <p:val>
                                            <p:strVal val="#ppt_y"/>
                                          </p:val>
                                        </p:tav>
                                        <p:tav tm="100000">
                                          <p:val>
                                            <p:strVal val="#ppt_y"/>
                                          </p:val>
                                        </p:tav>
                                      </p:tavLst>
                                    </p:anim>
                                    <p:anim calcmode="lin" valueType="num">
                                      <p:cBhvr>
                                        <p:cTn id="81" dur="500" fill="hold"/>
                                        <p:tgtEl>
                                          <p:spTgt spid="5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5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53">
                                            <p:txEl>
                                              <p:pRg st="2" end="2"/>
                                            </p:txEl>
                                          </p:spTgt>
                                        </p:tgtEl>
                                      </p:cBhvr>
                                    </p:animEffect>
                                  </p:childTnLst>
                                </p:cTn>
                              </p:par>
                            </p:childTnLst>
                          </p:cTn>
                        </p:par>
                        <p:par>
                          <p:cTn id="84" fill="hold">
                            <p:stCondLst>
                              <p:cond delay="25900"/>
                            </p:stCondLst>
                            <p:childTnLst>
                              <p:par>
                                <p:cTn id="85" presetID="41" presetClass="entr" presetSubtype="0" fill="hold" nodeType="afterEffect">
                                  <p:stCondLst>
                                    <p:cond delay="0"/>
                                  </p:stCondLst>
                                  <p:iterate type="lt">
                                    <p:tmPct val="10000"/>
                                  </p:iterate>
                                  <p:childTnLst>
                                    <p:set>
                                      <p:cBhvr>
                                        <p:cTn id="86" dur="1" fill="hold">
                                          <p:stCondLst>
                                            <p:cond delay="0"/>
                                          </p:stCondLst>
                                        </p:cTn>
                                        <p:tgtEl>
                                          <p:spTgt spid="53">
                                            <p:txEl>
                                              <p:pRg st="3" end="3"/>
                                            </p:txEl>
                                          </p:spTgt>
                                        </p:tgtEl>
                                        <p:attrNameLst>
                                          <p:attrName>style.visibility</p:attrName>
                                        </p:attrNameLst>
                                      </p:cBhvr>
                                      <p:to>
                                        <p:strVal val="visible"/>
                                      </p:to>
                                    </p:set>
                                    <p:anim calcmode="lin" valueType="num">
                                      <p:cBhvr>
                                        <p:cTn id="87" dur="500" fill="hold"/>
                                        <p:tgtEl>
                                          <p:spTgt spid="5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88" dur="500" fill="hold"/>
                                        <p:tgtEl>
                                          <p:spTgt spid="53">
                                            <p:txEl>
                                              <p:pRg st="3" end="3"/>
                                            </p:txEl>
                                          </p:spTgt>
                                        </p:tgtEl>
                                        <p:attrNameLst>
                                          <p:attrName>ppt_y</p:attrName>
                                        </p:attrNameLst>
                                      </p:cBhvr>
                                      <p:tavLst>
                                        <p:tav tm="0">
                                          <p:val>
                                            <p:strVal val="#ppt_y"/>
                                          </p:val>
                                        </p:tav>
                                        <p:tav tm="100000">
                                          <p:val>
                                            <p:strVal val="#ppt_y"/>
                                          </p:val>
                                        </p:tav>
                                      </p:tavLst>
                                    </p:anim>
                                    <p:anim calcmode="lin" valueType="num">
                                      <p:cBhvr>
                                        <p:cTn id="89" dur="500" fill="hold"/>
                                        <p:tgtEl>
                                          <p:spTgt spid="5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0" dur="500" fill="hold"/>
                                        <p:tgtEl>
                                          <p:spTgt spid="5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1" dur="500" tmFilter="0,0; .5, 1; 1, 1"/>
                                        <p:tgtEl>
                                          <p:spTgt spid="53">
                                            <p:txEl>
                                              <p:pRg st="3" end="3"/>
                                            </p:txEl>
                                          </p:spTgt>
                                        </p:tgtEl>
                                      </p:cBhvr>
                                    </p:animEffect>
                                  </p:childTnLst>
                                </p:cTn>
                              </p:par>
                            </p:childTnLst>
                          </p:cTn>
                        </p:par>
                        <p:par>
                          <p:cTn id="92" fill="hold">
                            <p:stCondLst>
                              <p:cond delay="28150"/>
                            </p:stCondLst>
                            <p:childTnLst>
                              <p:par>
                                <p:cTn id="93" presetID="23" presetClass="entr" presetSubtype="16" fill="hold" nodeType="after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p:cTn id="95" dur="500" fill="hold"/>
                                        <p:tgtEl>
                                          <p:spTgt spid="38"/>
                                        </p:tgtEl>
                                        <p:attrNameLst>
                                          <p:attrName>ppt_w</p:attrName>
                                        </p:attrNameLst>
                                      </p:cBhvr>
                                      <p:tavLst>
                                        <p:tav tm="0">
                                          <p:val>
                                            <p:fltVal val="0"/>
                                          </p:val>
                                        </p:tav>
                                        <p:tav tm="100000">
                                          <p:val>
                                            <p:strVal val="#ppt_w"/>
                                          </p:val>
                                        </p:tav>
                                      </p:tavLst>
                                    </p:anim>
                                    <p:anim calcmode="lin" valueType="num">
                                      <p:cBhvr>
                                        <p:cTn id="96" dur="500" fill="hold"/>
                                        <p:tgtEl>
                                          <p:spTgt spid="38"/>
                                        </p:tgtEl>
                                        <p:attrNameLst>
                                          <p:attrName>ppt_h</p:attrName>
                                        </p:attrNameLst>
                                      </p:cBhvr>
                                      <p:tavLst>
                                        <p:tav tm="0">
                                          <p:val>
                                            <p:fltVal val="0"/>
                                          </p:val>
                                        </p:tav>
                                        <p:tav tm="100000">
                                          <p:val>
                                            <p:strVal val="#ppt_h"/>
                                          </p:val>
                                        </p:tav>
                                      </p:tavLst>
                                    </p:anim>
                                  </p:childTnLst>
                                </p:cTn>
                              </p:par>
                            </p:childTnLst>
                          </p:cTn>
                        </p:par>
                        <p:par>
                          <p:cTn id="97" fill="hold">
                            <p:stCondLst>
                              <p:cond delay="28650"/>
                            </p:stCondLst>
                            <p:childTnLst>
                              <p:par>
                                <p:cTn id="98" presetID="47" presetClass="entr" presetSubtype="0" fill="hold" grpId="0" nodeType="after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fade">
                                      <p:cBhvr>
                                        <p:cTn id="100" dur="1000"/>
                                        <p:tgtEl>
                                          <p:spTgt spid="51"/>
                                        </p:tgtEl>
                                      </p:cBhvr>
                                    </p:animEffect>
                                    <p:anim calcmode="lin" valueType="num">
                                      <p:cBhvr>
                                        <p:cTn id="101" dur="1000" fill="hold"/>
                                        <p:tgtEl>
                                          <p:spTgt spid="51"/>
                                        </p:tgtEl>
                                        <p:attrNameLst>
                                          <p:attrName>ppt_x</p:attrName>
                                        </p:attrNameLst>
                                      </p:cBhvr>
                                      <p:tavLst>
                                        <p:tav tm="0">
                                          <p:val>
                                            <p:strVal val="#ppt_x"/>
                                          </p:val>
                                        </p:tav>
                                        <p:tav tm="100000">
                                          <p:val>
                                            <p:strVal val="#ppt_x"/>
                                          </p:val>
                                        </p:tav>
                                      </p:tavLst>
                                    </p:anim>
                                    <p:anim calcmode="lin" valueType="num">
                                      <p:cBhvr>
                                        <p:cTn id="102" dur="1000" fill="hold"/>
                                        <p:tgtEl>
                                          <p:spTgt spid="51"/>
                                        </p:tgtEl>
                                        <p:attrNameLst>
                                          <p:attrName>ppt_y</p:attrName>
                                        </p:attrNameLst>
                                      </p:cBhvr>
                                      <p:tavLst>
                                        <p:tav tm="0">
                                          <p:val>
                                            <p:strVal val="#ppt_y-.1"/>
                                          </p:val>
                                        </p:tav>
                                        <p:tav tm="100000">
                                          <p:val>
                                            <p:strVal val="#ppt_y"/>
                                          </p:val>
                                        </p:tav>
                                      </p:tavLst>
                                    </p:anim>
                                  </p:childTnLst>
                                </p:cTn>
                              </p:par>
                            </p:childTnLst>
                          </p:cTn>
                        </p:par>
                        <p:par>
                          <p:cTn id="103" fill="hold">
                            <p:stCondLst>
                              <p:cond delay="29650"/>
                            </p:stCondLst>
                            <p:childTnLst>
                              <p:par>
                                <p:cTn id="104" presetID="41" presetClass="entr" presetSubtype="0" fill="hold" grpId="0" nodeType="afterEffect">
                                  <p:stCondLst>
                                    <p:cond delay="0"/>
                                  </p:stCondLst>
                                  <p:iterate type="lt">
                                    <p:tmPct val="10000"/>
                                  </p:iterate>
                                  <p:childTnLst>
                                    <p:set>
                                      <p:cBhvr>
                                        <p:cTn id="105" dur="1" fill="hold">
                                          <p:stCondLst>
                                            <p:cond delay="0"/>
                                          </p:stCondLst>
                                        </p:cTn>
                                        <p:tgtEl>
                                          <p:spTgt spid="55"/>
                                        </p:tgtEl>
                                        <p:attrNameLst>
                                          <p:attrName>style.visibility</p:attrName>
                                        </p:attrNameLst>
                                      </p:cBhvr>
                                      <p:to>
                                        <p:strVal val="visible"/>
                                      </p:to>
                                    </p:set>
                                    <p:anim calcmode="lin" valueType="num">
                                      <p:cBhvr>
                                        <p:cTn id="106"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107" dur="500" fill="hold"/>
                                        <p:tgtEl>
                                          <p:spTgt spid="55"/>
                                        </p:tgtEl>
                                        <p:attrNameLst>
                                          <p:attrName>ppt_y</p:attrName>
                                        </p:attrNameLst>
                                      </p:cBhvr>
                                      <p:tavLst>
                                        <p:tav tm="0">
                                          <p:val>
                                            <p:strVal val="#ppt_y"/>
                                          </p:val>
                                        </p:tav>
                                        <p:tav tm="100000">
                                          <p:val>
                                            <p:strVal val="#ppt_y"/>
                                          </p:val>
                                        </p:tav>
                                      </p:tavLst>
                                    </p:anim>
                                    <p:anim calcmode="lin" valueType="num">
                                      <p:cBhvr>
                                        <p:cTn id="108"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9"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0" dur="500" tmFilter="0,0; .5, 1; 1, 1"/>
                                        <p:tgtEl>
                                          <p:spTgt spid="55"/>
                                        </p:tgtEl>
                                      </p:cBhvr>
                                    </p:animEffect>
                                  </p:childTnLst>
                                </p:cTn>
                              </p:par>
                            </p:childTnLst>
                          </p:cTn>
                        </p:par>
                        <p:par>
                          <p:cTn id="111" fill="hold">
                            <p:stCondLst>
                              <p:cond delay="35550"/>
                            </p:stCondLst>
                            <p:childTnLst>
                              <p:par>
                                <p:cTn id="112" presetID="56" presetClass="entr" presetSubtype="0" fill="hold" grpId="0" nodeType="afterEffect">
                                  <p:stCondLst>
                                    <p:cond delay="0"/>
                                  </p:stCondLst>
                                  <p:iterate type="lt">
                                    <p:tmPct val="10000"/>
                                  </p:iterate>
                                  <p:childTnLst>
                                    <p:set>
                                      <p:cBhvr>
                                        <p:cTn id="113" dur="1" fill="hold">
                                          <p:stCondLst>
                                            <p:cond delay="0"/>
                                          </p:stCondLst>
                                        </p:cTn>
                                        <p:tgtEl>
                                          <p:spTgt spid="56"/>
                                        </p:tgtEl>
                                        <p:attrNameLst>
                                          <p:attrName>style.visibility</p:attrName>
                                        </p:attrNameLst>
                                      </p:cBhvr>
                                      <p:to>
                                        <p:strVal val="visible"/>
                                      </p:to>
                                    </p:set>
                                    <p:anim by="(-#ppt_w*2)" calcmode="lin" valueType="num">
                                      <p:cBhvr rctx="PPT">
                                        <p:cTn id="114" dur="300" autoRev="1" fill="hold">
                                          <p:stCondLst>
                                            <p:cond delay="0"/>
                                          </p:stCondLst>
                                        </p:cTn>
                                        <p:tgtEl>
                                          <p:spTgt spid="56"/>
                                        </p:tgtEl>
                                        <p:attrNameLst>
                                          <p:attrName>ppt_w</p:attrName>
                                        </p:attrNameLst>
                                      </p:cBhvr>
                                    </p:anim>
                                    <p:anim by="(#ppt_w*0.50)" calcmode="lin" valueType="num">
                                      <p:cBhvr>
                                        <p:cTn id="115" dur="300" decel="50000" autoRev="1" fill="hold">
                                          <p:stCondLst>
                                            <p:cond delay="0"/>
                                          </p:stCondLst>
                                        </p:cTn>
                                        <p:tgtEl>
                                          <p:spTgt spid="56"/>
                                        </p:tgtEl>
                                        <p:attrNameLst>
                                          <p:attrName>ppt_x</p:attrName>
                                        </p:attrNameLst>
                                      </p:cBhvr>
                                    </p:anim>
                                    <p:anim from="(-#ppt_h/2)" to="(#ppt_y)" calcmode="lin" valueType="num">
                                      <p:cBhvr>
                                        <p:cTn id="116" dur="600" fill="hold">
                                          <p:stCondLst>
                                            <p:cond delay="0"/>
                                          </p:stCondLst>
                                        </p:cTn>
                                        <p:tgtEl>
                                          <p:spTgt spid="56"/>
                                        </p:tgtEl>
                                        <p:attrNameLst>
                                          <p:attrName>ppt_y</p:attrName>
                                        </p:attrNameLst>
                                      </p:cBhvr>
                                    </p:anim>
                                    <p:animRot by="21600000">
                                      <p:cBhvr>
                                        <p:cTn id="117" dur="600" fill="hold">
                                          <p:stCondLst>
                                            <p:cond delay="0"/>
                                          </p:stCondLst>
                                        </p:cTn>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P spid="54" grpId="0"/>
      <p:bldP spid="55"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2" name="图片 26">
            <a:extLst>
              <a:ext uri="{FF2B5EF4-FFF2-40B4-BE49-F238E27FC236}">
                <a16:creationId xmlns:a16="http://schemas.microsoft.com/office/drawing/2014/main" xmlns="" id="{3ADC059A-8071-46F7-8433-1EB33E87A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 name="直接连接符 27">
            <a:extLst>
              <a:ext uri="{FF2B5EF4-FFF2-40B4-BE49-F238E27FC236}">
                <a16:creationId xmlns:a16="http://schemas.microsoft.com/office/drawing/2014/main" xmlns="" id="{53CD41AD-3B85-40C3-8FED-1EE66F0E101B}"/>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4"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9" name="Picture 114" descr="15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3237" y="983224"/>
            <a:ext cx="304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6" descr="b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450" y="1482269"/>
            <a:ext cx="64770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07" descr="2"/>
          <p:cNvSpPr>
            <a:spLocks noChangeArrowheads="1"/>
          </p:cNvSpPr>
          <p:nvPr/>
        </p:nvSpPr>
        <p:spPr bwMode="gray">
          <a:xfrm>
            <a:off x="5067185" y="2585005"/>
            <a:ext cx="2971800" cy="461665"/>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eaLnBrk="1" hangingPunct="1">
              <a:buClr>
                <a:schemeClr val="accent2"/>
              </a:buClr>
              <a:buFont typeface="Arial" panose="020B0604020202020204" pitchFamily="34" charset="0"/>
              <a:buChar char="•"/>
            </a:pPr>
            <a:r>
              <a:rPr lang="zh-CN" altLang="en-US" sz="1200" dirty="0" smtClean="0">
                <a:solidFill>
                  <a:srgbClr val="000000"/>
                </a:solidFill>
                <a:latin typeface="宋体" pitchFamily="2" charset="-122"/>
                <a:ea typeface="宋体" pitchFamily="2" charset="-122"/>
              </a:rPr>
              <a:t>研</a:t>
            </a:r>
            <a:r>
              <a:rPr lang="zh-CN" altLang="en-US" sz="1200" dirty="0">
                <a:solidFill>
                  <a:srgbClr val="000000"/>
                </a:solidFill>
                <a:latin typeface="宋体" pitchFamily="2" charset="-122"/>
                <a:ea typeface="宋体" pitchFamily="2" charset="-122"/>
              </a:rPr>
              <a:t>究方案和统计分析计划应能详细地体现无进展生存期（</a:t>
            </a:r>
            <a:r>
              <a:rPr lang="en-US" altLang="zh-CN" sz="1200" dirty="0">
                <a:solidFill>
                  <a:srgbClr val="000000"/>
                </a:solidFill>
                <a:latin typeface="宋体" pitchFamily="2" charset="-122"/>
                <a:ea typeface="宋体" pitchFamily="2" charset="-122"/>
              </a:rPr>
              <a:t>PFS</a:t>
            </a:r>
            <a:r>
              <a:rPr lang="zh-CN" altLang="en-US" sz="1200" dirty="0">
                <a:solidFill>
                  <a:srgbClr val="000000"/>
                </a:solidFill>
                <a:latin typeface="宋体" pitchFamily="2" charset="-122"/>
                <a:ea typeface="宋体" pitchFamily="2" charset="-122"/>
              </a:rPr>
              <a:t>）的主要分析。</a:t>
            </a:r>
          </a:p>
        </p:txBody>
      </p:sp>
      <p:sp>
        <p:nvSpPr>
          <p:cNvPr id="13" name="Rectangle 112" descr="2"/>
          <p:cNvSpPr>
            <a:spLocks noChangeArrowheads="1"/>
          </p:cNvSpPr>
          <p:nvPr/>
        </p:nvSpPr>
        <p:spPr bwMode="gray">
          <a:xfrm>
            <a:off x="5808548" y="1211824"/>
            <a:ext cx="2597378" cy="369332"/>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lvl="0" eaLnBrk="1" hangingPunct="1"/>
            <a:r>
              <a:rPr lang="en-US" sz="1800" b="1" dirty="0">
                <a:solidFill>
                  <a:schemeClr val="bg1"/>
                </a:solidFill>
                <a:latin typeface="Calibri"/>
              </a:rPr>
              <a:t>PFS</a:t>
            </a:r>
            <a:r>
              <a:rPr lang="zh-CN" altLang="en-US" sz="1800" b="1" dirty="0">
                <a:solidFill>
                  <a:schemeClr val="bg1"/>
                </a:solidFill>
                <a:latin typeface="Calibri"/>
              </a:rPr>
              <a:t>分析中需考虑的问题</a:t>
            </a:r>
            <a:endParaRPr lang="en-US" sz="1800" b="1" dirty="0">
              <a:solidFill>
                <a:schemeClr val="bg1"/>
              </a:solidFill>
              <a:latin typeface="Calibri"/>
            </a:endParaRPr>
          </a:p>
        </p:txBody>
      </p:sp>
      <p:sp>
        <p:nvSpPr>
          <p:cNvPr id="14" name="Rectangle 113" descr="2"/>
          <p:cNvSpPr>
            <a:spLocks noChangeArrowheads="1"/>
          </p:cNvSpPr>
          <p:nvPr/>
        </p:nvSpPr>
        <p:spPr bwMode="gray">
          <a:xfrm>
            <a:off x="5054687" y="3677954"/>
            <a:ext cx="2971800" cy="830997"/>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eaLnBrk="1" hangingPunct="1">
              <a:buClr>
                <a:schemeClr val="accent2"/>
              </a:buClr>
              <a:buFont typeface="Arial" panose="020B0604020202020204" pitchFamily="34" charset="0"/>
              <a:buChar char="•"/>
            </a:pPr>
            <a:r>
              <a:rPr lang="zh-CN" altLang="en-US" sz="1200" dirty="0">
                <a:solidFill>
                  <a:srgbClr val="000000"/>
                </a:solidFill>
                <a:latin typeface="宋体" pitchFamily="2" charset="-122"/>
                <a:ea typeface="宋体" pitchFamily="2" charset="-122"/>
              </a:rPr>
              <a:t>其中包括</a:t>
            </a:r>
            <a:r>
              <a:rPr lang="zh-CN" altLang="en-US" sz="1200" b="1" dirty="0">
                <a:solidFill>
                  <a:srgbClr val="0000FF"/>
                </a:solidFill>
                <a:latin typeface="宋体" pitchFamily="2" charset="-122"/>
                <a:ea typeface="宋体" pitchFamily="2" charset="-122"/>
              </a:rPr>
              <a:t>终点的详细描述，评价肿瘤的方法，评价肿瘤进展情况时使偏倚最小化的方法</a:t>
            </a:r>
            <a:r>
              <a:rPr lang="zh-CN" altLang="en-US" sz="1200" dirty="0">
                <a:solidFill>
                  <a:srgbClr val="000000"/>
                </a:solidFill>
                <a:latin typeface="宋体" pitchFamily="2" charset="-122"/>
                <a:ea typeface="宋体" pitchFamily="2" charset="-122"/>
              </a:rPr>
              <a:t>，例如建立独立终点评审委员会（</a:t>
            </a:r>
            <a:r>
              <a:rPr lang="en-US" altLang="zh-CN" sz="1200" dirty="0">
                <a:solidFill>
                  <a:srgbClr val="000000"/>
                </a:solidFill>
                <a:latin typeface="宋体" pitchFamily="2" charset="-122"/>
                <a:ea typeface="宋体" pitchFamily="2" charset="-122"/>
              </a:rPr>
              <a:t>IRC</a:t>
            </a:r>
            <a:r>
              <a:rPr lang="zh-CN" altLang="en-US" sz="1200" dirty="0">
                <a:solidFill>
                  <a:srgbClr val="000000"/>
                </a:solidFill>
                <a:latin typeface="宋体" pitchFamily="2" charset="-122"/>
                <a:ea typeface="宋体" pitchFamily="2" charset="-122"/>
              </a:rPr>
              <a:t>）。</a:t>
            </a:r>
          </a:p>
        </p:txBody>
      </p:sp>
      <p:pic>
        <p:nvPicPr>
          <p:cNvPr id="15" name="Picture 115" descr="2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637" y="1135624"/>
            <a:ext cx="112236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9" descr="未命名的-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26024" y="3457833"/>
            <a:ext cx="2889250"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0" descr="未命名的-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7237" y="4820967"/>
            <a:ext cx="2889250"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1" descr="未命名的-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3384" y="2370692"/>
            <a:ext cx="2889250" cy="10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13" descr="2"/>
          <p:cNvSpPr>
            <a:spLocks noChangeArrowheads="1"/>
          </p:cNvSpPr>
          <p:nvPr/>
        </p:nvSpPr>
        <p:spPr bwMode="gray">
          <a:xfrm>
            <a:off x="5061037" y="5005288"/>
            <a:ext cx="3013075" cy="646331"/>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eaLnBrk="1" hangingPunct="1">
              <a:buClr>
                <a:schemeClr val="accent2"/>
              </a:buClr>
              <a:buFont typeface="Arial" panose="020B0604020202020204" pitchFamily="34" charset="0"/>
              <a:buChar char="•"/>
            </a:pPr>
            <a:r>
              <a:rPr lang="zh-CN" altLang="en-US" sz="1200" dirty="0">
                <a:solidFill>
                  <a:srgbClr val="000000"/>
                </a:solidFill>
                <a:latin typeface="宋体" pitchFamily="2" charset="-122"/>
                <a:ea typeface="宋体" pitchFamily="2" charset="-122"/>
              </a:rPr>
              <a:t>通过一两次的次要分析评价临床实验中预期的问题以及评价结果是否可靠。以下列举一些需要考虑的重要因素。</a:t>
            </a:r>
          </a:p>
        </p:txBody>
      </p:sp>
    </p:spTree>
    <p:extLst>
      <p:ext uri="{BB962C8B-B14F-4D97-AF65-F5344CB8AC3E}">
        <p14:creationId xmlns:p14="http://schemas.microsoft.com/office/powerpoint/2010/main" val="4199488924"/>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300" autoRev="1" fill="hold">
                                          <p:stCondLst>
                                            <p:cond delay="0"/>
                                          </p:stCondLst>
                                        </p:cTn>
                                        <p:tgtEl>
                                          <p:spTgt spid="4"/>
                                        </p:tgtEl>
                                        <p:attrNameLst>
                                          <p:attrName>ppt_w</p:attrName>
                                        </p:attrNameLst>
                                      </p:cBhvr>
                                    </p:anim>
                                    <p:anim by="(#ppt_w*0.50)" calcmode="lin" valueType="num">
                                      <p:cBhvr>
                                        <p:cTn id="8" dur="300" decel="50000" autoRev="1" fill="hold">
                                          <p:stCondLst>
                                            <p:cond delay="0"/>
                                          </p:stCondLst>
                                        </p:cTn>
                                        <p:tgtEl>
                                          <p:spTgt spid="4"/>
                                        </p:tgtEl>
                                        <p:attrNameLst>
                                          <p:attrName>ppt_x</p:attrName>
                                        </p:attrNameLst>
                                      </p:cBhvr>
                                    </p:anim>
                                    <p:anim from="(-#ppt_h/2)" to="(#ppt_y)" calcmode="lin" valueType="num">
                                      <p:cBhvr>
                                        <p:cTn id="9" dur="600" fill="hold">
                                          <p:stCondLst>
                                            <p:cond delay="0"/>
                                          </p:stCondLst>
                                        </p:cTn>
                                        <p:tgtEl>
                                          <p:spTgt spid="4"/>
                                        </p:tgtEl>
                                        <p:attrNameLst>
                                          <p:attrName>ppt_y</p:attrName>
                                        </p:attrNameLst>
                                      </p:cBhvr>
                                    </p:anim>
                                    <p:animRot by="21600000">
                                      <p:cBhvr>
                                        <p:cTn id="10" dur="600" fill="hold">
                                          <p:stCondLst>
                                            <p:cond delay="0"/>
                                          </p:stCondLst>
                                        </p:cTn>
                                        <p:tgtEl>
                                          <p:spTgt spid="4"/>
                                        </p:tgtEl>
                                        <p:attrNameLst>
                                          <p:attrName>r</p:attrName>
                                        </p:attrNameLst>
                                      </p:cBhvr>
                                    </p:animRot>
                                  </p:childTnLst>
                                </p:cTn>
                              </p:par>
                            </p:childTnLst>
                          </p:cTn>
                        </p:par>
                        <p:par>
                          <p:cTn id="11" fill="hold">
                            <p:stCondLst>
                              <p:cond delay="1380"/>
                            </p:stCondLst>
                            <p:childTnLst>
                              <p:par>
                                <p:cTn id="12" presetID="47"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par>
                          <p:cTn id="17" fill="hold">
                            <p:stCondLst>
                              <p:cond delay="2380"/>
                            </p:stCondLst>
                            <p:childTnLst>
                              <p:par>
                                <p:cTn id="18" presetID="3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800" decel="100000"/>
                                        <p:tgtEl>
                                          <p:spTgt spid="9"/>
                                        </p:tgtEl>
                                      </p:cBhvr>
                                    </p:animEffect>
                                    <p:anim calcmode="lin" valueType="num">
                                      <p:cBhvr>
                                        <p:cTn id="21" dur="800" decel="100000" fill="hold"/>
                                        <p:tgtEl>
                                          <p:spTgt spid="9"/>
                                        </p:tgtEl>
                                        <p:attrNameLst>
                                          <p:attrName>style.rotation</p:attrName>
                                        </p:attrNameLst>
                                      </p:cBhvr>
                                      <p:tavLst>
                                        <p:tav tm="0">
                                          <p:val>
                                            <p:fltVal val="-90"/>
                                          </p:val>
                                        </p:tav>
                                        <p:tav tm="100000">
                                          <p:val>
                                            <p:fltVal val="0"/>
                                          </p:val>
                                        </p:tav>
                                      </p:tavLst>
                                    </p:anim>
                                    <p:anim calcmode="lin" valueType="num">
                                      <p:cBhvr>
                                        <p:cTn id="22" dur="800" decel="100000" fill="hold"/>
                                        <p:tgtEl>
                                          <p:spTgt spid="9"/>
                                        </p:tgtEl>
                                        <p:attrNameLst>
                                          <p:attrName>ppt_x</p:attrName>
                                        </p:attrNameLst>
                                      </p:cBhvr>
                                      <p:tavLst>
                                        <p:tav tm="0">
                                          <p:val>
                                            <p:strVal val="#ppt_x+0.4"/>
                                          </p:val>
                                        </p:tav>
                                        <p:tav tm="100000">
                                          <p:val>
                                            <p:strVal val="#ppt_x-0.05"/>
                                          </p:val>
                                        </p:tav>
                                      </p:tavLst>
                                    </p:anim>
                                    <p:anim calcmode="lin" valueType="num">
                                      <p:cBhvr>
                                        <p:cTn id="23" dur="800" decel="100000" fill="hold"/>
                                        <p:tgtEl>
                                          <p:spTgt spid="9"/>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par>
                          <p:cTn id="26" fill="hold">
                            <p:stCondLst>
                              <p:cond delay="3380"/>
                            </p:stCondLst>
                            <p:childTnLst>
                              <p:par>
                                <p:cTn id="27" presetID="2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ppt_x</p:attrName>
                                        </p:attrNameLst>
                                      </p:cBhvr>
                                      <p:tavLst>
                                        <p:tav tm="0">
                                          <p:val>
                                            <p:strVal val="#ppt_x-.2"/>
                                          </p:val>
                                        </p:tav>
                                        <p:tav tm="100000">
                                          <p:val>
                                            <p:strVal val="#ppt_x"/>
                                          </p:val>
                                        </p:tav>
                                      </p:tavLst>
                                    </p:anim>
                                    <p:anim calcmode="lin" valueType="num">
                                      <p:cBhvr>
                                        <p:cTn id="30"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31" dur="1000"/>
                                        <p:tgtEl>
                                          <p:spTgt spid="13"/>
                                        </p:tgtEl>
                                      </p:cBhvr>
                                    </p:animEffect>
                                  </p:childTnLst>
                                </p:cTn>
                              </p:par>
                            </p:childTnLst>
                          </p:cTn>
                        </p:par>
                        <p:par>
                          <p:cTn id="32" fill="hold">
                            <p:stCondLst>
                              <p:cond delay="4380"/>
                            </p:stCondLst>
                            <p:childTnLst>
                              <p:par>
                                <p:cTn id="33" presetID="42"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5380"/>
                            </p:stCondLst>
                            <p:childTnLst>
                              <p:par>
                                <p:cTn id="39" presetID="22" presetClass="entr" presetSubtype="8"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par>
                          <p:cTn id="42" fill="hold">
                            <p:stCondLst>
                              <p:cond delay="5880"/>
                            </p:stCondLst>
                            <p:childTnLst>
                              <p:par>
                                <p:cTn id="43" presetID="27" presetClass="entr" presetSubtype="0" fill="hold" grpId="0" nodeType="afterEffect">
                                  <p:stCondLst>
                                    <p:cond delay="0"/>
                                  </p:stCondLst>
                                  <p:iterate type="lt">
                                    <p:tmPct val="50000"/>
                                  </p:iterate>
                                  <p:childTnLst>
                                    <p:set>
                                      <p:cBhvr>
                                        <p:cTn id="44" dur="1" fill="hold">
                                          <p:stCondLst>
                                            <p:cond delay="0"/>
                                          </p:stCondLst>
                                        </p:cTn>
                                        <p:tgtEl>
                                          <p:spTgt spid="12"/>
                                        </p:tgtEl>
                                        <p:attrNameLst>
                                          <p:attrName>style.visibility</p:attrName>
                                        </p:attrNameLst>
                                      </p:cBhvr>
                                      <p:to>
                                        <p:strVal val="visible"/>
                                      </p:to>
                                    </p:set>
                                    <p:anim calcmode="discrete" valueType="clr">
                                      <p:cBhvr override="childStyle">
                                        <p:cTn id="45"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2"/>
                                        </p:tgtEl>
                                        <p:attrNameLst>
                                          <p:attrName>fillcolor</p:attrName>
                                        </p:attrNameLst>
                                      </p:cBhvr>
                                      <p:tavLst>
                                        <p:tav tm="0">
                                          <p:val>
                                            <p:clrVal>
                                              <a:schemeClr val="accent2"/>
                                            </p:clrVal>
                                          </p:val>
                                        </p:tav>
                                        <p:tav tm="50000">
                                          <p:val>
                                            <p:clrVal>
                                              <a:schemeClr val="hlink"/>
                                            </p:clrVal>
                                          </p:val>
                                        </p:tav>
                                      </p:tavLst>
                                    </p:anim>
                                    <p:set>
                                      <p:cBhvr>
                                        <p:cTn id="47" dur="80"/>
                                        <p:tgtEl>
                                          <p:spTgt spid="12"/>
                                        </p:tgtEl>
                                        <p:attrNameLst>
                                          <p:attrName>fill.type</p:attrName>
                                        </p:attrNameLst>
                                      </p:cBhvr>
                                      <p:to>
                                        <p:strVal val="solid"/>
                                      </p:to>
                                    </p:set>
                                  </p:childTnLst>
                                </p:cTn>
                              </p:par>
                            </p:childTnLst>
                          </p:cTn>
                        </p:par>
                        <p:par>
                          <p:cTn id="48" fill="hold">
                            <p:stCondLst>
                              <p:cond delay="7320"/>
                            </p:stCondLst>
                            <p:childTnLst>
                              <p:par>
                                <p:cTn id="49" presetID="22" presetClass="entr" presetSubtype="8"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7820"/>
                            </p:stCondLst>
                            <p:childTnLst>
                              <p:par>
                                <p:cTn id="53" presetID="27" presetClass="entr" presetSubtype="0" fill="hold" grpId="0" nodeType="afterEffect">
                                  <p:stCondLst>
                                    <p:cond delay="0"/>
                                  </p:stCondLst>
                                  <p:iterate type="lt">
                                    <p:tmPct val="50000"/>
                                  </p:iterate>
                                  <p:childTnLst>
                                    <p:set>
                                      <p:cBhvr>
                                        <p:cTn id="54" dur="1" fill="hold">
                                          <p:stCondLst>
                                            <p:cond delay="0"/>
                                          </p:stCondLst>
                                        </p:cTn>
                                        <p:tgtEl>
                                          <p:spTgt spid="14"/>
                                        </p:tgtEl>
                                        <p:attrNameLst>
                                          <p:attrName>style.visibility</p:attrName>
                                        </p:attrNameLst>
                                      </p:cBhvr>
                                      <p:to>
                                        <p:strVal val="visible"/>
                                      </p:to>
                                    </p:set>
                                    <p:anim calcmode="discrete" valueType="clr">
                                      <p:cBhvr override="childStyle">
                                        <p:cTn id="55" dur="80"/>
                                        <p:tgtEl>
                                          <p:spTgt spid="14"/>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14"/>
                                        </p:tgtEl>
                                        <p:attrNameLst>
                                          <p:attrName>fillcolor</p:attrName>
                                        </p:attrNameLst>
                                      </p:cBhvr>
                                      <p:tavLst>
                                        <p:tav tm="0">
                                          <p:val>
                                            <p:clrVal>
                                              <a:schemeClr val="accent2"/>
                                            </p:clrVal>
                                          </p:val>
                                        </p:tav>
                                        <p:tav tm="50000">
                                          <p:val>
                                            <p:clrVal>
                                              <a:schemeClr val="hlink"/>
                                            </p:clrVal>
                                          </p:val>
                                        </p:tav>
                                      </p:tavLst>
                                    </p:anim>
                                    <p:set>
                                      <p:cBhvr>
                                        <p:cTn id="57" dur="80"/>
                                        <p:tgtEl>
                                          <p:spTgt spid="14"/>
                                        </p:tgtEl>
                                        <p:attrNameLst>
                                          <p:attrName>fill.type</p:attrName>
                                        </p:attrNameLst>
                                      </p:cBhvr>
                                      <p:to>
                                        <p:strVal val="solid"/>
                                      </p:to>
                                    </p:set>
                                  </p:childTnLst>
                                </p:cTn>
                              </p:par>
                            </p:childTnLst>
                          </p:cTn>
                        </p:par>
                        <p:par>
                          <p:cTn id="58" fill="hold">
                            <p:stCondLst>
                              <p:cond delay="10180"/>
                            </p:stCondLst>
                            <p:childTnLst>
                              <p:par>
                                <p:cTn id="59" presetID="22" presetClass="entr" presetSubtype="8" fill="hold"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500"/>
                                        <p:tgtEl>
                                          <p:spTgt spid="17"/>
                                        </p:tgtEl>
                                      </p:cBhvr>
                                    </p:animEffect>
                                  </p:childTnLst>
                                </p:cTn>
                              </p:par>
                            </p:childTnLst>
                          </p:cTn>
                        </p:par>
                        <p:par>
                          <p:cTn id="62" fill="hold">
                            <p:stCondLst>
                              <p:cond delay="10680"/>
                            </p:stCondLst>
                            <p:childTnLst>
                              <p:par>
                                <p:cTn id="63" presetID="27" presetClass="entr" presetSubtype="0" fill="hold" grpId="0" nodeType="afterEffect">
                                  <p:stCondLst>
                                    <p:cond delay="0"/>
                                  </p:stCondLst>
                                  <p:iterate type="lt">
                                    <p:tmPct val="50000"/>
                                  </p:iterate>
                                  <p:childTnLst>
                                    <p:set>
                                      <p:cBhvr>
                                        <p:cTn id="64" dur="1" fill="hold">
                                          <p:stCondLst>
                                            <p:cond delay="0"/>
                                          </p:stCondLst>
                                        </p:cTn>
                                        <p:tgtEl>
                                          <p:spTgt spid="19"/>
                                        </p:tgtEl>
                                        <p:attrNameLst>
                                          <p:attrName>style.visibility</p:attrName>
                                        </p:attrNameLst>
                                      </p:cBhvr>
                                      <p:to>
                                        <p:strVal val="visible"/>
                                      </p:to>
                                    </p:set>
                                    <p:anim calcmode="discrete" valueType="clr">
                                      <p:cBhvr override="childStyle">
                                        <p:cTn id="65"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66" dur="80"/>
                                        <p:tgtEl>
                                          <p:spTgt spid="19"/>
                                        </p:tgtEl>
                                        <p:attrNameLst>
                                          <p:attrName>fillcolor</p:attrName>
                                        </p:attrNameLst>
                                      </p:cBhvr>
                                      <p:tavLst>
                                        <p:tav tm="0">
                                          <p:val>
                                            <p:clrVal>
                                              <a:schemeClr val="accent2"/>
                                            </p:clrVal>
                                          </p:val>
                                        </p:tav>
                                        <p:tav tm="50000">
                                          <p:val>
                                            <p:clrVal>
                                              <a:schemeClr val="hlink"/>
                                            </p:clrVal>
                                          </p:val>
                                        </p:tav>
                                      </p:tavLst>
                                    </p:anim>
                                    <p:set>
                                      <p:cBhvr>
                                        <p:cTn id="67" dur="80"/>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75" name="燕尾形箭头 74"/>
          <p:cNvSpPr/>
          <p:nvPr/>
        </p:nvSpPr>
        <p:spPr>
          <a:xfrm>
            <a:off x="203201" y="3090202"/>
            <a:ext cx="8754532" cy="228529"/>
          </a:xfrm>
          <a:prstGeom prst="notchedRightArrow">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rtlCol="0" anchor="ctr"/>
          <a:lstStyle/>
          <a:p>
            <a:pPr algn="ctr"/>
            <a:endParaRPr lang="zh-CN" altLang="en-US" sz="1867">
              <a:solidFill>
                <a:prstClr val="white"/>
              </a:solidFill>
              <a:latin typeface="Arial" panose="020B0604020202020204" pitchFamily="34" charset="0"/>
              <a:cs typeface="Arial" panose="020B0604020202020204" pitchFamily="34" charset="0"/>
            </a:endParaRPr>
          </a:p>
        </p:txBody>
      </p:sp>
      <p:sp>
        <p:nvSpPr>
          <p:cNvPr id="76" name="椭圆 75"/>
          <p:cNvSpPr/>
          <p:nvPr/>
        </p:nvSpPr>
        <p:spPr>
          <a:xfrm>
            <a:off x="3884678" y="3126577"/>
            <a:ext cx="124900" cy="166482"/>
          </a:xfrm>
          <a:prstGeom prst="ellipse">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rtlCol="0" anchor="ctr"/>
          <a:lstStyle/>
          <a:p>
            <a:pPr algn="ctr"/>
            <a:endParaRPr lang="zh-CN" altLang="en-US" sz="1867">
              <a:solidFill>
                <a:prstClr val="white"/>
              </a:solidFill>
              <a:latin typeface="Arial" panose="020B0604020202020204" pitchFamily="34" charset="0"/>
              <a:cs typeface="Arial" panose="020B0604020202020204" pitchFamily="34" charset="0"/>
            </a:endParaRPr>
          </a:p>
        </p:txBody>
      </p:sp>
      <p:sp>
        <p:nvSpPr>
          <p:cNvPr id="77" name="椭圆 76"/>
          <p:cNvSpPr/>
          <p:nvPr/>
        </p:nvSpPr>
        <p:spPr>
          <a:xfrm>
            <a:off x="5881348" y="3121228"/>
            <a:ext cx="124900" cy="166482"/>
          </a:xfrm>
          <a:prstGeom prst="ellipse">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rtlCol="0" anchor="ctr"/>
          <a:lstStyle/>
          <a:p>
            <a:pPr algn="ctr"/>
            <a:endParaRPr lang="zh-CN" altLang="en-US" sz="1867">
              <a:solidFill>
                <a:prstClr val="white"/>
              </a:solidFill>
              <a:latin typeface="Arial" panose="020B0604020202020204" pitchFamily="34" charset="0"/>
              <a:cs typeface="Arial" panose="020B0604020202020204" pitchFamily="34" charset="0"/>
            </a:endParaRPr>
          </a:p>
        </p:txBody>
      </p:sp>
      <p:sp>
        <p:nvSpPr>
          <p:cNvPr id="78" name="椭圆 77"/>
          <p:cNvSpPr/>
          <p:nvPr/>
        </p:nvSpPr>
        <p:spPr>
          <a:xfrm>
            <a:off x="7901653" y="3126577"/>
            <a:ext cx="124900" cy="166482"/>
          </a:xfrm>
          <a:prstGeom prst="ellipse">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rtlCol="0" anchor="ctr"/>
          <a:lstStyle/>
          <a:p>
            <a:pPr algn="ctr"/>
            <a:endParaRPr lang="zh-CN" altLang="en-US" sz="1867">
              <a:solidFill>
                <a:prstClr val="white"/>
              </a:solidFill>
              <a:latin typeface="Arial" panose="020B0604020202020204" pitchFamily="34" charset="0"/>
              <a:cs typeface="Arial" panose="020B0604020202020204" pitchFamily="34" charset="0"/>
            </a:endParaRPr>
          </a:p>
        </p:txBody>
      </p:sp>
      <p:sp>
        <p:nvSpPr>
          <p:cNvPr id="79" name="椭圆 78"/>
          <p:cNvSpPr/>
          <p:nvPr/>
        </p:nvSpPr>
        <p:spPr>
          <a:xfrm>
            <a:off x="1392401" y="3121228"/>
            <a:ext cx="124900" cy="166482"/>
          </a:xfrm>
          <a:prstGeom prst="ellipse">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rtlCol="0" anchor="ctr"/>
          <a:lstStyle/>
          <a:p>
            <a:pPr algn="ctr"/>
            <a:endParaRPr lang="zh-CN" altLang="en-US" sz="1867">
              <a:solidFill>
                <a:prstClr val="white"/>
              </a:solidFill>
              <a:latin typeface="Arial" panose="020B0604020202020204" pitchFamily="34" charset="0"/>
              <a:cs typeface="Arial" panose="020B0604020202020204" pitchFamily="34" charset="0"/>
            </a:endParaRPr>
          </a:p>
        </p:txBody>
      </p:sp>
      <p:grpSp>
        <p:nvGrpSpPr>
          <p:cNvPr id="80" name="组合 79"/>
          <p:cNvGrpSpPr/>
          <p:nvPr/>
        </p:nvGrpSpPr>
        <p:grpSpPr>
          <a:xfrm>
            <a:off x="3523920" y="1881982"/>
            <a:ext cx="721516" cy="961726"/>
            <a:chOff x="4341368" y="2343128"/>
            <a:chExt cx="962021" cy="962021"/>
          </a:xfrm>
        </p:grpSpPr>
        <p:sp>
          <p:nvSpPr>
            <p:cNvPr id="81" name="泪滴形 80"/>
            <p:cNvSpPr/>
            <p:nvPr/>
          </p:nvSpPr>
          <p:spPr>
            <a:xfrm rot="8100000">
              <a:off x="4341368" y="2343128"/>
              <a:ext cx="962021" cy="962021"/>
            </a:xfrm>
            <a:prstGeom prst="teardrop">
              <a:avLst/>
            </a:prstGeom>
            <a:solidFill>
              <a:srgbClr val="8D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rgbClr val="FEB554">
                    <a:lumMod val="75000"/>
                  </a:srgbClr>
                </a:solidFill>
                <a:latin typeface="微软雅黑" panose="020B0503020204020204" pitchFamily="34" charset="-122"/>
                <a:cs typeface="Arial" panose="020B0604020202020204" pitchFamily="34" charset="0"/>
              </a:endParaRPr>
            </a:p>
          </p:txBody>
        </p:sp>
        <p:sp>
          <p:nvSpPr>
            <p:cNvPr id="82" name="文本框 81"/>
            <p:cNvSpPr txBox="1"/>
            <p:nvPr/>
          </p:nvSpPr>
          <p:spPr>
            <a:xfrm>
              <a:off x="4412016" y="2624084"/>
              <a:ext cx="820724" cy="453020"/>
            </a:xfrm>
            <a:prstGeom prst="rect">
              <a:avLst/>
            </a:prstGeom>
            <a:noFill/>
          </p:spPr>
          <p:txBody>
            <a:bodyPr wrap="square" rtlCol="0">
              <a:spAutoFit/>
            </a:bodyPr>
            <a:lstStyle/>
            <a:p>
              <a:pPr algn="ctr">
                <a:lnSpc>
                  <a:spcPct val="120000"/>
                </a:lnSpc>
              </a:pPr>
              <a:r>
                <a:rPr lang="en-US" altLang="zh-CN" sz="3200" b="1" baseline="-3000" dirty="0">
                  <a:solidFill>
                    <a:prstClr val="white"/>
                  </a:solidFill>
                  <a:latin typeface="微软雅黑" panose="020B0503020204020204" pitchFamily="34" charset="-122"/>
                  <a:cs typeface="Arial" panose="020B0604020202020204" pitchFamily="34" charset="0"/>
                </a:rPr>
                <a:t>2</a:t>
              </a:r>
              <a:endParaRPr lang="zh-CN" altLang="en-US" sz="3200" b="1" baseline="-3000" dirty="0">
                <a:solidFill>
                  <a:prstClr val="white"/>
                </a:solidFill>
                <a:latin typeface="微软雅黑" panose="020B0503020204020204" pitchFamily="34" charset="-122"/>
                <a:cs typeface="Arial" panose="020B0604020202020204" pitchFamily="34" charset="0"/>
              </a:endParaRPr>
            </a:p>
          </p:txBody>
        </p:sp>
      </p:grpSp>
      <p:grpSp>
        <p:nvGrpSpPr>
          <p:cNvPr id="83" name="组合 82"/>
          <p:cNvGrpSpPr/>
          <p:nvPr/>
        </p:nvGrpSpPr>
        <p:grpSpPr>
          <a:xfrm>
            <a:off x="1029859" y="1896863"/>
            <a:ext cx="721516" cy="961724"/>
            <a:chOff x="1784435" y="2343128"/>
            <a:chExt cx="962021" cy="962021"/>
          </a:xfrm>
        </p:grpSpPr>
        <p:sp>
          <p:nvSpPr>
            <p:cNvPr id="84" name="泪滴形 83"/>
            <p:cNvSpPr/>
            <p:nvPr/>
          </p:nvSpPr>
          <p:spPr>
            <a:xfrm rot="8100000">
              <a:off x="1784435" y="2343128"/>
              <a:ext cx="962021" cy="962021"/>
            </a:xfrm>
            <a:prstGeom prst="teardrop">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rgbClr val="FEB554">
                    <a:lumMod val="75000"/>
                  </a:srgbClr>
                </a:solidFill>
                <a:latin typeface="微软雅黑" panose="020B0503020204020204" pitchFamily="34" charset="-122"/>
                <a:cs typeface="Arial" panose="020B0604020202020204" pitchFamily="34" charset="0"/>
              </a:endParaRPr>
            </a:p>
          </p:txBody>
        </p:sp>
        <p:sp>
          <p:nvSpPr>
            <p:cNvPr id="85" name="文本框 84"/>
            <p:cNvSpPr txBox="1"/>
            <p:nvPr/>
          </p:nvSpPr>
          <p:spPr>
            <a:xfrm>
              <a:off x="1838580" y="2595809"/>
              <a:ext cx="853730" cy="486437"/>
            </a:xfrm>
            <a:prstGeom prst="rect">
              <a:avLst/>
            </a:prstGeom>
            <a:noFill/>
          </p:spPr>
          <p:txBody>
            <a:bodyPr wrap="square" rtlCol="0">
              <a:spAutoFit/>
            </a:bodyPr>
            <a:lstStyle/>
            <a:p>
              <a:pPr algn="ctr">
                <a:lnSpc>
                  <a:spcPct val="120000"/>
                </a:lnSpc>
              </a:pPr>
              <a:r>
                <a:rPr lang="en-US" altLang="zh-CN" sz="3200" b="1" baseline="-3000" dirty="0" smtClean="0">
                  <a:solidFill>
                    <a:prstClr val="white"/>
                  </a:solidFill>
                  <a:latin typeface="微软雅黑" panose="020B0503020204020204" pitchFamily="34" charset="-122"/>
                  <a:cs typeface="Arial" panose="020B0604020202020204" pitchFamily="34" charset="0"/>
                </a:rPr>
                <a:t>1</a:t>
              </a:r>
              <a:endParaRPr lang="zh-CN" altLang="en-US" sz="3200" b="1" baseline="-3000" dirty="0">
                <a:solidFill>
                  <a:prstClr val="white"/>
                </a:solidFill>
                <a:latin typeface="微软雅黑" panose="020B0503020204020204" pitchFamily="34" charset="-122"/>
                <a:cs typeface="Arial" panose="020B0604020202020204" pitchFamily="34" charset="0"/>
              </a:endParaRPr>
            </a:p>
          </p:txBody>
        </p:sp>
      </p:grpSp>
      <p:grpSp>
        <p:nvGrpSpPr>
          <p:cNvPr id="86" name="组合 85"/>
          <p:cNvGrpSpPr/>
          <p:nvPr/>
        </p:nvGrpSpPr>
        <p:grpSpPr>
          <a:xfrm>
            <a:off x="7535586" y="1896862"/>
            <a:ext cx="721516" cy="961726"/>
            <a:chOff x="9455232" y="2343128"/>
            <a:chExt cx="962021" cy="962021"/>
          </a:xfrm>
        </p:grpSpPr>
        <p:sp>
          <p:nvSpPr>
            <p:cNvPr id="87" name="泪滴形 86"/>
            <p:cNvSpPr/>
            <p:nvPr/>
          </p:nvSpPr>
          <p:spPr>
            <a:xfrm rot="8100000">
              <a:off x="9455232" y="2343128"/>
              <a:ext cx="962021" cy="962021"/>
            </a:xfrm>
            <a:prstGeom prst="teardrop">
              <a:avLst/>
            </a:prstGeom>
            <a:solidFill>
              <a:srgbClr val="8D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rgbClr val="FEB554">
                    <a:lumMod val="75000"/>
                  </a:srgbClr>
                </a:solidFill>
                <a:latin typeface="微软雅黑" panose="020B0503020204020204" pitchFamily="34" charset="-122"/>
                <a:cs typeface="Arial" panose="020B0604020202020204" pitchFamily="34" charset="0"/>
              </a:endParaRPr>
            </a:p>
          </p:txBody>
        </p:sp>
        <p:sp>
          <p:nvSpPr>
            <p:cNvPr id="88" name="文本框 87"/>
            <p:cNvSpPr txBox="1"/>
            <p:nvPr/>
          </p:nvSpPr>
          <p:spPr>
            <a:xfrm>
              <a:off x="9525883" y="2652355"/>
              <a:ext cx="820724" cy="453020"/>
            </a:xfrm>
            <a:prstGeom prst="rect">
              <a:avLst/>
            </a:prstGeom>
            <a:noFill/>
          </p:spPr>
          <p:txBody>
            <a:bodyPr wrap="square" rtlCol="0">
              <a:spAutoFit/>
            </a:bodyPr>
            <a:lstStyle>
              <a:defPPr>
                <a:defRPr lang="zh-CN"/>
              </a:defPPr>
              <a:lvl1pPr algn="ctr">
                <a:defRPr sz="200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a:lnSpc>
                  <a:spcPct val="120000"/>
                </a:lnSpc>
              </a:pPr>
              <a:r>
                <a:rPr lang="en-US" altLang="zh-CN" sz="3200" b="1" baseline="-3000" dirty="0">
                  <a:solidFill>
                    <a:prstClr val="white"/>
                  </a:solidFill>
                  <a:ea typeface="+mn-ea"/>
                </a:rPr>
                <a:t>4</a:t>
              </a:r>
              <a:endParaRPr lang="zh-CN" altLang="en-US" sz="3200" b="1" baseline="-3000" dirty="0">
                <a:solidFill>
                  <a:prstClr val="white"/>
                </a:solidFill>
                <a:ea typeface="+mn-ea"/>
              </a:endParaRPr>
            </a:p>
          </p:txBody>
        </p:sp>
      </p:grpSp>
      <p:grpSp>
        <p:nvGrpSpPr>
          <p:cNvPr id="89" name="组合 88"/>
          <p:cNvGrpSpPr/>
          <p:nvPr/>
        </p:nvGrpSpPr>
        <p:grpSpPr>
          <a:xfrm>
            <a:off x="5520590" y="1896862"/>
            <a:ext cx="721516" cy="961726"/>
            <a:chOff x="6898301" y="2343128"/>
            <a:chExt cx="962021" cy="962021"/>
          </a:xfrm>
        </p:grpSpPr>
        <p:sp>
          <p:nvSpPr>
            <p:cNvPr id="90" name="泪滴形 89"/>
            <p:cNvSpPr/>
            <p:nvPr/>
          </p:nvSpPr>
          <p:spPr>
            <a:xfrm rot="8100000">
              <a:off x="6898301" y="2343128"/>
              <a:ext cx="962021" cy="962021"/>
            </a:xfrm>
            <a:prstGeom prst="teardrop">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rgbClr val="FEB554">
                    <a:lumMod val="75000"/>
                  </a:srgbClr>
                </a:solidFill>
                <a:latin typeface="微软雅黑" panose="020B0503020204020204" pitchFamily="34" charset="-122"/>
                <a:cs typeface="Arial" panose="020B0604020202020204" pitchFamily="34" charset="0"/>
              </a:endParaRPr>
            </a:p>
          </p:txBody>
        </p:sp>
        <p:sp>
          <p:nvSpPr>
            <p:cNvPr id="91" name="文本框 90"/>
            <p:cNvSpPr txBox="1"/>
            <p:nvPr/>
          </p:nvSpPr>
          <p:spPr>
            <a:xfrm>
              <a:off x="6952446" y="2624084"/>
              <a:ext cx="853730" cy="453020"/>
            </a:xfrm>
            <a:prstGeom prst="rect">
              <a:avLst/>
            </a:prstGeom>
            <a:noFill/>
          </p:spPr>
          <p:txBody>
            <a:bodyPr wrap="square" rtlCol="0">
              <a:spAutoFit/>
            </a:bodyPr>
            <a:lstStyle>
              <a:defPPr>
                <a:defRPr lang="zh-CN"/>
              </a:defPPr>
              <a:lvl1pPr algn="ctr">
                <a:defRPr sz="200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a:lnSpc>
                  <a:spcPct val="120000"/>
                </a:lnSpc>
              </a:pPr>
              <a:r>
                <a:rPr lang="en-US" altLang="zh-CN" sz="3200" b="1" baseline="-3000" dirty="0">
                  <a:solidFill>
                    <a:prstClr val="white"/>
                  </a:solidFill>
                  <a:ea typeface="+mn-ea"/>
                </a:rPr>
                <a:t>3</a:t>
              </a:r>
              <a:endParaRPr lang="zh-CN" altLang="en-US" sz="3200" b="1" baseline="-3000" dirty="0">
                <a:solidFill>
                  <a:prstClr val="white"/>
                </a:solidFill>
                <a:ea typeface="+mn-ea"/>
              </a:endParaRPr>
            </a:p>
          </p:txBody>
        </p:sp>
      </p:grpSp>
      <p:sp>
        <p:nvSpPr>
          <p:cNvPr id="92" name="矩形 91"/>
          <p:cNvSpPr/>
          <p:nvPr/>
        </p:nvSpPr>
        <p:spPr>
          <a:xfrm>
            <a:off x="995462" y="3458336"/>
            <a:ext cx="959223" cy="315465"/>
          </a:xfrm>
          <a:prstGeom prst="rect">
            <a:avLst/>
          </a:prstGeom>
        </p:spPr>
        <p:txBody>
          <a:bodyPr wrap="none" lIns="68573" tIns="34287" rIns="68573" bIns="34287">
            <a:spAutoFit/>
          </a:bodyPr>
          <a:lstStyle/>
          <a:p>
            <a:pPr algn="ctr"/>
            <a:r>
              <a:rPr lang="zh-CN" altLang="en-US" sz="1600" b="1" dirty="0">
                <a:solidFill>
                  <a:srgbClr val="0000FF"/>
                </a:solidFill>
              </a:rPr>
              <a:t>进展日</a:t>
            </a:r>
            <a:r>
              <a:rPr lang="zh-CN" altLang="en-US" sz="1600" b="1" dirty="0" smtClean="0">
                <a:solidFill>
                  <a:srgbClr val="0000FF"/>
                </a:solidFill>
              </a:rPr>
              <a:t>期</a:t>
            </a:r>
            <a:endParaRPr lang="en-US" altLang="zh-CN" sz="1600" b="1" dirty="0">
              <a:solidFill>
                <a:srgbClr val="0000FF"/>
              </a:solidFill>
              <a:latin typeface="微软雅黑" pitchFamily="34" charset="-122"/>
            </a:endParaRPr>
          </a:p>
        </p:txBody>
      </p:sp>
      <p:sp>
        <p:nvSpPr>
          <p:cNvPr id="93" name="矩形 47"/>
          <p:cNvSpPr>
            <a:spLocks noChangeArrowheads="1"/>
          </p:cNvSpPr>
          <p:nvPr/>
        </p:nvSpPr>
        <p:spPr bwMode="auto">
          <a:xfrm>
            <a:off x="118533" y="4002808"/>
            <a:ext cx="2810933" cy="273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171450" indent="-171450">
              <a:lnSpc>
                <a:spcPct val="130000"/>
              </a:lnSpc>
              <a:spcBef>
                <a:spcPct val="0"/>
              </a:spcBef>
            </a:pPr>
            <a:r>
              <a:rPr lang="zh-CN" altLang="en-US" sz="900" dirty="0">
                <a:solidFill>
                  <a:srgbClr val="000000">
                    <a:lumMod val="75000"/>
                    <a:lumOff val="25000"/>
                  </a:srgbClr>
                </a:solidFill>
                <a:sym typeface="微软雅黑" pitchFamily="34" charset="-122"/>
              </a:rPr>
              <a:t>生存分析使用确切的死亡日期进行分析。但是在</a:t>
            </a:r>
            <a:r>
              <a:rPr lang="en-US" altLang="zh-CN" sz="900" dirty="0">
                <a:solidFill>
                  <a:srgbClr val="000000">
                    <a:lumMod val="75000"/>
                    <a:lumOff val="25000"/>
                  </a:srgbClr>
                </a:solidFill>
                <a:sym typeface="微软雅黑" pitchFamily="34" charset="-122"/>
              </a:rPr>
              <a:t>PFS</a:t>
            </a:r>
            <a:r>
              <a:rPr lang="zh-CN" altLang="en-US" sz="900" dirty="0">
                <a:solidFill>
                  <a:srgbClr val="000000">
                    <a:lumMod val="75000"/>
                    <a:lumOff val="25000"/>
                  </a:srgbClr>
                </a:solidFill>
                <a:sym typeface="微软雅黑" pitchFamily="34" charset="-122"/>
              </a:rPr>
              <a:t>分析中，确切的进展日期往往不可知。以下是在</a:t>
            </a:r>
            <a:r>
              <a:rPr lang="en-US" altLang="zh-CN" sz="900" dirty="0">
                <a:solidFill>
                  <a:srgbClr val="000000">
                    <a:lumMod val="75000"/>
                    <a:lumOff val="25000"/>
                  </a:srgbClr>
                </a:solidFill>
                <a:sym typeface="微软雅黑" pitchFamily="34" charset="-122"/>
              </a:rPr>
              <a:t>PFS</a:t>
            </a:r>
            <a:r>
              <a:rPr lang="zh-CN" altLang="en-US" sz="900" dirty="0">
                <a:solidFill>
                  <a:srgbClr val="000000">
                    <a:lumMod val="75000"/>
                    <a:lumOff val="25000"/>
                  </a:srgbClr>
                </a:solidFill>
                <a:sym typeface="微软雅黑" pitchFamily="34" charset="-122"/>
              </a:rPr>
              <a:t>分析中用来定义已记录进展日期（</a:t>
            </a:r>
            <a:r>
              <a:rPr lang="en-US" altLang="zh-CN" sz="900" dirty="0" err="1">
                <a:solidFill>
                  <a:srgbClr val="000000">
                    <a:lumMod val="75000"/>
                    <a:lumOff val="25000"/>
                  </a:srgbClr>
                </a:solidFill>
                <a:sym typeface="微软雅黑" pitchFamily="34" charset="-122"/>
              </a:rPr>
              <a:t>PDate</a:t>
            </a:r>
            <a:r>
              <a:rPr lang="zh-CN" altLang="en-US" sz="900" dirty="0">
                <a:solidFill>
                  <a:srgbClr val="000000">
                    <a:lumMod val="75000"/>
                    <a:lumOff val="25000"/>
                  </a:srgbClr>
                </a:solidFill>
                <a:sym typeface="微软雅黑" pitchFamily="34" charset="-122"/>
              </a:rPr>
              <a:t>）的两种方法。</a:t>
            </a:r>
          </a:p>
          <a:p>
            <a:pPr marL="171450" indent="-171450">
              <a:lnSpc>
                <a:spcPct val="130000"/>
              </a:lnSpc>
              <a:spcBef>
                <a:spcPct val="0"/>
              </a:spcBef>
            </a:pPr>
            <a:r>
              <a:rPr lang="zh-CN" altLang="en-US" sz="900" dirty="0" smtClean="0">
                <a:solidFill>
                  <a:srgbClr val="000000">
                    <a:lumMod val="75000"/>
                    <a:lumOff val="25000"/>
                  </a:srgbClr>
                </a:solidFill>
                <a:sym typeface="微软雅黑" pitchFamily="34" charset="-122"/>
              </a:rPr>
              <a:t>一</a:t>
            </a:r>
            <a:r>
              <a:rPr lang="zh-CN" altLang="en-US" sz="900" dirty="0">
                <a:solidFill>
                  <a:srgbClr val="000000">
                    <a:lumMod val="75000"/>
                    <a:lumOff val="25000"/>
                  </a:srgbClr>
                </a:solidFill>
                <a:sym typeface="微软雅黑" pitchFamily="34" charset="-122"/>
              </a:rPr>
              <a:t>个方法是将能够证明进展的第一时间定为</a:t>
            </a:r>
            <a:r>
              <a:rPr lang="en-US" altLang="zh-CN" sz="900" dirty="0" err="1">
                <a:solidFill>
                  <a:srgbClr val="000000">
                    <a:lumMod val="75000"/>
                    <a:lumOff val="25000"/>
                  </a:srgbClr>
                </a:solidFill>
                <a:sym typeface="微软雅黑" pitchFamily="34" charset="-122"/>
              </a:rPr>
              <a:t>PDate</a:t>
            </a:r>
            <a:r>
              <a:rPr lang="zh-CN" altLang="en-US" sz="900" dirty="0">
                <a:solidFill>
                  <a:srgbClr val="000000">
                    <a:lumMod val="75000"/>
                    <a:lumOff val="25000"/>
                  </a:srgbClr>
                </a:solidFill>
                <a:sym typeface="微软雅黑" pitchFamily="34" charset="-122"/>
              </a:rPr>
              <a:t>：</a:t>
            </a:r>
          </a:p>
          <a:p>
            <a:pPr marL="365760" indent="-171450">
              <a:lnSpc>
                <a:spcPct val="130000"/>
              </a:lnSpc>
              <a:spcBef>
                <a:spcPct val="0"/>
              </a:spcBef>
              <a:buFont typeface="Wingdings" panose="05000000000000000000" pitchFamily="2" charset="2"/>
              <a:buChar char="ü"/>
            </a:pPr>
            <a:r>
              <a:rPr lang="zh-CN" altLang="en-US" sz="900" dirty="0" smtClean="0">
                <a:solidFill>
                  <a:srgbClr val="000000">
                    <a:lumMod val="75000"/>
                    <a:lumOff val="25000"/>
                  </a:srgbClr>
                </a:solidFill>
                <a:sym typeface="微软雅黑" pitchFamily="34" charset="-122"/>
              </a:rPr>
              <a:t>以</a:t>
            </a:r>
            <a:r>
              <a:rPr lang="zh-CN" altLang="en-US" sz="900" dirty="0">
                <a:solidFill>
                  <a:srgbClr val="000000">
                    <a:lumMod val="75000"/>
                    <a:lumOff val="25000"/>
                  </a:srgbClr>
                </a:solidFill>
                <a:sym typeface="微软雅黑" pitchFamily="34" charset="-122"/>
              </a:rPr>
              <a:t>新病灶的出现作为进展的标准，</a:t>
            </a:r>
            <a:r>
              <a:rPr lang="en-US" altLang="zh-CN" sz="900" dirty="0" err="1">
                <a:solidFill>
                  <a:srgbClr val="000000">
                    <a:lumMod val="75000"/>
                    <a:lumOff val="25000"/>
                  </a:srgbClr>
                </a:solidFill>
                <a:sym typeface="微软雅黑" pitchFamily="34" charset="-122"/>
              </a:rPr>
              <a:t>PDate</a:t>
            </a:r>
            <a:r>
              <a:rPr lang="zh-CN" altLang="en-US" sz="900" dirty="0">
                <a:solidFill>
                  <a:srgbClr val="000000">
                    <a:lumMod val="75000"/>
                    <a:lumOff val="25000"/>
                  </a:srgbClr>
                </a:solidFill>
                <a:sym typeface="微软雅黑" pitchFamily="34" charset="-122"/>
              </a:rPr>
              <a:t>指的是首次观察到可测定的新病灶的日期。</a:t>
            </a:r>
          </a:p>
          <a:p>
            <a:pPr marL="365760" indent="-171450">
              <a:lnSpc>
                <a:spcPct val="130000"/>
              </a:lnSpc>
              <a:spcBef>
                <a:spcPct val="0"/>
              </a:spcBef>
              <a:buFont typeface="Wingdings" panose="05000000000000000000" pitchFamily="2" charset="2"/>
              <a:buChar char="ü"/>
            </a:pPr>
            <a:r>
              <a:rPr lang="zh-CN" altLang="en-US" sz="900" dirty="0" smtClean="0">
                <a:solidFill>
                  <a:srgbClr val="000000">
                    <a:lumMod val="75000"/>
                    <a:lumOff val="25000"/>
                  </a:srgbClr>
                </a:solidFill>
                <a:sym typeface="微软雅黑" pitchFamily="34" charset="-122"/>
              </a:rPr>
              <a:t>如</a:t>
            </a:r>
            <a:r>
              <a:rPr lang="zh-CN" altLang="en-US" sz="900" dirty="0">
                <a:solidFill>
                  <a:srgbClr val="000000">
                    <a:lumMod val="75000"/>
                    <a:lumOff val="25000"/>
                  </a:srgbClr>
                </a:solidFill>
                <a:sym typeface="微软雅黑" pitchFamily="34" charset="-122"/>
              </a:rPr>
              <a:t>果在不同的时间进行多次基于靶病灶测量值总和的评价，</a:t>
            </a:r>
            <a:r>
              <a:rPr lang="en-US" altLang="zh-CN" sz="900" dirty="0" err="1">
                <a:solidFill>
                  <a:srgbClr val="000000">
                    <a:lumMod val="75000"/>
                    <a:lumOff val="25000"/>
                  </a:srgbClr>
                </a:solidFill>
                <a:sym typeface="微软雅黑" pitchFamily="34" charset="-122"/>
              </a:rPr>
              <a:t>PDate</a:t>
            </a:r>
            <a:r>
              <a:rPr lang="zh-CN" altLang="en-US" sz="900" dirty="0">
                <a:solidFill>
                  <a:srgbClr val="000000">
                    <a:lumMod val="75000"/>
                    <a:lumOff val="25000"/>
                  </a:srgbClr>
                </a:solidFill>
                <a:sym typeface="微软雅黑" pitchFamily="34" charset="-122"/>
              </a:rPr>
              <a:t>是指对靶病灶进行最后一次观察或影像学检查的日期，可以显示出靶病灶测量值总和的增加达到预定的阈值。</a:t>
            </a:r>
          </a:p>
          <a:p>
            <a:pPr marL="171450" indent="-171450">
              <a:lnSpc>
                <a:spcPct val="130000"/>
              </a:lnSpc>
              <a:spcBef>
                <a:spcPct val="0"/>
              </a:spcBef>
            </a:pPr>
            <a:r>
              <a:rPr lang="zh-CN" altLang="en-US" sz="900" dirty="0" smtClean="0">
                <a:solidFill>
                  <a:srgbClr val="000000">
                    <a:lumMod val="75000"/>
                    <a:lumOff val="25000"/>
                  </a:srgbClr>
                </a:solidFill>
                <a:sym typeface="微软雅黑" pitchFamily="34" charset="-122"/>
              </a:rPr>
              <a:t>另</a:t>
            </a:r>
            <a:r>
              <a:rPr lang="zh-CN" altLang="en-US" sz="900" dirty="0">
                <a:solidFill>
                  <a:srgbClr val="000000">
                    <a:lumMod val="75000"/>
                    <a:lumOff val="25000"/>
                  </a:srgbClr>
                </a:solidFill>
                <a:sym typeface="微软雅黑" pitchFamily="34" charset="-122"/>
              </a:rPr>
              <a:t>一个方法是将</a:t>
            </a:r>
            <a:r>
              <a:rPr lang="en-US" altLang="zh-CN" sz="900" dirty="0" err="1">
                <a:solidFill>
                  <a:srgbClr val="000000">
                    <a:lumMod val="75000"/>
                    <a:lumOff val="25000"/>
                  </a:srgbClr>
                </a:solidFill>
                <a:sym typeface="微软雅黑" pitchFamily="34" charset="-122"/>
              </a:rPr>
              <a:t>PDate</a:t>
            </a:r>
            <a:r>
              <a:rPr lang="zh-CN" altLang="en-US" sz="900" dirty="0">
                <a:solidFill>
                  <a:srgbClr val="000000">
                    <a:lumMod val="75000"/>
                    <a:lumOff val="25000"/>
                  </a:srgbClr>
                </a:solidFill>
                <a:sym typeface="微软雅黑" pitchFamily="34" charset="-122"/>
              </a:rPr>
              <a:t>定义为在所有影像学检查完成后（综合证明存在进展），即按方案计划进行的临床随访的日期。</a:t>
            </a:r>
          </a:p>
          <a:p>
            <a:pPr algn="ctr">
              <a:lnSpc>
                <a:spcPct val="130000"/>
              </a:lnSpc>
              <a:spcBef>
                <a:spcPct val="0"/>
              </a:spcBef>
              <a:buFont typeface="Arial" charset="0"/>
              <a:buNone/>
            </a:pPr>
            <a:endParaRPr lang="zh-CN" altLang="en-US" sz="800" dirty="0">
              <a:solidFill>
                <a:srgbClr val="000000">
                  <a:lumMod val="75000"/>
                  <a:lumOff val="25000"/>
                </a:srgbClr>
              </a:solidFill>
              <a:sym typeface="微软雅黑" pitchFamily="34" charset="-122"/>
            </a:endParaRPr>
          </a:p>
        </p:txBody>
      </p:sp>
      <p:sp>
        <p:nvSpPr>
          <p:cNvPr id="94" name="矩形 93"/>
          <p:cNvSpPr/>
          <p:nvPr/>
        </p:nvSpPr>
        <p:spPr>
          <a:xfrm>
            <a:off x="3280699" y="3458340"/>
            <a:ext cx="1457757" cy="315465"/>
          </a:xfrm>
          <a:prstGeom prst="rect">
            <a:avLst/>
          </a:prstGeom>
        </p:spPr>
        <p:txBody>
          <a:bodyPr wrap="none" lIns="68573" tIns="34287" rIns="68573" bIns="34287">
            <a:spAutoFit/>
          </a:bodyPr>
          <a:lstStyle/>
          <a:p>
            <a:pPr algn="ctr"/>
            <a:r>
              <a:rPr lang="zh-CN" altLang="en-US" sz="1600" b="1" dirty="0">
                <a:solidFill>
                  <a:srgbClr val="0000FF"/>
                </a:solidFill>
              </a:rPr>
              <a:t>删失</a:t>
            </a:r>
            <a:r>
              <a:rPr lang="en-US" sz="1600" b="1" dirty="0">
                <a:solidFill>
                  <a:srgbClr val="0000FF"/>
                </a:solidFill>
              </a:rPr>
              <a:t>/</a:t>
            </a:r>
            <a:r>
              <a:rPr lang="zh-CN" altLang="en-US" sz="1600" b="1" dirty="0">
                <a:solidFill>
                  <a:srgbClr val="0000FF"/>
                </a:solidFill>
              </a:rPr>
              <a:t>截尾日</a:t>
            </a:r>
            <a:r>
              <a:rPr lang="zh-CN" altLang="en-US" sz="1600" b="1" dirty="0" smtClean="0">
                <a:solidFill>
                  <a:srgbClr val="0000FF"/>
                </a:solidFill>
              </a:rPr>
              <a:t>期</a:t>
            </a:r>
            <a:endParaRPr lang="en-US" altLang="zh-CN" sz="1600" b="1" dirty="0">
              <a:solidFill>
                <a:srgbClr val="0000FF"/>
              </a:solidFill>
              <a:latin typeface="微软雅黑" pitchFamily="34" charset="-122"/>
            </a:endParaRPr>
          </a:p>
        </p:txBody>
      </p:sp>
      <p:sp>
        <p:nvSpPr>
          <p:cNvPr id="95" name="矩形 47"/>
          <p:cNvSpPr>
            <a:spLocks noChangeArrowheads="1"/>
          </p:cNvSpPr>
          <p:nvPr/>
        </p:nvSpPr>
        <p:spPr bwMode="auto">
          <a:xfrm>
            <a:off x="3016497" y="4002808"/>
            <a:ext cx="2059972" cy="256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171450" indent="-171450">
              <a:lnSpc>
                <a:spcPct val="130000"/>
              </a:lnSpc>
              <a:spcBef>
                <a:spcPct val="0"/>
              </a:spcBef>
            </a:pPr>
            <a:r>
              <a:rPr lang="zh-CN" altLang="en-US" sz="1050" dirty="0">
                <a:solidFill>
                  <a:srgbClr val="000000">
                    <a:lumMod val="75000"/>
                    <a:lumOff val="25000"/>
                  </a:srgbClr>
                </a:solidFill>
                <a:sym typeface="微软雅黑" pitchFamily="34" charset="-122"/>
              </a:rPr>
              <a:t>删失日期的定义适用于在数据截止或中途退出之前没有进展记录的患者</a:t>
            </a:r>
            <a:r>
              <a:rPr lang="zh-CN" altLang="en-US" sz="1050" dirty="0" smtClean="0">
                <a:solidFill>
                  <a:srgbClr val="000000">
                    <a:lumMod val="75000"/>
                    <a:lumOff val="25000"/>
                  </a:srgbClr>
                </a:solidFill>
                <a:sym typeface="微软雅黑" pitchFamily="34" charset="-122"/>
              </a:rPr>
              <a:t>。</a:t>
            </a:r>
            <a:endParaRPr lang="en-US" altLang="zh-CN" sz="1050" dirty="0" smtClean="0">
              <a:solidFill>
                <a:srgbClr val="000000">
                  <a:lumMod val="75000"/>
                  <a:lumOff val="25000"/>
                </a:srgbClr>
              </a:solidFill>
              <a:sym typeface="微软雅黑" pitchFamily="34" charset="-122"/>
            </a:endParaRPr>
          </a:p>
          <a:p>
            <a:pPr marL="171450" indent="-171450">
              <a:lnSpc>
                <a:spcPct val="130000"/>
              </a:lnSpc>
              <a:spcBef>
                <a:spcPct val="0"/>
              </a:spcBef>
            </a:pPr>
            <a:r>
              <a:rPr lang="zh-CN" altLang="en-US" sz="1050" dirty="0" smtClean="0">
                <a:solidFill>
                  <a:srgbClr val="000000">
                    <a:lumMod val="75000"/>
                    <a:lumOff val="25000"/>
                  </a:srgbClr>
                </a:solidFill>
                <a:sym typeface="微软雅黑" pitchFamily="34" charset="-122"/>
              </a:rPr>
              <a:t>在</a:t>
            </a:r>
            <a:r>
              <a:rPr lang="zh-CN" altLang="en-US" sz="1050" dirty="0">
                <a:solidFill>
                  <a:srgbClr val="000000">
                    <a:lumMod val="75000"/>
                    <a:lumOff val="25000"/>
                  </a:srgbClr>
                </a:solidFill>
                <a:sym typeface="微软雅黑" pitchFamily="34" charset="-122"/>
              </a:rPr>
              <a:t>这些患者中，删失日期定义为有足够证据证明进展情况的最终日期</a:t>
            </a:r>
            <a:r>
              <a:rPr lang="zh-CN" altLang="en-US" sz="1050" dirty="0" smtClean="0">
                <a:solidFill>
                  <a:srgbClr val="000000">
                    <a:lumMod val="75000"/>
                    <a:lumOff val="25000"/>
                  </a:srgbClr>
                </a:solidFill>
                <a:sym typeface="微软雅黑" pitchFamily="34" charset="-122"/>
              </a:rPr>
              <a:t>。</a:t>
            </a:r>
            <a:endParaRPr lang="en-US" altLang="zh-CN" sz="1050" dirty="0" smtClean="0">
              <a:solidFill>
                <a:srgbClr val="000000">
                  <a:lumMod val="75000"/>
                  <a:lumOff val="25000"/>
                </a:srgbClr>
              </a:solidFill>
              <a:sym typeface="微软雅黑" pitchFamily="34" charset="-122"/>
            </a:endParaRPr>
          </a:p>
          <a:p>
            <a:pPr marL="171450" indent="-171450">
              <a:lnSpc>
                <a:spcPct val="130000"/>
              </a:lnSpc>
              <a:spcBef>
                <a:spcPct val="0"/>
              </a:spcBef>
            </a:pPr>
            <a:r>
              <a:rPr lang="zh-CN" altLang="en-US" sz="1050" dirty="0" smtClean="0">
                <a:solidFill>
                  <a:srgbClr val="000000">
                    <a:lumMod val="75000"/>
                    <a:lumOff val="25000"/>
                  </a:srgbClr>
                </a:solidFill>
                <a:sym typeface="微软雅黑" pitchFamily="34" charset="-122"/>
              </a:rPr>
              <a:t>一</a:t>
            </a:r>
            <a:r>
              <a:rPr lang="zh-CN" altLang="en-US" sz="1050" dirty="0">
                <a:solidFill>
                  <a:srgbClr val="000000">
                    <a:lumMod val="75000"/>
                    <a:lumOff val="25000"/>
                  </a:srgbClr>
                </a:solidFill>
                <a:sym typeface="微软雅黑" pitchFamily="34" charset="-122"/>
              </a:rPr>
              <a:t>个可行的方法是采用最后评价的日期</a:t>
            </a:r>
            <a:r>
              <a:rPr lang="zh-CN" altLang="en-US" sz="1050" dirty="0" smtClean="0">
                <a:solidFill>
                  <a:srgbClr val="000000">
                    <a:lumMod val="75000"/>
                    <a:lumOff val="25000"/>
                  </a:srgbClr>
                </a:solidFill>
                <a:sym typeface="微软雅黑" pitchFamily="34" charset="-122"/>
              </a:rPr>
              <a:t>。</a:t>
            </a:r>
            <a:endParaRPr lang="en-US" altLang="zh-CN" sz="1050" dirty="0" smtClean="0">
              <a:solidFill>
                <a:srgbClr val="000000">
                  <a:lumMod val="75000"/>
                  <a:lumOff val="25000"/>
                </a:srgbClr>
              </a:solidFill>
              <a:sym typeface="微软雅黑" pitchFamily="34" charset="-122"/>
            </a:endParaRPr>
          </a:p>
          <a:p>
            <a:pPr marL="171450" indent="-171450">
              <a:lnSpc>
                <a:spcPct val="130000"/>
              </a:lnSpc>
              <a:spcBef>
                <a:spcPct val="0"/>
              </a:spcBef>
            </a:pPr>
            <a:r>
              <a:rPr lang="zh-CN" altLang="en-US" sz="1050" dirty="0" smtClean="0">
                <a:solidFill>
                  <a:srgbClr val="000000">
                    <a:lumMod val="75000"/>
                    <a:lumOff val="25000"/>
                  </a:srgbClr>
                </a:solidFill>
                <a:sym typeface="微软雅黑" pitchFamily="34" charset="-122"/>
              </a:rPr>
              <a:t>也</a:t>
            </a:r>
            <a:r>
              <a:rPr lang="zh-CN" altLang="en-US" sz="1050" dirty="0">
                <a:solidFill>
                  <a:srgbClr val="000000">
                    <a:lumMod val="75000"/>
                    <a:lumOff val="25000"/>
                  </a:srgbClr>
                </a:solidFill>
                <a:sym typeface="微软雅黑" pitchFamily="34" charset="-122"/>
              </a:rPr>
              <a:t>可以用多次影像学检查来确定进展</a:t>
            </a:r>
            <a:r>
              <a:rPr lang="zh-CN" altLang="en-US" sz="1050" dirty="0" smtClean="0">
                <a:solidFill>
                  <a:srgbClr val="000000">
                    <a:lumMod val="75000"/>
                    <a:lumOff val="25000"/>
                  </a:srgbClr>
                </a:solidFill>
                <a:sym typeface="微软雅黑" pitchFamily="34" charset="-122"/>
              </a:rPr>
              <a:t>。</a:t>
            </a:r>
            <a:endParaRPr lang="en-US" altLang="zh-CN" sz="1050" dirty="0" smtClean="0">
              <a:solidFill>
                <a:srgbClr val="000000">
                  <a:lumMod val="75000"/>
                  <a:lumOff val="25000"/>
                </a:srgbClr>
              </a:solidFill>
              <a:sym typeface="微软雅黑" pitchFamily="34" charset="-122"/>
            </a:endParaRPr>
          </a:p>
          <a:p>
            <a:pPr marL="171450" indent="-171450">
              <a:lnSpc>
                <a:spcPct val="130000"/>
              </a:lnSpc>
              <a:spcBef>
                <a:spcPct val="0"/>
              </a:spcBef>
            </a:pPr>
            <a:r>
              <a:rPr lang="zh-CN" altLang="en-US" sz="1050" dirty="0" smtClean="0">
                <a:solidFill>
                  <a:srgbClr val="000000">
                    <a:lumMod val="75000"/>
                    <a:lumOff val="25000"/>
                  </a:srgbClr>
                </a:solidFill>
                <a:sym typeface="微软雅黑" pitchFamily="34" charset="-122"/>
              </a:rPr>
              <a:t>另</a:t>
            </a:r>
            <a:r>
              <a:rPr lang="zh-CN" altLang="en-US" sz="1050" dirty="0">
                <a:solidFill>
                  <a:srgbClr val="000000">
                    <a:lumMod val="75000"/>
                    <a:lumOff val="25000"/>
                  </a:srgbClr>
                </a:solidFill>
                <a:sym typeface="微软雅黑" pitchFamily="34" charset="-122"/>
              </a:rPr>
              <a:t>一个可行的方法是采用与影像学检查相应的临床随访日期。</a:t>
            </a:r>
          </a:p>
        </p:txBody>
      </p:sp>
      <p:sp>
        <p:nvSpPr>
          <p:cNvPr id="96" name="矩形 95"/>
          <p:cNvSpPr/>
          <p:nvPr/>
        </p:nvSpPr>
        <p:spPr>
          <a:xfrm>
            <a:off x="5286430" y="3458337"/>
            <a:ext cx="1463079" cy="315465"/>
          </a:xfrm>
          <a:prstGeom prst="rect">
            <a:avLst/>
          </a:prstGeom>
        </p:spPr>
        <p:txBody>
          <a:bodyPr wrap="none" lIns="68573" tIns="34287" rIns="68573" bIns="34287">
            <a:spAutoFit/>
          </a:bodyPr>
          <a:lstStyle/>
          <a:p>
            <a:pPr algn="ctr"/>
            <a:r>
              <a:rPr lang="zh-CN" altLang="en-US" sz="1600" b="1" dirty="0">
                <a:solidFill>
                  <a:srgbClr val="0000FF"/>
                </a:solidFill>
              </a:rPr>
              <a:t>充分的</a:t>
            </a:r>
            <a:r>
              <a:rPr lang="en-US" sz="1600" b="1" dirty="0">
                <a:solidFill>
                  <a:srgbClr val="0000FF"/>
                </a:solidFill>
              </a:rPr>
              <a:t>PFS</a:t>
            </a:r>
            <a:r>
              <a:rPr lang="zh-CN" altLang="en-US" sz="1600" b="1" dirty="0">
                <a:solidFill>
                  <a:srgbClr val="0000FF"/>
                </a:solidFill>
              </a:rPr>
              <a:t>评</a:t>
            </a:r>
            <a:r>
              <a:rPr lang="zh-CN" altLang="en-US" sz="1600" b="1" dirty="0" smtClean="0">
                <a:solidFill>
                  <a:srgbClr val="0000FF"/>
                </a:solidFill>
              </a:rPr>
              <a:t>价</a:t>
            </a:r>
            <a:endParaRPr lang="en-US" altLang="zh-CN" sz="1600" b="1" dirty="0">
              <a:solidFill>
                <a:srgbClr val="0000FF"/>
              </a:solidFill>
              <a:latin typeface="微软雅黑" pitchFamily="34" charset="-122"/>
            </a:endParaRPr>
          </a:p>
        </p:txBody>
      </p:sp>
      <p:sp>
        <p:nvSpPr>
          <p:cNvPr id="97" name="矩形 47"/>
          <p:cNvSpPr>
            <a:spLocks noChangeArrowheads="1"/>
          </p:cNvSpPr>
          <p:nvPr/>
        </p:nvSpPr>
        <p:spPr bwMode="auto">
          <a:xfrm>
            <a:off x="5076469" y="4004252"/>
            <a:ext cx="2074615" cy="220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171450" indent="-171450">
              <a:lnSpc>
                <a:spcPct val="130000"/>
              </a:lnSpc>
              <a:spcBef>
                <a:spcPct val="0"/>
              </a:spcBef>
            </a:pPr>
            <a:r>
              <a:rPr lang="zh-CN" altLang="en-US" sz="1200" dirty="0">
                <a:solidFill>
                  <a:srgbClr val="000000">
                    <a:lumMod val="75000"/>
                    <a:lumOff val="25000"/>
                  </a:srgbClr>
                </a:solidFill>
                <a:sym typeface="微软雅黑" pitchFamily="34" charset="-122"/>
              </a:rPr>
              <a:t>对于无证据证明病情进展的病人，</a:t>
            </a:r>
            <a:r>
              <a:rPr lang="en-US" altLang="zh-CN" sz="1200" dirty="0">
                <a:solidFill>
                  <a:srgbClr val="000000">
                    <a:lumMod val="75000"/>
                    <a:lumOff val="25000"/>
                  </a:srgbClr>
                </a:solidFill>
                <a:sym typeface="微软雅黑" pitchFamily="34" charset="-122"/>
              </a:rPr>
              <a:t>PFS</a:t>
            </a:r>
            <a:r>
              <a:rPr lang="zh-CN" altLang="en-US" sz="1200" dirty="0">
                <a:solidFill>
                  <a:srgbClr val="000000">
                    <a:lumMod val="75000"/>
                    <a:lumOff val="25000"/>
                  </a:srgbClr>
                </a:solidFill>
                <a:sym typeface="微软雅黑" pitchFamily="34" charset="-122"/>
              </a:rPr>
              <a:t>的删失通常取决于最后对肿瘤进行充分评价的日期</a:t>
            </a:r>
            <a:r>
              <a:rPr lang="zh-CN" altLang="en-US" sz="1200" dirty="0" smtClean="0">
                <a:solidFill>
                  <a:srgbClr val="000000">
                    <a:lumMod val="75000"/>
                    <a:lumOff val="25000"/>
                  </a:srgbClr>
                </a:solidFill>
                <a:sym typeface="微软雅黑" pitchFamily="34" charset="-122"/>
              </a:rPr>
              <a:t>。</a:t>
            </a:r>
            <a:endParaRPr lang="en-US" altLang="zh-CN" sz="1200" dirty="0" smtClean="0">
              <a:solidFill>
                <a:srgbClr val="000000">
                  <a:lumMod val="75000"/>
                  <a:lumOff val="25000"/>
                </a:srgbClr>
              </a:solidFill>
              <a:sym typeface="微软雅黑" pitchFamily="34" charset="-122"/>
            </a:endParaRPr>
          </a:p>
          <a:p>
            <a:pPr marL="171450" indent="-171450">
              <a:lnSpc>
                <a:spcPct val="130000"/>
              </a:lnSpc>
              <a:spcBef>
                <a:spcPct val="0"/>
              </a:spcBef>
            </a:pPr>
            <a:r>
              <a:rPr lang="zh-CN" altLang="en-US" sz="1200" dirty="0" smtClean="0">
                <a:solidFill>
                  <a:srgbClr val="000000">
                    <a:lumMod val="75000"/>
                    <a:lumOff val="25000"/>
                  </a:srgbClr>
                </a:solidFill>
                <a:sym typeface="微软雅黑" pitchFamily="34" charset="-122"/>
              </a:rPr>
              <a:t>充</a:t>
            </a:r>
            <a:r>
              <a:rPr lang="zh-CN" altLang="en-US" sz="1200" dirty="0">
                <a:solidFill>
                  <a:srgbClr val="000000">
                    <a:lumMod val="75000"/>
                    <a:lumOff val="25000"/>
                  </a:srgbClr>
                </a:solidFill>
                <a:sym typeface="微软雅黑" pitchFamily="34" charset="-122"/>
              </a:rPr>
              <a:t>分的肿瘤评价的精确定义包括充分的靶病灶的评估及用于评价非靶病灶和寻找新病灶的充分的影像学检查。</a:t>
            </a:r>
          </a:p>
        </p:txBody>
      </p:sp>
      <p:sp>
        <p:nvSpPr>
          <p:cNvPr id="98" name="矩形 97"/>
          <p:cNvSpPr/>
          <p:nvPr/>
        </p:nvSpPr>
        <p:spPr>
          <a:xfrm>
            <a:off x="7176715" y="3350938"/>
            <a:ext cx="1574776" cy="561686"/>
          </a:xfrm>
          <a:prstGeom prst="rect">
            <a:avLst/>
          </a:prstGeom>
        </p:spPr>
        <p:txBody>
          <a:bodyPr wrap="none" lIns="68573" tIns="34287" rIns="68573" bIns="34287">
            <a:spAutoFit/>
          </a:bodyPr>
          <a:lstStyle/>
          <a:p>
            <a:pPr algn="ctr"/>
            <a:r>
              <a:rPr lang="zh-CN" altLang="en-US" sz="1600" b="1" dirty="0">
                <a:solidFill>
                  <a:srgbClr val="0000FF"/>
                </a:solidFill>
              </a:rPr>
              <a:t>部分缺</a:t>
            </a:r>
            <a:r>
              <a:rPr lang="zh-CN" altLang="en-US" sz="1600" b="1" dirty="0" smtClean="0">
                <a:solidFill>
                  <a:srgbClr val="0000FF"/>
                </a:solidFill>
              </a:rPr>
              <a:t>失</a:t>
            </a:r>
            <a:endParaRPr lang="en-US" altLang="zh-CN" sz="1600" b="1" dirty="0" smtClean="0">
              <a:solidFill>
                <a:srgbClr val="0000FF"/>
              </a:solidFill>
            </a:endParaRPr>
          </a:p>
          <a:p>
            <a:pPr algn="ctr"/>
            <a:r>
              <a:rPr lang="zh-CN" altLang="en-US" sz="1600" b="1" dirty="0" smtClean="0">
                <a:solidFill>
                  <a:srgbClr val="0000FF"/>
                </a:solidFill>
              </a:rPr>
              <a:t>肿</a:t>
            </a:r>
            <a:r>
              <a:rPr lang="zh-CN" altLang="en-US" sz="1600" b="1" dirty="0">
                <a:solidFill>
                  <a:srgbClr val="0000FF"/>
                </a:solidFill>
              </a:rPr>
              <a:t>瘤数据的分析</a:t>
            </a:r>
            <a:endParaRPr lang="en-US" altLang="zh-CN" sz="1600" b="1" dirty="0">
              <a:solidFill>
                <a:srgbClr val="0000FF"/>
              </a:solidFill>
              <a:latin typeface="微软雅黑" pitchFamily="34" charset="-122"/>
            </a:endParaRPr>
          </a:p>
        </p:txBody>
      </p:sp>
      <p:sp>
        <p:nvSpPr>
          <p:cNvPr id="99" name="矩形 47"/>
          <p:cNvSpPr>
            <a:spLocks noChangeArrowheads="1"/>
          </p:cNvSpPr>
          <p:nvPr/>
        </p:nvSpPr>
        <p:spPr bwMode="auto">
          <a:xfrm>
            <a:off x="7043307" y="4004252"/>
            <a:ext cx="2100693" cy="10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171450" indent="-171450">
              <a:lnSpc>
                <a:spcPct val="130000"/>
              </a:lnSpc>
              <a:spcBef>
                <a:spcPct val="0"/>
              </a:spcBef>
            </a:pPr>
            <a:r>
              <a:rPr lang="zh-CN" altLang="en-US" sz="1200" dirty="0">
                <a:solidFill>
                  <a:srgbClr val="000000">
                    <a:lumMod val="75000"/>
                    <a:lumOff val="25000"/>
                  </a:srgbClr>
                </a:solidFill>
                <a:sym typeface="微软雅黑" pitchFamily="34" charset="-122"/>
              </a:rPr>
              <a:t>当在充分肿瘤评价随访期间出现数据部分缺失时，分析计划应当描述计算进展状态的方法。</a:t>
            </a:r>
          </a:p>
        </p:txBody>
      </p:sp>
      <p:pic>
        <p:nvPicPr>
          <p:cNvPr id="30" name="图片 29">
            <a:extLst>
              <a:ext uri="{FF2B5EF4-FFF2-40B4-BE49-F238E27FC236}">
                <a16:creationId xmlns:a16="http://schemas.microsoft.com/office/drawing/2014/main" xmlns="" id="{908B3E37-1CCF-4D95-A1CF-CEE8F51F17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1" name="直接连接符 30">
            <a:extLst>
              <a:ext uri="{FF2B5EF4-FFF2-40B4-BE49-F238E27FC236}">
                <a16:creationId xmlns:a16="http://schemas.microsoft.com/office/drawing/2014/main" xmlns="" id="{95E0830D-56C6-4AB8-A650-01BC4C464B6C}"/>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33"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34" name="Picture 114" descr="15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7084" y="981672"/>
            <a:ext cx="304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112" descr="2"/>
          <p:cNvSpPr>
            <a:spLocks noChangeArrowheads="1"/>
          </p:cNvSpPr>
          <p:nvPr/>
        </p:nvSpPr>
        <p:spPr bwMode="gray">
          <a:xfrm>
            <a:off x="5852395" y="1210272"/>
            <a:ext cx="2597378" cy="369332"/>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lvl="0" eaLnBrk="1" hangingPunct="1"/>
            <a:r>
              <a:rPr lang="en-US" sz="1800" b="1" dirty="0">
                <a:solidFill>
                  <a:schemeClr val="bg1"/>
                </a:solidFill>
                <a:latin typeface="Calibri"/>
              </a:rPr>
              <a:t>PFS</a:t>
            </a:r>
            <a:r>
              <a:rPr lang="zh-CN" altLang="en-US" sz="1800" b="1" dirty="0">
                <a:solidFill>
                  <a:schemeClr val="bg1"/>
                </a:solidFill>
                <a:latin typeface="Calibri"/>
              </a:rPr>
              <a:t>分析中需考虑的问题</a:t>
            </a:r>
            <a:endParaRPr lang="en-US" sz="1800" b="1" dirty="0">
              <a:solidFill>
                <a:schemeClr val="bg1"/>
              </a:solidFill>
              <a:latin typeface="Calibri"/>
            </a:endParaRPr>
          </a:p>
        </p:txBody>
      </p:sp>
      <p:pic>
        <p:nvPicPr>
          <p:cNvPr id="36" name="Picture 115" descr="2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5484" y="1134072"/>
            <a:ext cx="112236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8984187"/>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400"/>
                                        <p:tgtEl>
                                          <p:spTgt spid="75"/>
                                        </p:tgtEl>
                                      </p:cBhvr>
                                    </p:animEffect>
                                  </p:childTnLst>
                                </p:cTn>
                              </p:par>
                              <p:par>
                                <p:cTn id="8" presetID="2" presetClass="entr" presetSubtype="1" fill="hold" nodeType="withEffect">
                                  <p:stCondLst>
                                    <p:cond delay="850"/>
                                  </p:stCondLst>
                                  <p:childTnLst>
                                    <p:set>
                                      <p:cBhvr>
                                        <p:cTn id="9" dur="1" fill="hold">
                                          <p:stCondLst>
                                            <p:cond delay="0"/>
                                          </p:stCondLst>
                                        </p:cTn>
                                        <p:tgtEl>
                                          <p:spTgt spid="83"/>
                                        </p:tgtEl>
                                        <p:attrNameLst>
                                          <p:attrName>style.visibility</p:attrName>
                                        </p:attrNameLst>
                                      </p:cBhvr>
                                      <p:to>
                                        <p:strVal val="visible"/>
                                      </p:to>
                                    </p:set>
                                    <p:anim calcmode="lin" valueType="num">
                                      <p:cBhvr additive="base">
                                        <p:cTn id="10" dur="250" fill="hold"/>
                                        <p:tgtEl>
                                          <p:spTgt spid="83"/>
                                        </p:tgtEl>
                                        <p:attrNameLst>
                                          <p:attrName>ppt_x</p:attrName>
                                        </p:attrNameLst>
                                      </p:cBhvr>
                                      <p:tavLst>
                                        <p:tav tm="0">
                                          <p:val>
                                            <p:strVal val="#ppt_x"/>
                                          </p:val>
                                        </p:tav>
                                        <p:tav tm="100000">
                                          <p:val>
                                            <p:strVal val="#ppt_x"/>
                                          </p:val>
                                        </p:tav>
                                      </p:tavLst>
                                    </p:anim>
                                    <p:anim calcmode="lin" valueType="num">
                                      <p:cBhvr additive="base">
                                        <p:cTn id="11" dur="250" fill="hold"/>
                                        <p:tgtEl>
                                          <p:spTgt spid="83"/>
                                        </p:tgtEl>
                                        <p:attrNameLst>
                                          <p:attrName>ppt_y</p:attrName>
                                        </p:attrNameLst>
                                      </p:cBhvr>
                                      <p:tavLst>
                                        <p:tav tm="0">
                                          <p:val>
                                            <p:strVal val="0-#ppt_h/2"/>
                                          </p:val>
                                        </p:tav>
                                        <p:tav tm="100000">
                                          <p:val>
                                            <p:strVal val="#ppt_y"/>
                                          </p:val>
                                        </p:tav>
                                      </p:tavLst>
                                    </p:anim>
                                  </p:childTnLst>
                                </p:cTn>
                              </p:par>
                              <p:par>
                                <p:cTn id="12" presetID="53" presetClass="entr" presetSubtype="16" fill="hold" grpId="0" nodeType="withEffect">
                                  <p:stCondLst>
                                    <p:cond delay="1250"/>
                                  </p:stCondLst>
                                  <p:childTnLst>
                                    <p:set>
                                      <p:cBhvr>
                                        <p:cTn id="13" dur="1" fill="hold">
                                          <p:stCondLst>
                                            <p:cond delay="0"/>
                                          </p:stCondLst>
                                        </p:cTn>
                                        <p:tgtEl>
                                          <p:spTgt spid="79"/>
                                        </p:tgtEl>
                                        <p:attrNameLst>
                                          <p:attrName>style.visibility</p:attrName>
                                        </p:attrNameLst>
                                      </p:cBhvr>
                                      <p:to>
                                        <p:strVal val="visible"/>
                                      </p:to>
                                    </p:set>
                                    <p:anim calcmode="lin" valueType="num">
                                      <p:cBhvr>
                                        <p:cTn id="14" dur="250" fill="hold"/>
                                        <p:tgtEl>
                                          <p:spTgt spid="79"/>
                                        </p:tgtEl>
                                        <p:attrNameLst>
                                          <p:attrName>ppt_w</p:attrName>
                                        </p:attrNameLst>
                                      </p:cBhvr>
                                      <p:tavLst>
                                        <p:tav tm="0">
                                          <p:val>
                                            <p:fltVal val="0"/>
                                          </p:val>
                                        </p:tav>
                                        <p:tav tm="100000">
                                          <p:val>
                                            <p:strVal val="#ppt_w"/>
                                          </p:val>
                                        </p:tav>
                                      </p:tavLst>
                                    </p:anim>
                                    <p:anim calcmode="lin" valueType="num">
                                      <p:cBhvr>
                                        <p:cTn id="15" dur="250" fill="hold"/>
                                        <p:tgtEl>
                                          <p:spTgt spid="79"/>
                                        </p:tgtEl>
                                        <p:attrNameLst>
                                          <p:attrName>ppt_h</p:attrName>
                                        </p:attrNameLst>
                                      </p:cBhvr>
                                      <p:tavLst>
                                        <p:tav tm="0">
                                          <p:val>
                                            <p:fltVal val="0"/>
                                          </p:val>
                                        </p:tav>
                                        <p:tav tm="100000">
                                          <p:val>
                                            <p:strVal val="#ppt_h"/>
                                          </p:val>
                                        </p:tav>
                                      </p:tavLst>
                                    </p:anim>
                                    <p:animEffect transition="in" filter="fade">
                                      <p:cBhvr>
                                        <p:cTn id="16" dur="250"/>
                                        <p:tgtEl>
                                          <p:spTgt spid="79"/>
                                        </p:tgtEl>
                                      </p:cBhvr>
                                    </p:animEffect>
                                  </p:childTnLst>
                                </p:cTn>
                              </p:par>
                              <p:par>
                                <p:cTn id="17" presetID="14" presetClass="entr" presetSubtype="10" fill="hold" grpId="0" nodeType="withEffect">
                                  <p:stCondLst>
                                    <p:cond delay="1750"/>
                                  </p:stCondLst>
                                  <p:childTnLst>
                                    <p:set>
                                      <p:cBhvr>
                                        <p:cTn id="18" dur="1" fill="hold">
                                          <p:stCondLst>
                                            <p:cond delay="0"/>
                                          </p:stCondLst>
                                        </p:cTn>
                                        <p:tgtEl>
                                          <p:spTgt spid="92"/>
                                        </p:tgtEl>
                                        <p:attrNameLst>
                                          <p:attrName>style.visibility</p:attrName>
                                        </p:attrNameLst>
                                      </p:cBhvr>
                                      <p:to>
                                        <p:strVal val="visible"/>
                                      </p:to>
                                    </p:set>
                                    <p:animEffect transition="in" filter="randombar(horizontal)">
                                      <p:cBhvr>
                                        <p:cTn id="19" dur="400"/>
                                        <p:tgtEl>
                                          <p:spTgt spid="92"/>
                                        </p:tgtEl>
                                      </p:cBhvr>
                                    </p:animEffect>
                                  </p:childTnLst>
                                </p:cTn>
                              </p:par>
                              <p:par>
                                <p:cTn id="20" presetID="14" presetClass="entr" presetSubtype="10" fill="hold" grpId="0" nodeType="withEffect">
                                  <p:stCondLst>
                                    <p:cond delay="1750"/>
                                  </p:stCondLst>
                                  <p:childTnLst>
                                    <p:set>
                                      <p:cBhvr>
                                        <p:cTn id="21" dur="1" fill="hold">
                                          <p:stCondLst>
                                            <p:cond delay="0"/>
                                          </p:stCondLst>
                                        </p:cTn>
                                        <p:tgtEl>
                                          <p:spTgt spid="93"/>
                                        </p:tgtEl>
                                        <p:attrNameLst>
                                          <p:attrName>style.visibility</p:attrName>
                                        </p:attrNameLst>
                                      </p:cBhvr>
                                      <p:to>
                                        <p:strVal val="visible"/>
                                      </p:to>
                                    </p:set>
                                    <p:animEffect transition="in" filter="randombar(horizontal)">
                                      <p:cBhvr>
                                        <p:cTn id="22" dur="400"/>
                                        <p:tgtEl>
                                          <p:spTgt spid="93"/>
                                        </p:tgtEl>
                                      </p:cBhvr>
                                    </p:animEffect>
                                  </p:childTnLst>
                                </p:cTn>
                              </p:par>
                              <p:par>
                                <p:cTn id="23" presetID="2" presetClass="entr" presetSubtype="1" fill="hold" nodeType="withEffect">
                                  <p:stCondLst>
                                    <p:cond delay="2500"/>
                                  </p:stCondLst>
                                  <p:childTnLst>
                                    <p:set>
                                      <p:cBhvr>
                                        <p:cTn id="24" dur="1" fill="hold">
                                          <p:stCondLst>
                                            <p:cond delay="0"/>
                                          </p:stCondLst>
                                        </p:cTn>
                                        <p:tgtEl>
                                          <p:spTgt spid="80"/>
                                        </p:tgtEl>
                                        <p:attrNameLst>
                                          <p:attrName>style.visibility</p:attrName>
                                        </p:attrNameLst>
                                      </p:cBhvr>
                                      <p:to>
                                        <p:strVal val="visible"/>
                                      </p:to>
                                    </p:set>
                                    <p:anim calcmode="lin" valueType="num">
                                      <p:cBhvr additive="base">
                                        <p:cTn id="25" dur="250" fill="hold"/>
                                        <p:tgtEl>
                                          <p:spTgt spid="80"/>
                                        </p:tgtEl>
                                        <p:attrNameLst>
                                          <p:attrName>ppt_x</p:attrName>
                                        </p:attrNameLst>
                                      </p:cBhvr>
                                      <p:tavLst>
                                        <p:tav tm="0">
                                          <p:val>
                                            <p:strVal val="#ppt_x"/>
                                          </p:val>
                                        </p:tav>
                                        <p:tav tm="100000">
                                          <p:val>
                                            <p:strVal val="#ppt_x"/>
                                          </p:val>
                                        </p:tav>
                                      </p:tavLst>
                                    </p:anim>
                                    <p:anim calcmode="lin" valueType="num">
                                      <p:cBhvr additive="base">
                                        <p:cTn id="26" dur="250" fill="hold"/>
                                        <p:tgtEl>
                                          <p:spTgt spid="80"/>
                                        </p:tgtEl>
                                        <p:attrNameLst>
                                          <p:attrName>ppt_y</p:attrName>
                                        </p:attrNameLst>
                                      </p:cBhvr>
                                      <p:tavLst>
                                        <p:tav tm="0">
                                          <p:val>
                                            <p:strVal val="0-#ppt_h/2"/>
                                          </p:val>
                                        </p:tav>
                                        <p:tav tm="100000">
                                          <p:val>
                                            <p:strVal val="#ppt_y"/>
                                          </p:val>
                                        </p:tav>
                                      </p:tavLst>
                                    </p:anim>
                                  </p:childTnLst>
                                </p:cTn>
                              </p:par>
                              <p:par>
                                <p:cTn id="27" presetID="53" presetClass="entr" presetSubtype="16" fill="hold" grpId="0" nodeType="withEffect">
                                  <p:stCondLst>
                                    <p:cond delay="2900"/>
                                  </p:stCondLst>
                                  <p:childTnLst>
                                    <p:set>
                                      <p:cBhvr>
                                        <p:cTn id="28" dur="1" fill="hold">
                                          <p:stCondLst>
                                            <p:cond delay="0"/>
                                          </p:stCondLst>
                                        </p:cTn>
                                        <p:tgtEl>
                                          <p:spTgt spid="76"/>
                                        </p:tgtEl>
                                        <p:attrNameLst>
                                          <p:attrName>style.visibility</p:attrName>
                                        </p:attrNameLst>
                                      </p:cBhvr>
                                      <p:to>
                                        <p:strVal val="visible"/>
                                      </p:to>
                                    </p:set>
                                    <p:anim calcmode="lin" valueType="num">
                                      <p:cBhvr>
                                        <p:cTn id="29" dur="250" fill="hold"/>
                                        <p:tgtEl>
                                          <p:spTgt spid="76"/>
                                        </p:tgtEl>
                                        <p:attrNameLst>
                                          <p:attrName>ppt_w</p:attrName>
                                        </p:attrNameLst>
                                      </p:cBhvr>
                                      <p:tavLst>
                                        <p:tav tm="0">
                                          <p:val>
                                            <p:fltVal val="0"/>
                                          </p:val>
                                        </p:tav>
                                        <p:tav tm="100000">
                                          <p:val>
                                            <p:strVal val="#ppt_w"/>
                                          </p:val>
                                        </p:tav>
                                      </p:tavLst>
                                    </p:anim>
                                    <p:anim calcmode="lin" valueType="num">
                                      <p:cBhvr>
                                        <p:cTn id="30" dur="250" fill="hold"/>
                                        <p:tgtEl>
                                          <p:spTgt spid="76"/>
                                        </p:tgtEl>
                                        <p:attrNameLst>
                                          <p:attrName>ppt_h</p:attrName>
                                        </p:attrNameLst>
                                      </p:cBhvr>
                                      <p:tavLst>
                                        <p:tav tm="0">
                                          <p:val>
                                            <p:fltVal val="0"/>
                                          </p:val>
                                        </p:tav>
                                        <p:tav tm="100000">
                                          <p:val>
                                            <p:strVal val="#ppt_h"/>
                                          </p:val>
                                        </p:tav>
                                      </p:tavLst>
                                    </p:anim>
                                    <p:animEffect transition="in" filter="fade">
                                      <p:cBhvr>
                                        <p:cTn id="31" dur="250"/>
                                        <p:tgtEl>
                                          <p:spTgt spid="76"/>
                                        </p:tgtEl>
                                      </p:cBhvr>
                                    </p:animEffect>
                                  </p:childTnLst>
                                </p:cTn>
                              </p:par>
                              <p:par>
                                <p:cTn id="32" presetID="14" presetClass="entr" presetSubtype="10" fill="hold" grpId="0" nodeType="withEffect">
                                  <p:stCondLst>
                                    <p:cond delay="3500"/>
                                  </p:stCondLst>
                                  <p:childTnLst>
                                    <p:set>
                                      <p:cBhvr>
                                        <p:cTn id="33" dur="1" fill="hold">
                                          <p:stCondLst>
                                            <p:cond delay="0"/>
                                          </p:stCondLst>
                                        </p:cTn>
                                        <p:tgtEl>
                                          <p:spTgt spid="94"/>
                                        </p:tgtEl>
                                        <p:attrNameLst>
                                          <p:attrName>style.visibility</p:attrName>
                                        </p:attrNameLst>
                                      </p:cBhvr>
                                      <p:to>
                                        <p:strVal val="visible"/>
                                      </p:to>
                                    </p:set>
                                    <p:animEffect transition="in" filter="randombar(horizontal)">
                                      <p:cBhvr>
                                        <p:cTn id="34" dur="400"/>
                                        <p:tgtEl>
                                          <p:spTgt spid="94"/>
                                        </p:tgtEl>
                                      </p:cBhvr>
                                    </p:animEffect>
                                  </p:childTnLst>
                                </p:cTn>
                              </p:par>
                              <p:par>
                                <p:cTn id="35" presetID="14" presetClass="entr" presetSubtype="10" fill="hold" grpId="0" nodeType="withEffect">
                                  <p:stCondLst>
                                    <p:cond delay="3500"/>
                                  </p:stCondLst>
                                  <p:childTnLst>
                                    <p:set>
                                      <p:cBhvr>
                                        <p:cTn id="36" dur="1" fill="hold">
                                          <p:stCondLst>
                                            <p:cond delay="0"/>
                                          </p:stCondLst>
                                        </p:cTn>
                                        <p:tgtEl>
                                          <p:spTgt spid="95"/>
                                        </p:tgtEl>
                                        <p:attrNameLst>
                                          <p:attrName>style.visibility</p:attrName>
                                        </p:attrNameLst>
                                      </p:cBhvr>
                                      <p:to>
                                        <p:strVal val="visible"/>
                                      </p:to>
                                    </p:set>
                                    <p:animEffect transition="in" filter="randombar(horizontal)">
                                      <p:cBhvr>
                                        <p:cTn id="37" dur="400"/>
                                        <p:tgtEl>
                                          <p:spTgt spid="95"/>
                                        </p:tgtEl>
                                      </p:cBhvr>
                                    </p:animEffect>
                                  </p:childTnLst>
                                </p:cTn>
                              </p:par>
                              <p:par>
                                <p:cTn id="38" presetID="2" presetClass="entr" presetSubtype="1" fill="hold" nodeType="withEffect">
                                  <p:stCondLst>
                                    <p:cond delay="4100"/>
                                  </p:stCondLst>
                                  <p:childTnLst>
                                    <p:set>
                                      <p:cBhvr>
                                        <p:cTn id="39" dur="1" fill="hold">
                                          <p:stCondLst>
                                            <p:cond delay="0"/>
                                          </p:stCondLst>
                                        </p:cTn>
                                        <p:tgtEl>
                                          <p:spTgt spid="89"/>
                                        </p:tgtEl>
                                        <p:attrNameLst>
                                          <p:attrName>style.visibility</p:attrName>
                                        </p:attrNameLst>
                                      </p:cBhvr>
                                      <p:to>
                                        <p:strVal val="visible"/>
                                      </p:to>
                                    </p:set>
                                    <p:anim calcmode="lin" valueType="num">
                                      <p:cBhvr additive="base">
                                        <p:cTn id="40" dur="250" fill="hold"/>
                                        <p:tgtEl>
                                          <p:spTgt spid="89"/>
                                        </p:tgtEl>
                                        <p:attrNameLst>
                                          <p:attrName>ppt_x</p:attrName>
                                        </p:attrNameLst>
                                      </p:cBhvr>
                                      <p:tavLst>
                                        <p:tav tm="0">
                                          <p:val>
                                            <p:strVal val="#ppt_x"/>
                                          </p:val>
                                        </p:tav>
                                        <p:tav tm="100000">
                                          <p:val>
                                            <p:strVal val="#ppt_x"/>
                                          </p:val>
                                        </p:tav>
                                      </p:tavLst>
                                    </p:anim>
                                    <p:anim calcmode="lin" valueType="num">
                                      <p:cBhvr additive="base">
                                        <p:cTn id="41" dur="250" fill="hold"/>
                                        <p:tgtEl>
                                          <p:spTgt spid="89"/>
                                        </p:tgtEl>
                                        <p:attrNameLst>
                                          <p:attrName>ppt_y</p:attrName>
                                        </p:attrNameLst>
                                      </p:cBhvr>
                                      <p:tavLst>
                                        <p:tav tm="0">
                                          <p:val>
                                            <p:strVal val="0-#ppt_h/2"/>
                                          </p:val>
                                        </p:tav>
                                        <p:tav tm="100000">
                                          <p:val>
                                            <p:strVal val="#ppt_y"/>
                                          </p:val>
                                        </p:tav>
                                      </p:tavLst>
                                    </p:anim>
                                  </p:childTnLst>
                                </p:cTn>
                              </p:par>
                              <p:par>
                                <p:cTn id="42" presetID="53" presetClass="entr" presetSubtype="16" fill="hold" grpId="0" nodeType="withEffect">
                                  <p:stCondLst>
                                    <p:cond delay="4500"/>
                                  </p:stCondLst>
                                  <p:childTnLst>
                                    <p:set>
                                      <p:cBhvr>
                                        <p:cTn id="43" dur="1" fill="hold">
                                          <p:stCondLst>
                                            <p:cond delay="0"/>
                                          </p:stCondLst>
                                        </p:cTn>
                                        <p:tgtEl>
                                          <p:spTgt spid="77"/>
                                        </p:tgtEl>
                                        <p:attrNameLst>
                                          <p:attrName>style.visibility</p:attrName>
                                        </p:attrNameLst>
                                      </p:cBhvr>
                                      <p:to>
                                        <p:strVal val="visible"/>
                                      </p:to>
                                    </p:set>
                                    <p:anim calcmode="lin" valueType="num">
                                      <p:cBhvr>
                                        <p:cTn id="44" dur="250" fill="hold"/>
                                        <p:tgtEl>
                                          <p:spTgt spid="77"/>
                                        </p:tgtEl>
                                        <p:attrNameLst>
                                          <p:attrName>ppt_w</p:attrName>
                                        </p:attrNameLst>
                                      </p:cBhvr>
                                      <p:tavLst>
                                        <p:tav tm="0">
                                          <p:val>
                                            <p:fltVal val="0"/>
                                          </p:val>
                                        </p:tav>
                                        <p:tav tm="100000">
                                          <p:val>
                                            <p:strVal val="#ppt_w"/>
                                          </p:val>
                                        </p:tav>
                                      </p:tavLst>
                                    </p:anim>
                                    <p:anim calcmode="lin" valueType="num">
                                      <p:cBhvr>
                                        <p:cTn id="45" dur="250" fill="hold"/>
                                        <p:tgtEl>
                                          <p:spTgt spid="77"/>
                                        </p:tgtEl>
                                        <p:attrNameLst>
                                          <p:attrName>ppt_h</p:attrName>
                                        </p:attrNameLst>
                                      </p:cBhvr>
                                      <p:tavLst>
                                        <p:tav tm="0">
                                          <p:val>
                                            <p:fltVal val="0"/>
                                          </p:val>
                                        </p:tav>
                                        <p:tav tm="100000">
                                          <p:val>
                                            <p:strVal val="#ppt_h"/>
                                          </p:val>
                                        </p:tav>
                                      </p:tavLst>
                                    </p:anim>
                                    <p:animEffect transition="in" filter="fade">
                                      <p:cBhvr>
                                        <p:cTn id="46" dur="250"/>
                                        <p:tgtEl>
                                          <p:spTgt spid="77"/>
                                        </p:tgtEl>
                                      </p:cBhvr>
                                    </p:animEffect>
                                  </p:childTnLst>
                                </p:cTn>
                              </p:par>
                              <p:par>
                                <p:cTn id="47" presetID="14" presetClass="entr" presetSubtype="10" fill="hold" grpId="0" nodeType="withEffect">
                                  <p:stCondLst>
                                    <p:cond delay="5000"/>
                                  </p:stCondLst>
                                  <p:childTnLst>
                                    <p:set>
                                      <p:cBhvr>
                                        <p:cTn id="48" dur="1" fill="hold">
                                          <p:stCondLst>
                                            <p:cond delay="0"/>
                                          </p:stCondLst>
                                        </p:cTn>
                                        <p:tgtEl>
                                          <p:spTgt spid="96"/>
                                        </p:tgtEl>
                                        <p:attrNameLst>
                                          <p:attrName>style.visibility</p:attrName>
                                        </p:attrNameLst>
                                      </p:cBhvr>
                                      <p:to>
                                        <p:strVal val="visible"/>
                                      </p:to>
                                    </p:set>
                                    <p:animEffect transition="in" filter="randombar(horizontal)">
                                      <p:cBhvr>
                                        <p:cTn id="49" dur="400"/>
                                        <p:tgtEl>
                                          <p:spTgt spid="96"/>
                                        </p:tgtEl>
                                      </p:cBhvr>
                                    </p:animEffect>
                                  </p:childTnLst>
                                </p:cTn>
                              </p:par>
                              <p:par>
                                <p:cTn id="50" presetID="14" presetClass="entr" presetSubtype="10" fill="hold" grpId="0" nodeType="withEffect">
                                  <p:stCondLst>
                                    <p:cond delay="5000"/>
                                  </p:stCondLst>
                                  <p:childTnLst>
                                    <p:set>
                                      <p:cBhvr>
                                        <p:cTn id="51" dur="1" fill="hold">
                                          <p:stCondLst>
                                            <p:cond delay="0"/>
                                          </p:stCondLst>
                                        </p:cTn>
                                        <p:tgtEl>
                                          <p:spTgt spid="97"/>
                                        </p:tgtEl>
                                        <p:attrNameLst>
                                          <p:attrName>style.visibility</p:attrName>
                                        </p:attrNameLst>
                                      </p:cBhvr>
                                      <p:to>
                                        <p:strVal val="visible"/>
                                      </p:to>
                                    </p:set>
                                    <p:animEffect transition="in" filter="randombar(horizontal)">
                                      <p:cBhvr>
                                        <p:cTn id="52" dur="400"/>
                                        <p:tgtEl>
                                          <p:spTgt spid="97"/>
                                        </p:tgtEl>
                                      </p:cBhvr>
                                    </p:animEffect>
                                  </p:childTnLst>
                                </p:cTn>
                              </p:par>
                              <p:par>
                                <p:cTn id="53" presetID="2" presetClass="entr" presetSubtype="1" fill="hold" nodeType="withEffect">
                                  <p:stCondLst>
                                    <p:cond delay="5650"/>
                                  </p:stCondLst>
                                  <p:childTnLst>
                                    <p:set>
                                      <p:cBhvr>
                                        <p:cTn id="54" dur="1" fill="hold">
                                          <p:stCondLst>
                                            <p:cond delay="0"/>
                                          </p:stCondLst>
                                        </p:cTn>
                                        <p:tgtEl>
                                          <p:spTgt spid="86"/>
                                        </p:tgtEl>
                                        <p:attrNameLst>
                                          <p:attrName>style.visibility</p:attrName>
                                        </p:attrNameLst>
                                      </p:cBhvr>
                                      <p:to>
                                        <p:strVal val="visible"/>
                                      </p:to>
                                    </p:set>
                                    <p:anim calcmode="lin" valueType="num">
                                      <p:cBhvr additive="base">
                                        <p:cTn id="55" dur="250" fill="hold"/>
                                        <p:tgtEl>
                                          <p:spTgt spid="86"/>
                                        </p:tgtEl>
                                        <p:attrNameLst>
                                          <p:attrName>ppt_x</p:attrName>
                                        </p:attrNameLst>
                                      </p:cBhvr>
                                      <p:tavLst>
                                        <p:tav tm="0">
                                          <p:val>
                                            <p:strVal val="#ppt_x"/>
                                          </p:val>
                                        </p:tav>
                                        <p:tav tm="100000">
                                          <p:val>
                                            <p:strVal val="#ppt_x"/>
                                          </p:val>
                                        </p:tav>
                                      </p:tavLst>
                                    </p:anim>
                                    <p:anim calcmode="lin" valueType="num">
                                      <p:cBhvr additive="base">
                                        <p:cTn id="56" dur="250" fill="hold"/>
                                        <p:tgtEl>
                                          <p:spTgt spid="86"/>
                                        </p:tgtEl>
                                        <p:attrNameLst>
                                          <p:attrName>ppt_y</p:attrName>
                                        </p:attrNameLst>
                                      </p:cBhvr>
                                      <p:tavLst>
                                        <p:tav tm="0">
                                          <p:val>
                                            <p:strVal val="0-#ppt_h/2"/>
                                          </p:val>
                                        </p:tav>
                                        <p:tav tm="100000">
                                          <p:val>
                                            <p:strVal val="#ppt_y"/>
                                          </p:val>
                                        </p:tav>
                                      </p:tavLst>
                                    </p:anim>
                                  </p:childTnLst>
                                </p:cTn>
                              </p:par>
                              <p:par>
                                <p:cTn id="57" presetID="53" presetClass="entr" presetSubtype="16" fill="hold" grpId="0" nodeType="withEffect">
                                  <p:stCondLst>
                                    <p:cond delay="6050"/>
                                  </p:stCondLst>
                                  <p:childTnLst>
                                    <p:set>
                                      <p:cBhvr>
                                        <p:cTn id="58" dur="1" fill="hold">
                                          <p:stCondLst>
                                            <p:cond delay="0"/>
                                          </p:stCondLst>
                                        </p:cTn>
                                        <p:tgtEl>
                                          <p:spTgt spid="78"/>
                                        </p:tgtEl>
                                        <p:attrNameLst>
                                          <p:attrName>style.visibility</p:attrName>
                                        </p:attrNameLst>
                                      </p:cBhvr>
                                      <p:to>
                                        <p:strVal val="visible"/>
                                      </p:to>
                                    </p:set>
                                    <p:anim calcmode="lin" valueType="num">
                                      <p:cBhvr>
                                        <p:cTn id="59" dur="250" fill="hold"/>
                                        <p:tgtEl>
                                          <p:spTgt spid="78"/>
                                        </p:tgtEl>
                                        <p:attrNameLst>
                                          <p:attrName>ppt_w</p:attrName>
                                        </p:attrNameLst>
                                      </p:cBhvr>
                                      <p:tavLst>
                                        <p:tav tm="0">
                                          <p:val>
                                            <p:fltVal val="0"/>
                                          </p:val>
                                        </p:tav>
                                        <p:tav tm="100000">
                                          <p:val>
                                            <p:strVal val="#ppt_w"/>
                                          </p:val>
                                        </p:tav>
                                      </p:tavLst>
                                    </p:anim>
                                    <p:anim calcmode="lin" valueType="num">
                                      <p:cBhvr>
                                        <p:cTn id="60" dur="250" fill="hold"/>
                                        <p:tgtEl>
                                          <p:spTgt spid="78"/>
                                        </p:tgtEl>
                                        <p:attrNameLst>
                                          <p:attrName>ppt_h</p:attrName>
                                        </p:attrNameLst>
                                      </p:cBhvr>
                                      <p:tavLst>
                                        <p:tav tm="0">
                                          <p:val>
                                            <p:fltVal val="0"/>
                                          </p:val>
                                        </p:tav>
                                        <p:tav tm="100000">
                                          <p:val>
                                            <p:strVal val="#ppt_h"/>
                                          </p:val>
                                        </p:tav>
                                      </p:tavLst>
                                    </p:anim>
                                    <p:animEffect transition="in" filter="fade">
                                      <p:cBhvr>
                                        <p:cTn id="61" dur="250"/>
                                        <p:tgtEl>
                                          <p:spTgt spid="78"/>
                                        </p:tgtEl>
                                      </p:cBhvr>
                                    </p:animEffect>
                                  </p:childTnLst>
                                </p:cTn>
                              </p:par>
                              <p:par>
                                <p:cTn id="62" presetID="14" presetClass="entr" presetSubtype="10" fill="hold" grpId="0" nodeType="withEffect">
                                  <p:stCondLst>
                                    <p:cond delay="6500"/>
                                  </p:stCondLst>
                                  <p:childTnLst>
                                    <p:set>
                                      <p:cBhvr>
                                        <p:cTn id="63" dur="1" fill="hold">
                                          <p:stCondLst>
                                            <p:cond delay="0"/>
                                          </p:stCondLst>
                                        </p:cTn>
                                        <p:tgtEl>
                                          <p:spTgt spid="98"/>
                                        </p:tgtEl>
                                        <p:attrNameLst>
                                          <p:attrName>style.visibility</p:attrName>
                                        </p:attrNameLst>
                                      </p:cBhvr>
                                      <p:to>
                                        <p:strVal val="visible"/>
                                      </p:to>
                                    </p:set>
                                    <p:animEffect transition="in" filter="randombar(horizontal)">
                                      <p:cBhvr>
                                        <p:cTn id="64" dur="400"/>
                                        <p:tgtEl>
                                          <p:spTgt spid="98"/>
                                        </p:tgtEl>
                                      </p:cBhvr>
                                    </p:animEffect>
                                  </p:childTnLst>
                                </p:cTn>
                              </p:par>
                              <p:par>
                                <p:cTn id="65" presetID="14" presetClass="entr" presetSubtype="10" fill="hold" grpId="0" nodeType="withEffect">
                                  <p:stCondLst>
                                    <p:cond delay="6500"/>
                                  </p:stCondLst>
                                  <p:childTnLst>
                                    <p:set>
                                      <p:cBhvr>
                                        <p:cTn id="66" dur="1" fill="hold">
                                          <p:stCondLst>
                                            <p:cond delay="0"/>
                                          </p:stCondLst>
                                        </p:cTn>
                                        <p:tgtEl>
                                          <p:spTgt spid="99"/>
                                        </p:tgtEl>
                                        <p:attrNameLst>
                                          <p:attrName>style.visibility</p:attrName>
                                        </p:attrNameLst>
                                      </p:cBhvr>
                                      <p:to>
                                        <p:strVal val="visible"/>
                                      </p:to>
                                    </p:set>
                                    <p:animEffect transition="in" filter="randombar(horizontal)">
                                      <p:cBhvr>
                                        <p:cTn id="67" dur="400"/>
                                        <p:tgtEl>
                                          <p:spTgt spid="99"/>
                                        </p:tgtEl>
                                      </p:cBhvr>
                                    </p:animEffect>
                                  </p:childTnLst>
                                </p:cTn>
                              </p:par>
                            </p:childTnLst>
                          </p:cTn>
                        </p:par>
                        <p:par>
                          <p:cTn id="68" fill="hold">
                            <p:stCondLst>
                              <p:cond delay="6900"/>
                            </p:stCondLst>
                            <p:childTnLst>
                              <p:par>
                                <p:cTn id="69" presetID="56" presetClass="entr" presetSubtype="0" fill="hold" grpId="0" nodeType="afterEffect">
                                  <p:stCondLst>
                                    <p:cond delay="0"/>
                                  </p:stCondLst>
                                  <p:iterate type="lt">
                                    <p:tmPct val="10000"/>
                                  </p:iterate>
                                  <p:childTnLst>
                                    <p:set>
                                      <p:cBhvr>
                                        <p:cTn id="70" dur="1" fill="hold">
                                          <p:stCondLst>
                                            <p:cond delay="0"/>
                                          </p:stCondLst>
                                        </p:cTn>
                                        <p:tgtEl>
                                          <p:spTgt spid="33"/>
                                        </p:tgtEl>
                                        <p:attrNameLst>
                                          <p:attrName>style.visibility</p:attrName>
                                        </p:attrNameLst>
                                      </p:cBhvr>
                                      <p:to>
                                        <p:strVal val="visible"/>
                                      </p:to>
                                    </p:set>
                                    <p:anim by="(-#ppt_w*2)" calcmode="lin" valueType="num">
                                      <p:cBhvr rctx="PPT">
                                        <p:cTn id="71" dur="300" autoRev="1" fill="hold">
                                          <p:stCondLst>
                                            <p:cond delay="0"/>
                                          </p:stCondLst>
                                        </p:cTn>
                                        <p:tgtEl>
                                          <p:spTgt spid="33"/>
                                        </p:tgtEl>
                                        <p:attrNameLst>
                                          <p:attrName>ppt_w</p:attrName>
                                        </p:attrNameLst>
                                      </p:cBhvr>
                                    </p:anim>
                                    <p:anim by="(#ppt_w*0.50)" calcmode="lin" valueType="num">
                                      <p:cBhvr>
                                        <p:cTn id="72" dur="300" decel="50000" autoRev="1" fill="hold">
                                          <p:stCondLst>
                                            <p:cond delay="0"/>
                                          </p:stCondLst>
                                        </p:cTn>
                                        <p:tgtEl>
                                          <p:spTgt spid="33"/>
                                        </p:tgtEl>
                                        <p:attrNameLst>
                                          <p:attrName>ppt_x</p:attrName>
                                        </p:attrNameLst>
                                      </p:cBhvr>
                                    </p:anim>
                                    <p:anim from="(-#ppt_h/2)" to="(#ppt_y)" calcmode="lin" valueType="num">
                                      <p:cBhvr>
                                        <p:cTn id="73" dur="600" fill="hold">
                                          <p:stCondLst>
                                            <p:cond delay="0"/>
                                          </p:stCondLst>
                                        </p:cTn>
                                        <p:tgtEl>
                                          <p:spTgt spid="33"/>
                                        </p:tgtEl>
                                        <p:attrNameLst>
                                          <p:attrName>ppt_y</p:attrName>
                                        </p:attrNameLst>
                                      </p:cBhvr>
                                    </p:anim>
                                    <p:animRot by="21600000">
                                      <p:cBhvr>
                                        <p:cTn id="74" dur="600" fill="hold">
                                          <p:stCondLst>
                                            <p:cond delay="0"/>
                                          </p:stCondLst>
                                        </p:cTn>
                                        <p:tgtEl>
                                          <p:spTgt spid="33"/>
                                        </p:tgtEl>
                                        <p:attrNameLst>
                                          <p:attrName>r</p:attrName>
                                        </p:attrNameLst>
                                      </p:cBhvr>
                                    </p:animRot>
                                  </p:childTnLst>
                                </p:cTn>
                              </p:par>
                            </p:childTnLst>
                          </p:cTn>
                        </p:par>
                        <p:par>
                          <p:cTn id="75" fill="hold">
                            <p:stCondLst>
                              <p:cond delay="8280"/>
                            </p:stCondLst>
                            <p:childTnLst>
                              <p:par>
                                <p:cTn id="76" presetID="30" presetClass="entr" presetSubtype="0" fill="hold" nodeType="after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800" decel="100000"/>
                                        <p:tgtEl>
                                          <p:spTgt spid="34"/>
                                        </p:tgtEl>
                                      </p:cBhvr>
                                    </p:animEffect>
                                    <p:anim calcmode="lin" valueType="num">
                                      <p:cBhvr>
                                        <p:cTn id="79" dur="800" decel="100000" fill="hold"/>
                                        <p:tgtEl>
                                          <p:spTgt spid="34"/>
                                        </p:tgtEl>
                                        <p:attrNameLst>
                                          <p:attrName>style.rotation</p:attrName>
                                        </p:attrNameLst>
                                      </p:cBhvr>
                                      <p:tavLst>
                                        <p:tav tm="0">
                                          <p:val>
                                            <p:fltVal val="-90"/>
                                          </p:val>
                                        </p:tav>
                                        <p:tav tm="100000">
                                          <p:val>
                                            <p:fltVal val="0"/>
                                          </p:val>
                                        </p:tav>
                                      </p:tavLst>
                                    </p:anim>
                                    <p:anim calcmode="lin" valueType="num">
                                      <p:cBhvr>
                                        <p:cTn id="80" dur="800" decel="100000" fill="hold"/>
                                        <p:tgtEl>
                                          <p:spTgt spid="34"/>
                                        </p:tgtEl>
                                        <p:attrNameLst>
                                          <p:attrName>ppt_x</p:attrName>
                                        </p:attrNameLst>
                                      </p:cBhvr>
                                      <p:tavLst>
                                        <p:tav tm="0">
                                          <p:val>
                                            <p:strVal val="#ppt_x+0.4"/>
                                          </p:val>
                                        </p:tav>
                                        <p:tav tm="100000">
                                          <p:val>
                                            <p:strVal val="#ppt_x-0.05"/>
                                          </p:val>
                                        </p:tav>
                                      </p:tavLst>
                                    </p:anim>
                                    <p:anim calcmode="lin" valueType="num">
                                      <p:cBhvr>
                                        <p:cTn id="81" dur="800" decel="100000" fill="hold"/>
                                        <p:tgtEl>
                                          <p:spTgt spid="34"/>
                                        </p:tgtEl>
                                        <p:attrNameLst>
                                          <p:attrName>ppt_y</p:attrName>
                                        </p:attrNameLst>
                                      </p:cBhvr>
                                      <p:tavLst>
                                        <p:tav tm="0">
                                          <p:val>
                                            <p:strVal val="#ppt_y-0.4"/>
                                          </p:val>
                                        </p:tav>
                                        <p:tav tm="100000">
                                          <p:val>
                                            <p:strVal val="#ppt_y+0.1"/>
                                          </p:val>
                                        </p:tav>
                                      </p:tavLst>
                                    </p:anim>
                                    <p:anim calcmode="lin" valueType="num">
                                      <p:cBhvr>
                                        <p:cTn id="82"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3"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par>
                          <p:cTn id="84" fill="hold">
                            <p:stCondLst>
                              <p:cond delay="9280"/>
                            </p:stCondLst>
                            <p:childTnLst>
                              <p:par>
                                <p:cTn id="85" presetID="29" presetClass="entr" presetSubtype="0" fill="hold" grpId="0" nodeType="after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p:cTn id="87" dur="1000" fill="hold"/>
                                        <p:tgtEl>
                                          <p:spTgt spid="35"/>
                                        </p:tgtEl>
                                        <p:attrNameLst>
                                          <p:attrName>ppt_x</p:attrName>
                                        </p:attrNameLst>
                                      </p:cBhvr>
                                      <p:tavLst>
                                        <p:tav tm="0">
                                          <p:val>
                                            <p:strVal val="#ppt_x-.2"/>
                                          </p:val>
                                        </p:tav>
                                        <p:tav tm="100000">
                                          <p:val>
                                            <p:strVal val="#ppt_x"/>
                                          </p:val>
                                        </p:tav>
                                      </p:tavLst>
                                    </p:anim>
                                    <p:anim calcmode="lin" valueType="num">
                                      <p:cBhvr>
                                        <p:cTn id="88"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89" dur="1000"/>
                                        <p:tgtEl>
                                          <p:spTgt spid="35"/>
                                        </p:tgtEl>
                                      </p:cBhvr>
                                    </p:animEffect>
                                  </p:childTnLst>
                                </p:cTn>
                              </p:par>
                            </p:childTnLst>
                          </p:cTn>
                        </p:par>
                        <p:par>
                          <p:cTn id="90" fill="hold">
                            <p:stCondLst>
                              <p:cond delay="10280"/>
                            </p:stCondLst>
                            <p:childTnLst>
                              <p:par>
                                <p:cTn id="91" presetID="42" presetClass="entr" presetSubtype="0" fill="hold"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1000"/>
                                        <p:tgtEl>
                                          <p:spTgt spid="36"/>
                                        </p:tgtEl>
                                      </p:cBhvr>
                                    </p:animEffect>
                                    <p:anim calcmode="lin" valueType="num">
                                      <p:cBhvr>
                                        <p:cTn id="94" dur="1000" fill="hold"/>
                                        <p:tgtEl>
                                          <p:spTgt spid="36"/>
                                        </p:tgtEl>
                                        <p:attrNameLst>
                                          <p:attrName>ppt_x</p:attrName>
                                        </p:attrNameLst>
                                      </p:cBhvr>
                                      <p:tavLst>
                                        <p:tav tm="0">
                                          <p:val>
                                            <p:strVal val="#ppt_x"/>
                                          </p:val>
                                        </p:tav>
                                        <p:tav tm="100000">
                                          <p:val>
                                            <p:strVal val="#ppt_x"/>
                                          </p:val>
                                        </p:tav>
                                      </p:tavLst>
                                    </p:anim>
                                    <p:anim calcmode="lin" valueType="num">
                                      <p:cBhvr>
                                        <p:cTn id="9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92" grpId="0"/>
      <p:bldP spid="93" grpId="0"/>
      <p:bldP spid="94" grpId="0"/>
      <p:bldP spid="95" grpId="0"/>
      <p:bldP spid="96" grpId="0"/>
      <p:bldP spid="97" grpId="0"/>
      <p:bldP spid="98" grpId="0"/>
      <p:bldP spid="99" grpId="0"/>
      <p:bldP spid="33"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燕尾形箭头 74"/>
          <p:cNvSpPr/>
          <p:nvPr/>
        </p:nvSpPr>
        <p:spPr>
          <a:xfrm>
            <a:off x="635000" y="3122842"/>
            <a:ext cx="7821785" cy="228529"/>
          </a:xfrm>
          <a:prstGeom prst="notchedRightArrow">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rtlCol="0" anchor="ctr"/>
          <a:lstStyle/>
          <a:p>
            <a:pPr algn="ctr"/>
            <a:endParaRPr lang="zh-CN" altLang="en-US" sz="1867">
              <a:solidFill>
                <a:prstClr val="white"/>
              </a:solidFill>
              <a:latin typeface="Arial" panose="020B0604020202020204" pitchFamily="34" charset="0"/>
              <a:cs typeface="Arial" panose="020B0604020202020204" pitchFamily="34" charset="0"/>
            </a:endParaRPr>
          </a:p>
        </p:txBody>
      </p:sp>
      <p:sp>
        <p:nvSpPr>
          <p:cNvPr id="76" name="椭圆 75"/>
          <p:cNvSpPr/>
          <p:nvPr/>
        </p:nvSpPr>
        <p:spPr>
          <a:xfrm>
            <a:off x="5360178" y="3162331"/>
            <a:ext cx="124900" cy="166482"/>
          </a:xfrm>
          <a:prstGeom prst="ellipse">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rtlCol="0" anchor="ctr"/>
          <a:lstStyle/>
          <a:p>
            <a:pPr algn="ctr"/>
            <a:endParaRPr lang="zh-CN" altLang="en-US" sz="1867">
              <a:solidFill>
                <a:prstClr val="white"/>
              </a:solidFill>
              <a:latin typeface="Arial" panose="020B0604020202020204" pitchFamily="34" charset="0"/>
              <a:cs typeface="Arial" panose="020B0604020202020204" pitchFamily="34" charset="0"/>
            </a:endParaRPr>
          </a:p>
        </p:txBody>
      </p:sp>
      <p:sp>
        <p:nvSpPr>
          <p:cNvPr id="77" name="椭圆 76"/>
          <p:cNvSpPr/>
          <p:nvPr/>
        </p:nvSpPr>
        <p:spPr>
          <a:xfrm>
            <a:off x="7257151" y="3153865"/>
            <a:ext cx="124900" cy="166482"/>
          </a:xfrm>
          <a:prstGeom prst="ellipse">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rtlCol="0" anchor="ctr"/>
          <a:lstStyle/>
          <a:p>
            <a:pPr algn="ctr"/>
            <a:endParaRPr lang="zh-CN" altLang="en-US" sz="1867">
              <a:solidFill>
                <a:prstClr val="white"/>
              </a:solidFill>
              <a:latin typeface="Arial" panose="020B0604020202020204" pitchFamily="34" charset="0"/>
              <a:cs typeface="Arial" panose="020B0604020202020204" pitchFamily="34" charset="0"/>
            </a:endParaRPr>
          </a:p>
        </p:txBody>
      </p:sp>
      <p:sp>
        <p:nvSpPr>
          <p:cNvPr id="79" name="椭圆 78"/>
          <p:cNvSpPr/>
          <p:nvPr/>
        </p:nvSpPr>
        <p:spPr>
          <a:xfrm>
            <a:off x="1709350" y="3153868"/>
            <a:ext cx="124900" cy="166482"/>
          </a:xfrm>
          <a:prstGeom prst="ellipse">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rtlCol="0" anchor="ctr"/>
          <a:lstStyle/>
          <a:p>
            <a:pPr algn="ctr"/>
            <a:endParaRPr lang="zh-CN" altLang="en-US" sz="1867">
              <a:solidFill>
                <a:prstClr val="white"/>
              </a:solidFill>
              <a:latin typeface="Arial" panose="020B0604020202020204" pitchFamily="34" charset="0"/>
              <a:cs typeface="Arial" panose="020B0604020202020204" pitchFamily="34" charset="0"/>
            </a:endParaRPr>
          </a:p>
        </p:txBody>
      </p:sp>
      <p:grpSp>
        <p:nvGrpSpPr>
          <p:cNvPr id="80" name="组合 79"/>
          <p:cNvGrpSpPr/>
          <p:nvPr/>
        </p:nvGrpSpPr>
        <p:grpSpPr>
          <a:xfrm>
            <a:off x="4999420" y="1955951"/>
            <a:ext cx="721516" cy="961726"/>
            <a:chOff x="4341368" y="2343128"/>
            <a:chExt cx="962021" cy="962021"/>
          </a:xfrm>
        </p:grpSpPr>
        <p:sp>
          <p:nvSpPr>
            <p:cNvPr id="81" name="泪滴形 80"/>
            <p:cNvSpPr/>
            <p:nvPr/>
          </p:nvSpPr>
          <p:spPr>
            <a:xfrm rot="8100000">
              <a:off x="4341368" y="2343128"/>
              <a:ext cx="962021" cy="962021"/>
            </a:xfrm>
            <a:prstGeom prst="teardrop">
              <a:avLst/>
            </a:prstGeom>
            <a:solidFill>
              <a:srgbClr val="8D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rgbClr val="FEB554">
                    <a:lumMod val="75000"/>
                  </a:srgbClr>
                </a:solidFill>
                <a:latin typeface="微软雅黑" panose="020B0503020204020204" pitchFamily="34" charset="-122"/>
                <a:cs typeface="Arial" panose="020B0604020202020204" pitchFamily="34" charset="0"/>
              </a:endParaRPr>
            </a:p>
          </p:txBody>
        </p:sp>
        <p:sp>
          <p:nvSpPr>
            <p:cNvPr id="82" name="文本框 81"/>
            <p:cNvSpPr txBox="1"/>
            <p:nvPr/>
          </p:nvSpPr>
          <p:spPr>
            <a:xfrm>
              <a:off x="4412016" y="2624084"/>
              <a:ext cx="820724" cy="453020"/>
            </a:xfrm>
            <a:prstGeom prst="rect">
              <a:avLst/>
            </a:prstGeom>
            <a:noFill/>
          </p:spPr>
          <p:txBody>
            <a:bodyPr wrap="square" rtlCol="0">
              <a:spAutoFit/>
            </a:bodyPr>
            <a:lstStyle/>
            <a:p>
              <a:pPr algn="ctr">
                <a:lnSpc>
                  <a:spcPct val="120000"/>
                </a:lnSpc>
              </a:pPr>
              <a:r>
                <a:rPr lang="en-US" altLang="zh-CN" sz="3200" b="1" baseline="-3000" dirty="0">
                  <a:solidFill>
                    <a:prstClr val="white"/>
                  </a:solidFill>
                  <a:latin typeface="微软雅黑" panose="020B0503020204020204" pitchFamily="34" charset="-122"/>
                  <a:cs typeface="Arial" panose="020B0604020202020204" pitchFamily="34" charset="0"/>
                </a:rPr>
                <a:t>2</a:t>
              </a:r>
              <a:endParaRPr lang="zh-CN" altLang="en-US" sz="3200" b="1" baseline="-3000" dirty="0">
                <a:solidFill>
                  <a:prstClr val="white"/>
                </a:solidFill>
                <a:latin typeface="微软雅黑" panose="020B0503020204020204" pitchFamily="34" charset="-122"/>
                <a:cs typeface="Arial" panose="020B0604020202020204" pitchFamily="34" charset="0"/>
              </a:endParaRPr>
            </a:p>
          </p:txBody>
        </p:sp>
      </p:grpSp>
      <p:grpSp>
        <p:nvGrpSpPr>
          <p:cNvPr id="83" name="组合 82"/>
          <p:cNvGrpSpPr/>
          <p:nvPr/>
        </p:nvGrpSpPr>
        <p:grpSpPr>
          <a:xfrm>
            <a:off x="1348592" y="1941068"/>
            <a:ext cx="721516" cy="961724"/>
            <a:chOff x="1784435" y="2343128"/>
            <a:chExt cx="962021" cy="962021"/>
          </a:xfrm>
        </p:grpSpPr>
        <p:sp>
          <p:nvSpPr>
            <p:cNvPr id="84" name="泪滴形 83"/>
            <p:cNvSpPr/>
            <p:nvPr/>
          </p:nvSpPr>
          <p:spPr>
            <a:xfrm rot="8100000">
              <a:off x="1784435" y="2343128"/>
              <a:ext cx="962021" cy="962021"/>
            </a:xfrm>
            <a:prstGeom prst="teardrop">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rgbClr val="FEB554">
                    <a:lumMod val="75000"/>
                  </a:srgbClr>
                </a:solidFill>
                <a:latin typeface="微软雅黑" panose="020B0503020204020204" pitchFamily="34" charset="-122"/>
                <a:cs typeface="Arial" panose="020B0604020202020204" pitchFamily="34" charset="0"/>
              </a:endParaRPr>
            </a:p>
          </p:txBody>
        </p:sp>
        <p:sp>
          <p:nvSpPr>
            <p:cNvPr id="85" name="文本框 84"/>
            <p:cNvSpPr txBox="1"/>
            <p:nvPr/>
          </p:nvSpPr>
          <p:spPr>
            <a:xfrm>
              <a:off x="1838580" y="2595809"/>
              <a:ext cx="853730" cy="486437"/>
            </a:xfrm>
            <a:prstGeom prst="rect">
              <a:avLst/>
            </a:prstGeom>
            <a:noFill/>
          </p:spPr>
          <p:txBody>
            <a:bodyPr wrap="square" rtlCol="0">
              <a:spAutoFit/>
            </a:bodyPr>
            <a:lstStyle/>
            <a:p>
              <a:pPr algn="ctr">
                <a:lnSpc>
                  <a:spcPct val="120000"/>
                </a:lnSpc>
              </a:pPr>
              <a:r>
                <a:rPr lang="en-US" altLang="zh-CN" sz="3200" b="1" baseline="-3000" dirty="0" smtClean="0">
                  <a:solidFill>
                    <a:prstClr val="white"/>
                  </a:solidFill>
                  <a:latin typeface="微软雅黑" panose="020B0503020204020204" pitchFamily="34" charset="-122"/>
                  <a:cs typeface="Arial" panose="020B0604020202020204" pitchFamily="34" charset="0"/>
                </a:rPr>
                <a:t>1</a:t>
              </a:r>
              <a:endParaRPr lang="zh-CN" altLang="en-US" sz="3200" b="1" baseline="-3000" dirty="0">
                <a:solidFill>
                  <a:prstClr val="white"/>
                </a:solidFill>
                <a:latin typeface="微软雅黑" panose="020B0503020204020204" pitchFamily="34" charset="-122"/>
                <a:cs typeface="Arial" panose="020B0604020202020204" pitchFamily="34" charset="0"/>
              </a:endParaRPr>
            </a:p>
          </p:txBody>
        </p:sp>
      </p:grpSp>
      <p:grpSp>
        <p:nvGrpSpPr>
          <p:cNvPr id="89" name="组合 88"/>
          <p:cNvGrpSpPr/>
          <p:nvPr/>
        </p:nvGrpSpPr>
        <p:grpSpPr>
          <a:xfrm>
            <a:off x="6896393" y="1914620"/>
            <a:ext cx="721516" cy="961726"/>
            <a:chOff x="6898301" y="2343128"/>
            <a:chExt cx="962021" cy="962021"/>
          </a:xfrm>
        </p:grpSpPr>
        <p:sp>
          <p:nvSpPr>
            <p:cNvPr id="90" name="泪滴形 89"/>
            <p:cNvSpPr/>
            <p:nvPr/>
          </p:nvSpPr>
          <p:spPr>
            <a:xfrm rot="8100000">
              <a:off x="6898301" y="2343128"/>
              <a:ext cx="962021" cy="962021"/>
            </a:xfrm>
            <a:prstGeom prst="teardrop">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rgbClr val="FEB554">
                    <a:lumMod val="75000"/>
                  </a:srgbClr>
                </a:solidFill>
                <a:latin typeface="微软雅黑" panose="020B0503020204020204" pitchFamily="34" charset="-122"/>
                <a:cs typeface="Arial" panose="020B0604020202020204" pitchFamily="34" charset="0"/>
              </a:endParaRPr>
            </a:p>
          </p:txBody>
        </p:sp>
        <p:sp>
          <p:nvSpPr>
            <p:cNvPr id="91" name="文本框 90"/>
            <p:cNvSpPr txBox="1"/>
            <p:nvPr/>
          </p:nvSpPr>
          <p:spPr>
            <a:xfrm>
              <a:off x="6952446" y="2624084"/>
              <a:ext cx="853730" cy="453020"/>
            </a:xfrm>
            <a:prstGeom prst="rect">
              <a:avLst/>
            </a:prstGeom>
            <a:noFill/>
          </p:spPr>
          <p:txBody>
            <a:bodyPr wrap="square" rtlCol="0">
              <a:spAutoFit/>
            </a:bodyPr>
            <a:lstStyle>
              <a:defPPr>
                <a:defRPr lang="zh-CN"/>
              </a:defPPr>
              <a:lvl1pPr algn="ctr">
                <a:defRPr sz="200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a:lnSpc>
                  <a:spcPct val="120000"/>
                </a:lnSpc>
              </a:pPr>
              <a:r>
                <a:rPr lang="en-US" altLang="zh-CN" sz="3200" b="1" baseline="-3000" dirty="0">
                  <a:solidFill>
                    <a:prstClr val="white"/>
                  </a:solidFill>
                  <a:ea typeface="+mn-ea"/>
                </a:rPr>
                <a:t>3</a:t>
              </a:r>
              <a:endParaRPr lang="zh-CN" altLang="en-US" sz="3200" b="1" baseline="-3000" dirty="0">
                <a:solidFill>
                  <a:prstClr val="white"/>
                </a:solidFill>
                <a:ea typeface="+mn-ea"/>
              </a:endParaRPr>
            </a:p>
          </p:txBody>
        </p:sp>
      </p:grpSp>
      <p:sp>
        <p:nvSpPr>
          <p:cNvPr id="92" name="矩形 91"/>
          <p:cNvSpPr/>
          <p:nvPr/>
        </p:nvSpPr>
        <p:spPr>
          <a:xfrm>
            <a:off x="1070099" y="3352821"/>
            <a:ext cx="1779961" cy="315465"/>
          </a:xfrm>
          <a:prstGeom prst="rect">
            <a:avLst/>
          </a:prstGeom>
        </p:spPr>
        <p:txBody>
          <a:bodyPr wrap="none" lIns="68573" tIns="34287" rIns="68573" bIns="34287">
            <a:spAutoFit/>
          </a:bodyPr>
          <a:lstStyle/>
          <a:p>
            <a:pPr algn="ctr"/>
            <a:r>
              <a:rPr lang="zh-CN" altLang="en-US" sz="1600" b="1" dirty="0">
                <a:solidFill>
                  <a:srgbClr val="0000FF"/>
                </a:solidFill>
              </a:rPr>
              <a:t>肿瘤数据完全缺失</a:t>
            </a:r>
            <a:endParaRPr lang="en-US" altLang="zh-CN" sz="1600" b="1" dirty="0">
              <a:solidFill>
                <a:srgbClr val="0000FF"/>
              </a:solidFill>
              <a:latin typeface="微软雅黑" pitchFamily="34" charset="-122"/>
            </a:endParaRPr>
          </a:p>
        </p:txBody>
      </p:sp>
      <p:sp>
        <p:nvSpPr>
          <p:cNvPr id="93" name="矩形 47"/>
          <p:cNvSpPr>
            <a:spLocks noChangeArrowheads="1"/>
          </p:cNvSpPr>
          <p:nvPr/>
        </p:nvSpPr>
        <p:spPr bwMode="auto">
          <a:xfrm>
            <a:off x="194735" y="3644826"/>
            <a:ext cx="4324464" cy="30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171450" indent="-171450">
              <a:lnSpc>
                <a:spcPct val="130000"/>
              </a:lnSpc>
              <a:spcBef>
                <a:spcPct val="0"/>
              </a:spcBef>
            </a:pPr>
            <a:r>
              <a:rPr lang="zh-CN" altLang="en-US" sz="1000" dirty="0">
                <a:solidFill>
                  <a:srgbClr val="000000">
                    <a:lumMod val="75000"/>
                    <a:lumOff val="25000"/>
                  </a:srgbClr>
                </a:solidFill>
              </a:rPr>
              <a:t>有时在出现数据缺失的随访之后紧随着的是随访发现死亡或发现进展</a:t>
            </a:r>
            <a:r>
              <a:rPr lang="zh-CN" altLang="en-US" sz="1000" dirty="0" smtClean="0">
                <a:solidFill>
                  <a:srgbClr val="000000">
                    <a:lumMod val="75000"/>
                    <a:lumOff val="25000"/>
                  </a:srgbClr>
                </a:solidFill>
              </a:rPr>
              <a:t>。另</a:t>
            </a:r>
            <a:r>
              <a:rPr lang="zh-CN" altLang="en-US" sz="1000" dirty="0">
                <a:solidFill>
                  <a:srgbClr val="000000">
                    <a:lumMod val="75000"/>
                    <a:lumOff val="25000"/>
                  </a:srgbClr>
                </a:solidFill>
              </a:rPr>
              <a:t>一种情况是后续评价显示没有进展</a:t>
            </a:r>
            <a:r>
              <a:rPr lang="zh-CN" altLang="en-US" sz="1000" dirty="0" smtClean="0">
                <a:solidFill>
                  <a:srgbClr val="000000">
                    <a:lumMod val="75000"/>
                    <a:lumOff val="25000"/>
                  </a:srgbClr>
                </a:solidFill>
              </a:rPr>
              <a:t>。对</a:t>
            </a:r>
            <a:r>
              <a:rPr lang="zh-CN" altLang="en-US" sz="1000" dirty="0">
                <a:solidFill>
                  <a:srgbClr val="000000">
                    <a:lumMod val="75000"/>
                    <a:lumOff val="25000"/>
                  </a:srgbClr>
                </a:solidFill>
              </a:rPr>
              <a:t>于后一种情况，继续治疗和继续监测进展证据看起来是妥当的，但是处理缺失数据的方法因后续事件而不同，并能呈现信息的删失</a:t>
            </a:r>
            <a:r>
              <a:rPr lang="zh-CN" altLang="en-US" sz="1000" dirty="0" smtClean="0">
                <a:solidFill>
                  <a:srgbClr val="000000">
                    <a:lumMod val="75000"/>
                    <a:lumOff val="25000"/>
                  </a:srgbClr>
                </a:solidFill>
              </a:rPr>
              <a:t>。</a:t>
            </a:r>
            <a:endParaRPr lang="en-US" altLang="zh-CN" sz="1000" dirty="0" smtClean="0">
              <a:solidFill>
                <a:srgbClr val="000000">
                  <a:lumMod val="75000"/>
                  <a:lumOff val="25000"/>
                </a:srgbClr>
              </a:solidFill>
            </a:endParaRPr>
          </a:p>
          <a:p>
            <a:pPr marL="171450" indent="-171450">
              <a:lnSpc>
                <a:spcPct val="130000"/>
              </a:lnSpc>
              <a:spcBef>
                <a:spcPct val="0"/>
              </a:spcBef>
            </a:pPr>
            <a:r>
              <a:rPr lang="zh-CN" altLang="en-US" sz="1000" dirty="0" smtClean="0">
                <a:solidFill>
                  <a:srgbClr val="000000">
                    <a:lumMod val="75000"/>
                    <a:lumOff val="25000"/>
                  </a:srgbClr>
                </a:solidFill>
              </a:rPr>
              <a:t>另</a:t>
            </a:r>
            <a:r>
              <a:rPr lang="zh-CN" altLang="en-US" sz="1000" dirty="0">
                <a:solidFill>
                  <a:srgbClr val="000000">
                    <a:lumMod val="75000"/>
                    <a:lumOff val="25000"/>
                  </a:srgbClr>
                </a:solidFill>
              </a:rPr>
              <a:t>一个可行的方法是包括来自后续</a:t>
            </a:r>
            <a:r>
              <a:rPr lang="en-US" sz="1000" dirty="0">
                <a:solidFill>
                  <a:srgbClr val="000000">
                    <a:lumMod val="75000"/>
                    <a:lumOff val="25000"/>
                  </a:srgbClr>
                </a:solidFill>
              </a:rPr>
              <a:t>PFS</a:t>
            </a:r>
            <a:r>
              <a:rPr lang="zh-CN" altLang="en-US" sz="1000" dirty="0">
                <a:solidFill>
                  <a:srgbClr val="000000">
                    <a:lumMod val="75000"/>
                    <a:lumOff val="25000"/>
                  </a:srgbClr>
                </a:solidFill>
              </a:rPr>
              <a:t>评价之后的数据</a:t>
            </a:r>
            <a:r>
              <a:rPr lang="zh-CN" altLang="en-US" sz="1000" dirty="0" smtClean="0">
                <a:solidFill>
                  <a:srgbClr val="000000">
                    <a:lumMod val="75000"/>
                    <a:lumOff val="25000"/>
                  </a:srgbClr>
                </a:solidFill>
              </a:rPr>
              <a:t>。</a:t>
            </a:r>
            <a:endParaRPr lang="en-US" altLang="zh-CN" sz="1000" dirty="0" smtClean="0">
              <a:solidFill>
                <a:srgbClr val="000000">
                  <a:lumMod val="75000"/>
                  <a:lumOff val="25000"/>
                </a:srgbClr>
              </a:solidFill>
            </a:endParaRPr>
          </a:p>
          <a:p>
            <a:pPr marL="171450" indent="-171450">
              <a:lnSpc>
                <a:spcPct val="130000"/>
              </a:lnSpc>
              <a:spcBef>
                <a:spcPct val="0"/>
              </a:spcBef>
            </a:pPr>
            <a:r>
              <a:rPr lang="zh-CN" altLang="en-US" sz="1000" dirty="0" smtClean="0">
                <a:solidFill>
                  <a:srgbClr val="000000">
                    <a:lumMod val="75000"/>
                    <a:lumOff val="25000"/>
                  </a:srgbClr>
                </a:solidFill>
              </a:rPr>
              <a:t>当</a:t>
            </a:r>
            <a:r>
              <a:rPr lang="zh-CN" altLang="en-US" sz="1000" dirty="0">
                <a:solidFill>
                  <a:srgbClr val="000000">
                    <a:lumMod val="75000"/>
                    <a:lumOff val="25000"/>
                  </a:srgbClr>
                </a:solidFill>
              </a:rPr>
              <a:t>评价频率较高并且仅有一次随访缺失时是可行的，但是当有两个或更多的随访缺失时，应在最后一次充分肿瘤评估后删失可能更合理。为评价缺失数据的潜在影响，统计分析计划（</a:t>
            </a:r>
            <a:r>
              <a:rPr lang="en-US" sz="1000" dirty="0">
                <a:solidFill>
                  <a:srgbClr val="000000">
                    <a:lumMod val="75000"/>
                    <a:lumOff val="25000"/>
                  </a:srgbClr>
                </a:solidFill>
              </a:rPr>
              <a:t>SAP</a:t>
            </a:r>
            <a:r>
              <a:rPr lang="zh-CN" altLang="en-US" sz="1000" dirty="0">
                <a:solidFill>
                  <a:srgbClr val="000000">
                    <a:lumMod val="75000"/>
                    <a:lumOff val="25000"/>
                  </a:srgbClr>
                </a:solidFill>
              </a:rPr>
              <a:t>）详述主要和次要的</a:t>
            </a:r>
            <a:r>
              <a:rPr lang="en-US" sz="1000" dirty="0">
                <a:solidFill>
                  <a:srgbClr val="000000">
                    <a:lumMod val="75000"/>
                    <a:lumOff val="25000"/>
                  </a:srgbClr>
                </a:solidFill>
              </a:rPr>
              <a:t>PFS</a:t>
            </a:r>
            <a:r>
              <a:rPr lang="zh-CN" altLang="en-US" sz="1000" dirty="0">
                <a:solidFill>
                  <a:srgbClr val="000000">
                    <a:lumMod val="75000"/>
                    <a:lumOff val="25000"/>
                  </a:srgbClr>
                </a:solidFill>
              </a:rPr>
              <a:t>分析至关重要</a:t>
            </a:r>
            <a:r>
              <a:rPr lang="zh-CN" altLang="en-US" sz="1000" dirty="0" smtClean="0">
                <a:solidFill>
                  <a:srgbClr val="000000">
                    <a:lumMod val="75000"/>
                    <a:lumOff val="25000"/>
                  </a:srgbClr>
                </a:solidFill>
              </a:rPr>
              <a:t>。</a:t>
            </a:r>
            <a:endParaRPr lang="en-US" altLang="zh-CN" sz="1000" dirty="0" smtClean="0">
              <a:solidFill>
                <a:srgbClr val="000000">
                  <a:lumMod val="75000"/>
                  <a:lumOff val="25000"/>
                </a:srgbClr>
              </a:solidFill>
            </a:endParaRPr>
          </a:p>
          <a:p>
            <a:pPr marL="171450" indent="-171450">
              <a:lnSpc>
                <a:spcPct val="130000"/>
              </a:lnSpc>
              <a:spcBef>
                <a:spcPct val="0"/>
              </a:spcBef>
            </a:pPr>
            <a:r>
              <a:rPr lang="zh-CN" altLang="en-US" sz="1000" dirty="0" smtClean="0">
                <a:solidFill>
                  <a:srgbClr val="000000">
                    <a:lumMod val="75000"/>
                    <a:lumOff val="25000"/>
                  </a:srgbClr>
                </a:solidFill>
              </a:rPr>
              <a:t>在</a:t>
            </a:r>
            <a:r>
              <a:rPr lang="zh-CN" altLang="en-US" sz="1000" dirty="0">
                <a:solidFill>
                  <a:srgbClr val="000000">
                    <a:lumMod val="75000"/>
                    <a:lumOff val="25000"/>
                  </a:srgbClr>
                </a:solidFill>
              </a:rPr>
              <a:t>确定删失和进展状态的过程中应综合考虑脱落原因</a:t>
            </a:r>
            <a:r>
              <a:rPr lang="zh-CN" altLang="en-US" sz="1000" dirty="0" smtClean="0">
                <a:solidFill>
                  <a:srgbClr val="000000">
                    <a:lumMod val="75000"/>
                    <a:lumOff val="25000"/>
                  </a:srgbClr>
                </a:solidFill>
              </a:rPr>
              <a:t>。例</a:t>
            </a:r>
            <a:r>
              <a:rPr lang="zh-CN" altLang="en-US" sz="1000" dirty="0">
                <a:solidFill>
                  <a:srgbClr val="000000">
                    <a:lumMod val="75000"/>
                    <a:lumOff val="25000"/>
                  </a:srgbClr>
                </a:solidFill>
              </a:rPr>
              <a:t>如就主要分析而言，因为未被证实的临床进展、抗肿瘤治疗的改变或体力状况的恶化而退出研究的患者应在最后充分的肿瘤评价时删失</a:t>
            </a:r>
            <a:r>
              <a:rPr lang="zh-CN" altLang="en-US" sz="1000" dirty="0" smtClean="0">
                <a:solidFill>
                  <a:srgbClr val="000000">
                    <a:lumMod val="75000"/>
                    <a:lumOff val="25000"/>
                  </a:srgbClr>
                </a:solidFill>
              </a:rPr>
              <a:t>。</a:t>
            </a:r>
            <a:endParaRPr lang="en-US" altLang="zh-CN" sz="1000" dirty="0" smtClean="0">
              <a:solidFill>
                <a:srgbClr val="000000">
                  <a:lumMod val="75000"/>
                  <a:lumOff val="25000"/>
                </a:srgbClr>
              </a:solidFill>
            </a:endParaRPr>
          </a:p>
          <a:p>
            <a:pPr marL="171450" indent="-171450">
              <a:lnSpc>
                <a:spcPct val="130000"/>
              </a:lnSpc>
              <a:spcBef>
                <a:spcPct val="0"/>
              </a:spcBef>
            </a:pPr>
            <a:r>
              <a:rPr lang="zh-CN" altLang="en-US" sz="1000" dirty="0" smtClean="0">
                <a:solidFill>
                  <a:srgbClr val="000000">
                    <a:lumMod val="75000"/>
                    <a:lumOff val="25000"/>
                  </a:srgbClr>
                </a:solidFill>
              </a:rPr>
              <a:t>次</a:t>
            </a:r>
            <a:r>
              <a:rPr lang="zh-CN" altLang="en-US" sz="1000" dirty="0">
                <a:solidFill>
                  <a:srgbClr val="000000">
                    <a:lumMod val="75000"/>
                    <a:lumOff val="25000"/>
                  </a:srgbClr>
                </a:solidFill>
              </a:rPr>
              <a:t>要的敏感性分析会将这些脱落视为进展事件</a:t>
            </a:r>
            <a:r>
              <a:rPr lang="zh-CN" altLang="en-US" sz="1000" dirty="0" smtClean="0">
                <a:solidFill>
                  <a:srgbClr val="000000">
                    <a:lumMod val="75000"/>
                    <a:lumOff val="25000"/>
                  </a:srgbClr>
                </a:solidFill>
              </a:rPr>
              <a:t>。尽</a:t>
            </a:r>
            <a:r>
              <a:rPr lang="zh-CN" altLang="en-US" sz="1000" dirty="0">
                <a:solidFill>
                  <a:srgbClr val="000000">
                    <a:lumMod val="75000"/>
                    <a:lumOff val="25000"/>
                  </a:srgbClr>
                </a:solidFill>
              </a:rPr>
              <a:t>管进展后的随访可能很困难，但应尽全力保证能对发生疾病进展的患者进行随访，而不必在意缺失的随访次数。</a:t>
            </a:r>
            <a:endParaRPr lang="zh-CN" altLang="en-US" sz="1000" dirty="0">
              <a:solidFill>
                <a:srgbClr val="000000">
                  <a:lumMod val="75000"/>
                  <a:lumOff val="25000"/>
                </a:srgbClr>
              </a:solidFill>
              <a:sym typeface="微软雅黑" pitchFamily="34" charset="-122"/>
            </a:endParaRPr>
          </a:p>
        </p:txBody>
      </p:sp>
      <p:sp>
        <p:nvSpPr>
          <p:cNvPr id="94" name="矩形 93"/>
          <p:cNvSpPr/>
          <p:nvPr/>
        </p:nvSpPr>
        <p:spPr>
          <a:xfrm>
            <a:off x="4519197" y="3352821"/>
            <a:ext cx="1985146" cy="315465"/>
          </a:xfrm>
          <a:prstGeom prst="rect">
            <a:avLst/>
          </a:prstGeom>
        </p:spPr>
        <p:txBody>
          <a:bodyPr wrap="none" lIns="68573" tIns="34287" rIns="68573" bIns="34287">
            <a:spAutoFit/>
          </a:bodyPr>
          <a:lstStyle/>
          <a:p>
            <a:pPr algn="ctr"/>
            <a:r>
              <a:rPr lang="zh-CN" altLang="en-US" sz="1600" b="1" dirty="0">
                <a:solidFill>
                  <a:srgbClr val="0000FF"/>
                </a:solidFill>
              </a:rPr>
              <a:t>无法测量疾病的进展</a:t>
            </a:r>
            <a:endParaRPr lang="en-US" altLang="zh-CN" sz="1600" b="1" dirty="0">
              <a:solidFill>
                <a:srgbClr val="0000FF"/>
              </a:solidFill>
              <a:latin typeface="微软雅黑" pitchFamily="34" charset="-122"/>
            </a:endParaRPr>
          </a:p>
        </p:txBody>
      </p:sp>
      <p:sp>
        <p:nvSpPr>
          <p:cNvPr id="95" name="矩形 47"/>
          <p:cNvSpPr>
            <a:spLocks noChangeArrowheads="1"/>
          </p:cNvSpPr>
          <p:nvPr/>
        </p:nvSpPr>
        <p:spPr bwMode="auto">
          <a:xfrm>
            <a:off x="4519199" y="3668286"/>
            <a:ext cx="1931757" cy="222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171450" indent="-171450">
              <a:lnSpc>
                <a:spcPct val="130000"/>
              </a:lnSpc>
              <a:spcBef>
                <a:spcPct val="0"/>
              </a:spcBef>
            </a:pPr>
            <a:r>
              <a:rPr lang="zh-CN" altLang="en-US" sz="1200" dirty="0">
                <a:solidFill>
                  <a:srgbClr val="000000">
                    <a:lumMod val="75000"/>
                    <a:lumOff val="25000"/>
                  </a:srgbClr>
                </a:solidFill>
                <a:sym typeface="微软雅黑" pitchFamily="34" charset="-122"/>
              </a:rPr>
              <a:t>如果可能，进展标准应对每一个评价形态特征的方法进行描述（如</a:t>
            </a:r>
            <a:r>
              <a:rPr lang="en-US" altLang="zh-CN" sz="1200" dirty="0">
                <a:solidFill>
                  <a:srgbClr val="000000">
                    <a:lumMod val="75000"/>
                    <a:lumOff val="25000"/>
                  </a:srgbClr>
                </a:solidFill>
                <a:sym typeface="微软雅黑" pitchFamily="34" charset="-122"/>
              </a:rPr>
              <a:t>CT</a:t>
            </a:r>
            <a:r>
              <a:rPr lang="zh-CN" altLang="en-US" sz="1200" dirty="0">
                <a:solidFill>
                  <a:srgbClr val="000000">
                    <a:lumMod val="75000"/>
                    <a:lumOff val="25000"/>
                  </a:srgbClr>
                </a:solidFill>
                <a:sym typeface="微软雅黑" pitchFamily="34" charset="-122"/>
              </a:rPr>
              <a:t>扫描、骨扫描</a:t>
            </a:r>
            <a:r>
              <a:rPr lang="zh-CN" altLang="en-US" sz="1200" dirty="0" smtClean="0">
                <a:solidFill>
                  <a:srgbClr val="000000">
                    <a:lumMod val="75000"/>
                    <a:lumOff val="25000"/>
                  </a:srgbClr>
                </a:solidFill>
                <a:sym typeface="微软雅黑" pitchFamily="34" charset="-122"/>
              </a:rPr>
              <a:t>）。</a:t>
            </a:r>
            <a:endParaRPr lang="en-US" altLang="zh-CN" sz="1200" dirty="0" smtClean="0">
              <a:solidFill>
                <a:srgbClr val="000000">
                  <a:lumMod val="75000"/>
                  <a:lumOff val="25000"/>
                </a:srgbClr>
              </a:solidFill>
              <a:sym typeface="微软雅黑" pitchFamily="34" charset="-122"/>
            </a:endParaRPr>
          </a:p>
          <a:p>
            <a:pPr marL="171450" indent="-171450">
              <a:lnSpc>
                <a:spcPct val="130000"/>
              </a:lnSpc>
              <a:spcBef>
                <a:spcPct val="0"/>
              </a:spcBef>
            </a:pPr>
            <a:r>
              <a:rPr lang="zh-CN" altLang="en-US" sz="1200" dirty="0" smtClean="0">
                <a:solidFill>
                  <a:srgbClr val="000000">
                    <a:lumMod val="75000"/>
                    <a:lumOff val="25000"/>
                  </a:srgbClr>
                </a:solidFill>
                <a:sym typeface="微软雅黑" pitchFamily="34" charset="-122"/>
              </a:rPr>
              <a:t>通</a:t>
            </a:r>
            <a:r>
              <a:rPr lang="zh-CN" altLang="en-US" sz="1200" dirty="0">
                <a:solidFill>
                  <a:srgbClr val="000000">
                    <a:lumMod val="75000"/>
                    <a:lumOff val="25000"/>
                  </a:srgbClr>
                </a:solidFill>
                <a:sym typeface="微软雅黑" pitchFamily="34" charset="-122"/>
              </a:rPr>
              <a:t>过一个处于盲态的复审委员会，核查无法测量而影像学扫描证实进展的疾病，并经过</a:t>
            </a:r>
            <a:r>
              <a:rPr lang="en-US" altLang="zh-CN" sz="1200" dirty="0">
                <a:solidFill>
                  <a:srgbClr val="000000">
                    <a:lumMod val="75000"/>
                    <a:lumOff val="25000"/>
                  </a:srgbClr>
                </a:solidFill>
                <a:sym typeface="微软雅黑" pitchFamily="34" charset="-122"/>
              </a:rPr>
              <a:t>SFDA</a:t>
            </a:r>
            <a:r>
              <a:rPr lang="zh-CN" altLang="en-US" sz="1200" dirty="0">
                <a:solidFill>
                  <a:srgbClr val="000000">
                    <a:lumMod val="75000"/>
                    <a:lumOff val="25000"/>
                  </a:srgbClr>
                </a:solidFill>
                <a:sym typeface="微软雅黑" pitchFamily="34" charset="-122"/>
              </a:rPr>
              <a:t>的核实是非常重要</a:t>
            </a:r>
            <a:r>
              <a:rPr lang="zh-CN" altLang="en-US" sz="800" dirty="0">
                <a:solidFill>
                  <a:srgbClr val="000000">
                    <a:lumMod val="75000"/>
                    <a:lumOff val="25000"/>
                  </a:srgbClr>
                </a:solidFill>
                <a:sym typeface="微软雅黑" pitchFamily="34" charset="-122"/>
              </a:rPr>
              <a:t>。</a:t>
            </a:r>
          </a:p>
        </p:txBody>
      </p:sp>
      <p:sp>
        <p:nvSpPr>
          <p:cNvPr id="96" name="矩形 95"/>
          <p:cNvSpPr/>
          <p:nvPr/>
        </p:nvSpPr>
        <p:spPr>
          <a:xfrm>
            <a:off x="6825919" y="3352821"/>
            <a:ext cx="959224" cy="315465"/>
          </a:xfrm>
          <a:prstGeom prst="rect">
            <a:avLst/>
          </a:prstGeom>
        </p:spPr>
        <p:txBody>
          <a:bodyPr wrap="none" lIns="68573" tIns="34287" rIns="68573" bIns="34287">
            <a:spAutoFit/>
          </a:bodyPr>
          <a:lstStyle/>
          <a:p>
            <a:pPr algn="ctr"/>
            <a:r>
              <a:rPr lang="zh-CN" altLang="en-US" sz="1600" b="1" dirty="0">
                <a:solidFill>
                  <a:srgbClr val="0000FF"/>
                </a:solidFill>
              </a:rPr>
              <a:t>可疑病灶</a:t>
            </a:r>
            <a:endParaRPr lang="en-US" altLang="zh-CN" sz="1600" b="1" dirty="0">
              <a:solidFill>
                <a:srgbClr val="0000FF"/>
              </a:solidFill>
              <a:latin typeface="微软雅黑" pitchFamily="34" charset="-122"/>
            </a:endParaRPr>
          </a:p>
        </p:txBody>
      </p:sp>
      <p:sp>
        <p:nvSpPr>
          <p:cNvPr id="97" name="矩形 47"/>
          <p:cNvSpPr>
            <a:spLocks noChangeArrowheads="1"/>
          </p:cNvSpPr>
          <p:nvPr/>
        </p:nvSpPr>
        <p:spPr bwMode="auto">
          <a:xfrm>
            <a:off x="6477650" y="3668286"/>
            <a:ext cx="1779451" cy="10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171450" indent="-171450">
              <a:lnSpc>
                <a:spcPct val="130000"/>
              </a:lnSpc>
              <a:spcBef>
                <a:spcPct val="0"/>
              </a:spcBef>
            </a:pPr>
            <a:r>
              <a:rPr lang="zh-CN" altLang="en-US" sz="1200" dirty="0">
                <a:solidFill>
                  <a:srgbClr val="000000">
                    <a:lumMod val="75000"/>
                    <a:lumOff val="25000"/>
                  </a:srgbClr>
                </a:solidFill>
                <a:sym typeface="微软雅黑" pitchFamily="34" charset="-122"/>
              </a:rPr>
              <a:t>在分析期间，对于指定的进展状态，应对不明确的病灶提供评价和随访的计算方法。</a:t>
            </a:r>
          </a:p>
        </p:txBody>
      </p:sp>
      <p:pic>
        <p:nvPicPr>
          <p:cNvPr id="30" name="图片 29">
            <a:extLst>
              <a:ext uri="{FF2B5EF4-FFF2-40B4-BE49-F238E27FC236}">
                <a16:creationId xmlns:a16="http://schemas.microsoft.com/office/drawing/2014/main" xmlns="" id="{908B3E37-1CCF-4D95-A1CF-CEE8F51F17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1" name="直接连接符 30">
            <a:extLst>
              <a:ext uri="{FF2B5EF4-FFF2-40B4-BE49-F238E27FC236}">
                <a16:creationId xmlns:a16="http://schemas.microsoft.com/office/drawing/2014/main" xmlns="" id="{95E0830D-56C6-4AB8-A650-01BC4C464B6C}"/>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33"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34" name="Picture 114" descr="15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4096" y="981672"/>
            <a:ext cx="304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112" descr="2"/>
          <p:cNvSpPr>
            <a:spLocks noChangeArrowheads="1"/>
          </p:cNvSpPr>
          <p:nvPr/>
        </p:nvSpPr>
        <p:spPr bwMode="gray">
          <a:xfrm>
            <a:off x="5859407" y="1210272"/>
            <a:ext cx="2597378" cy="369332"/>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lvl="0" eaLnBrk="1" hangingPunct="1"/>
            <a:r>
              <a:rPr lang="en-US" sz="1800" b="1" dirty="0">
                <a:solidFill>
                  <a:schemeClr val="bg1"/>
                </a:solidFill>
                <a:latin typeface="Calibri"/>
              </a:rPr>
              <a:t>PFS</a:t>
            </a:r>
            <a:r>
              <a:rPr lang="zh-CN" altLang="en-US" sz="1800" b="1" dirty="0">
                <a:solidFill>
                  <a:schemeClr val="bg1"/>
                </a:solidFill>
                <a:latin typeface="Calibri"/>
              </a:rPr>
              <a:t>分析中需考虑的问题</a:t>
            </a:r>
            <a:endParaRPr lang="en-US" sz="1800" b="1" dirty="0">
              <a:solidFill>
                <a:schemeClr val="bg1"/>
              </a:solidFill>
              <a:latin typeface="Calibri"/>
            </a:endParaRPr>
          </a:p>
        </p:txBody>
      </p:sp>
      <p:pic>
        <p:nvPicPr>
          <p:cNvPr id="36" name="Picture 115" descr="2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2496" y="1134072"/>
            <a:ext cx="112236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0068369"/>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400"/>
                                        <p:tgtEl>
                                          <p:spTgt spid="75"/>
                                        </p:tgtEl>
                                      </p:cBhvr>
                                    </p:animEffect>
                                  </p:childTnLst>
                                </p:cTn>
                              </p:par>
                              <p:par>
                                <p:cTn id="8" presetID="2" presetClass="entr" presetSubtype="1" fill="hold" nodeType="withEffect">
                                  <p:stCondLst>
                                    <p:cond delay="850"/>
                                  </p:stCondLst>
                                  <p:childTnLst>
                                    <p:set>
                                      <p:cBhvr>
                                        <p:cTn id="9" dur="1" fill="hold">
                                          <p:stCondLst>
                                            <p:cond delay="0"/>
                                          </p:stCondLst>
                                        </p:cTn>
                                        <p:tgtEl>
                                          <p:spTgt spid="83"/>
                                        </p:tgtEl>
                                        <p:attrNameLst>
                                          <p:attrName>style.visibility</p:attrName>
                                        </p:attrNameLst>
                                      </p:cBhvr>
                                      <p:to>
                                        <p:strVal val="visible"/>
                                      </p:to>
                                    </p:set>
                                    <p:anim calcmode="lin" valueType="num">
                                      <p:cBhvr additive="base">
                                        <p:cTn id="10" dur="250" fill="hold"/>
                                        <p:tgtEl>
                                          <p:spTgt spid="83"/>
                                        </p:tgtEl>
                                        <p:attrNameLst>
                                          <p:attrName>ppt_x</p:attrName>
                                        </p:attrNameLst>
                                      </p:cBhvr>
                                      <p:tavLst>
                                        <p:tav tm="0">
                                          <p:val>
                                            <p:strVal val="#ppt_x"/>
                                          </p:val>
                                        </p:tav>
                                        <p:tav tm="100000">
                                          <p:val>
                                            <p:strVal val="#ppt_x"/>
                                          </p:val>
                                        </p:tav>
                                      </p:tavLst>
                                    </p:anim>
                                    <p:anim calcmode="lin" valueType="num">
                                      <p:cBhvr additive="base">
                                        <p:cTn id="11" dur="250" fill="hold"/>
                                        <p:tgtEl>
                                          <p:spTgt spid="83"/>
                                        </p:tgtEl>
                                        <p:attrNameLst>
                                          <p:attrName>ppt_y</p:attrName>
                                        </p:attrNameLst>
                                      </p:cBhvr>
                                      <p:tavLst>
                                        <p:tav tm="0">
                                          <p:val>
                                            <p:strVal val="0-#ppt_h/2"/>
                                          </p:val>
                                        </p:tav>
                                        <p:tav tm="100000">
                                          <p:val>
                                            <p:strVal val="#ppt_y"/>
                                          </p:val>
                                        </p:tav>
                                      </p:tavLst>
                                    </p:anim>
                                  </p:childTnLst>
                                </p:cTn>
                              </p:par>
                              <p:par>
                                <p:cTn id="12" presetID="53" presetClass="entr" presetSubtype="16" fill="hold" grpId="0" nodeType="withEffect">
                                  <p:stCondLst>
                                    <p:cond delay="1250"/>
                                  </p:stCondLst>
                                  <p:childTnLst>
                                    <p:set>
                                      <p:cBhvr>
                                        <p:cTn id="13" dur="1" fill="hold">
                                          <p:stCondLst>
                                            <p:cond delay="0"/>
                                          </p:stCondLst>
                                        </p:cTn>
                                        <p:tgtEl>
                                          <p:spTgt spid="79"/>
                                        </p:tgtEl>
                                        <p:attrNameLst>
                                          <p:attrName>style.visibility</p:attrName>
                                        </p:attrNameLst>
                                      </p:cBhvr>
                                      <p:to>
                                        <p:strVal val="visible"/>
                                      </p:to>
                                    </p:set>
                                    <p:anim calcmode="lin" valueType="num">
                                      <p:cBhvr>
                                        <p:cTn id="14" dur="250" fill="hold"/>
                                        <p:tgtEl>
                                          <p:spTgt spid="79"/>
                                        </p:tgtEl>
                                        <p:attrNameLst>
                                          <p:attrName>ppt_w</p:attrName>
                                        </p:attrNameLst>
                                      </p:cBhvr>
                                      <p:tavLst>
                                        <p:tav tm="0">
                                          <p:val>
                                            <p:fltVal val="0"/>
                                          </p:val>
                                        </p:tav>
                                        <p:tav tm="100000">
                                          <p:val>
                                            <p:strVal val="#ppt_w"/>
                                          </p:val>
                                        </p:tav>
                                      </p:tavLst>
                                    </p:anim>
                                    <p:anim calcmode="lin" valueType="num">
                                      <p:cBhvr>
                                        <p:cTn id="15" dur="250" fill="hold"/>
                                        <p:tgtEl>
                                          <p:spTgt spid="79"/>
                                        </p:tgtEl>
                                        <p:attrNameLst>
                                          <p:attrName>ppt_h</p:attrName>
                                        </p:attrNameLst>
                                      </p:cBhvr>
                                      <p:tavLst>
                                        <p:tav tm="0">
                                          <p:val>
                                            <p:fltVal val="0"/>
                                          </p:val>
                                        </p:tav>
                                        <p:tav tm="100000">
                                          <p:val>
                                            <p:strVal val="#ppt_h"/>
                                          </p:val>
                                        </p:tav>
                                      </p:tavLst>
                                    </p:anim>
                                    <p:animEffect transition="in" filter="fade">
                                      <p:cBhvr>
                                        <p:cTn id="16" dur="250"/>
                                        <p:tgtEl>
                                          <p:spTgt spid="79"/>
                                        </p:tgtEl>
                                      </p:cBhvr>
                                    </p:animEffect>
                                  </p:childTnLst>
                                </p:cTn>
                              </p:par>
                              <p:par>
                                <p:cTn id="17" presetID="14" presetClass="entr" presetSubtype="10" fill="hold" grpId="0" nodeType="withEffect">
                                  <p:stCondLst>
                                    <p:cond delay="1750"/>
                                  </p:stCondLst>
                                  <p:childTnLst>
                                    <p:set>
                                      <p:cBhvr>
                                        <p:cTn id="18" dur="1" fill="hold">
                                          <p:stCondLst>
                                            <p:cond delay="0"/>
                                          </p:stCondLst>
                                        </p:cTn>
                                        <p:tgtEl>
                                          <p:spTgt spid="92"/>
                                        </p:tgtEl>
                                        <p:attrNameLst>
                                          <p:attrName>style.visibility</p:attrName>
                                        </p:attrNameLst>
                                      </p:cBhvr>
                                      <p:to>
                                        <p:strVal val="visible"/>
                                      </p:to>
                                    </p:set>
                                    <p:animEffect transition="in" filter="randombar(horizontal)">
                                      <p:cBhvr>
                                        <p:cTn id="19" dur="400"/>
                                        <p:tgtEl>
                                          <p:spTgt spid="92"/>
                                        </p:tgtEl>
                                      </p:cBhvr>
                                    </p:animEffect>
                                  </p:childTnLst>
                                </p:cTn>
                              </p:par>
                              <p:par>
                                <p:cTn id="20" presetID="14" presetClass="entr" presetSubtype="10" fill="hold" grpId="0" nodeType="withEffect">
                                  <p:stCondLst>
                                    <p:cond delay="1750"/>
                                  </p:stCondLst>
                                  <p:childTnLst>
                                    <p:set>
                                      <p:cBhvr>
                                        <p:cTn id="21" dur="1" fill="hold">
                                          <p:stCondLst>
                                            <p:cond delay="0"/>
                                          </p:stCondLst>
                                        </p:cTn>
                                        <p:tgtEl>
                                          <p:spTgt spid="93"/>
                                        </p:tgtEl>
                                        <p:attrNameLst>
                                          <p:attrName>style.visibility</p:attrName>
                                        </p:attrNameLst>
                                      </p:cBhvr>
                                      <p:to>
                                        <p:strVal val="visible"/>
                                      </p:to>
                                    </p:set>
                                    <p:animEffect transition="in" filter="randombar(horizontal)">
                                      <p:cBhvr>
                                        <p:cTn id="22" dur="400"/>
                                        <p:tgtEl>
                                          <p:spTgt spid="93"/>
                                        </p:tgtEl>
                                      </p:cBhvr>
                                    </p:animEffect>
                                  </p:childTnLst>
                                </p:cTn>
                              </p:par>
                              <p:par>
                                <p:cTn id="23" presetID="2" presetClass="entr" presetSubtype="1" fill="hold" nodeType="withEffect">
                                  <p:stCondLst>
                                    <p:cond delay="2500"/>
                                  </p:stCondLst>
                                  <p:childTnLst>
                                    <p:set>
                                      <p:cBhvr>
                                        <p:cTn id="24" dur="1" fill="hold">
                                          <p:stCondLst>
                                            <p:cond delay="0"/>
                                          </p:stCondLst>
                                        </p:cTn>
                                        <p:tgtEl>
                                          <p:spTgt spid="80"/>
                                        </p:tgtEl>
                                        <p:attrNameLst>
                                          <p:attrName>style.visibility</p:attrName>
                                        </p:attrNameLst>
                                      </p:cBhvr>
                                      <p:to>
                                        <p:strVal val="visible"/>
                                      </p:to>
                                    </p:set>
                                    <p:anim calcmode="lin" valueType="num">
                                      <p:cBhvr additive="base">
                                        <p:cTn id="25" dur="250" fill="hold"/>
                                        <p:tgtEl>
                                          <p:spTgt spid="80"/>
                                        </p:tgtEl>
                                        <p:attrNameLst>
                                          <p:attrName>ppt_x</p:attrName>
                                        </p:attrNameLst>
                                      </p:cBhvr>
                                      <p:tavLst>
                                        <p:tav tm="0">
                                          <p:val>
                                            <p:strVal val="#ppt_x"/>
                                          </p:val>
                                        </p:tav>
                                        <p:tav tm="100000">
                                          <p:val>
                                            <p:strVal val="#ppt_x"/>
                                          </p:val>
                                        </p:tav>
                                      </p:tavLst>
                                    </p:anim>
                                    <p:anim calcmode="lin" valueType="num">
                                      <p:cBhvr additive="base">
                                        <p:cTn id="26" dur="250" fill="hold"/>
                                        <p:tgtEl>
                                          <p:spTgt spid="80"/>
                                        </p:tgtEl>
                                        <p:attrNameLst>
                                          <p:attrName>ppt_y</p:attrName>
                                        </p:attrNameLst>
                                      </p:cBhvr>
                                      <p:tavLst>
                                        <p:tav tm="0">
                                          <p:val>
                                            <p:strVal val="0-#ppt_h/2"/>
                                          </p:val>
                                        </p:tav>
                                        <p:tav tm="100000">
                                          <p:val>
                                            <p:strVal val="#ppt_y"/>
                                          </p:val>
                                        </p:tav>
                                      </p:tavLst>
                                    </p:anim>
                                  </p:childTnLst>
                                </p:cTn>
                              </p:par>
                              <p:par>
                                <p:cTn id="27" presetID="53" presetClass="entr" presetSubtype="16" fill="hold" grpId="0" nodeType="withEffect">
                                  <p:stCondLst>
                                    <p:cond delay="2900"/>
                                  </p:stCondLst>
                                  <p:childTnLst>
                                    <p:set>
                                      <p:cBhvr>
                                        <p:cTn id="28" dur="1" fill="hold">
                                          <p:stCondLst>
                                            <p:cond delay="0"/>
                                          </p:stCondLst>
                                        </p:cTn>
                                        <p:tgtEl>
                                          <p:spTgt spid="76"/>
                                        </p:tgtEl>
                                        <p:attrNameLst>
                                          <p:attrName>style.visibility</p:attrName>
                                        </p:attrNameLst>
                                      </p:cBhvr>
                                      <p:to>
                                        <p:strVal val="visible"/>
                                      </p:to>
                                    </p:set>
                                    <p:anim calcmode="lin" valueType="num">
                                      <p:cBhvr>
                                        <p:cTn id="29" dur="250" fill="hold"/>
                                        <p:tgtEl>
                                          <p:spTgt spid="76"/>
                                        </p:tgtEl>
                                        <p:attrNameLst>
                                          <p:attrName>ppt_w</p:attrName>
                                        </p:attrNameLst>
                                      </p:cBhvr>
                                      <p:tavLst>
                                        <p:tav tm="0">
                                          <p:val>
                                            <p:fltVal val="0"/>
                                          </p:val>
                                        </p:tav>
                                        <p:tav tm="100000">
                                          <p:val>
                                            <p:strVal val="#ppt_w"/>
                                          </p:val>
                                        </p:tav>
                                      </p:tavLst>
                                    </p:anim>
                                    <p:anim calcmode="lin" valueType="num">
                                      <p:cBhvr>
                                        <p:cTn id="30" dur="250" fill="hold"/>
                                        <p:tgtEl>
                                          <p:spTgt spid="76"/>
                                        </p:tgtEl>
                                        <p:attrNameLst>
                                          <p:attrName>ppt_h</p:attrName>
                                        </p:attrNameLst>
                                      </p:cBhvr>
                                      <p:tavLst>
                                        <p:tav tm="0">
                                          <p:val>
                                            <p:fltVal val="0"/>
                                          </p:val>
                                        </p:tav>
                                        <p:tav tm="100000">
                                          <p:val>
                                            <p:strVal val="#ppt_h"/>
                                          </p:val>
                                        </p:tav>
                                      </p:tavLst>
                                    </p:anim>
                                    <p:animEffect transition="in" filter="fade">
                                      <p:cBhvr>
                                        <p:cTn id="31" dur="250"/>
                                        <p:tgtEl>
                                          <p:spTgt spid="76"/>
                                        </p:tgtEl>
                                      </p:cBhvr>
                                    </p:animEffect>
                                  </p:childTnLst>
                                </p:cTn>
                              </p:par>
                              <p:par>
                                <p:cTn id="32" presetID="14" presetClass="entr" presetSubtype="10" fill="hold" grpId="0" nodeType="withEffect">
                                  <p:stCondLst>
                                    <p:cond delay="3500"/>
                                  </p:stCondLst>
                                  <p:childTnLst>
                                    <p:set>
                                      <p:cBhvr>
                                        <p:cTn id="33" dur="1" fill="hold">
                                          <p:stCondLst>
                                            <p:cond delay="0"/>
                                          </p:stCondLst>
                                        </p:cTn>
                                        <p:tgtEl>
                                          <p:spTgt spid="94"/>
                                        </p:tgtEl>
                                        <p:attrNameLst>
                                          <p:attrName>style.visibility</p:attrName>
                                        </p:attrNameLst>
                                      </p:cBhvr>
                                      <p:to>
                                        <p:strVal val="visible"/>
                                      </p:to>
                                    </p:set>
                                    <p:animEffect transition="in" filter="randombar(horizontal)">
                                      <p:cBhvr>
                                        <p:cTn id="34" dur="400"/>
                                        <p:tgtEl>
                                          <p:spTgt spid="94"/>
                                        </p:tgtEl>
                                      </p:cBhvr>
                                    </p:animEffect>
                                  </p:childTnLst>
                                </p:cTn>
                              </p:par>
                              <p:par>
                                <p:cTn id="35" presetID="14" presetClass="entr" presetSubtype="10" fill="hold" grpId="0" nodeType="withEffect">
                                  <p:stCondLst>
                                    <p:cond delay="3500"/>
                                  </p:stCondLst>
                                  <p:childTnLst>
                                    <p:set>
                                      <p:cBhvr>
                                        <p:cTn id="36" dur="1" fill="hold">
                                          <p:stCondLst>
                                            <p:cond delay="0"/>
                                          </p:stCondLst>
                                        </p:cTn>
                                        <p:tgtEl>
                                          <p:spTgt spid="95"/>
                                        </p:tgtEl>
                                        <p:attrNameLst>
                                          <p:attrName>style.visibility</p:attrName>
                                        </p:attrNameLst>
                                      </p:cBhvr>
                                      <p:to>
                                        <p:strVal val="visible"/>
                                      </p:to>
                                    </p:set>
                                    <p:animEffect transition="in" filter="randombar(horizontal)">
                                      <p:cBhvr>
                                        <p:cTn id="37" dur="400"/>
                                        <p:tgtEl>
                                          <p:spTgt spid="95"/>
                                        </p:tgtEl>
                                      </p:cBhvr>
                                    </p:animEffect>
                                  </p:childTnLst>
                                </p:cTn>
                              </p:par>
                              <p:par>
                                <p:cTn id="38" presetID="2" presetClass="entr" presetSubtype="1" fill="hold" nodeType="withEffect">
                                  <p:stCondLst>
                                    <p:cond delay="4100"/>
                                  </p:stCondLst>
                                  <p:childTnLst>
                                    <p:set>
                                      <p:cBhvr>
                                        <p:cTn id="39" dur="1" fill="hold">
                                          <p:stCondLst>
                                            <p:cond delay="0"/>
                                          </p:stCondLst>
                                        </p:cTn>
                                        <p:tgtEl>
                                          <p:spTgt spid="89"/>
                                        </p:tgtEl>
                                        <p:attrNameLst>
                                          <p:attrName>style.visibility</p:attrName>
                                        </p:attrNameLst>
                                      </p:cBhvr>
                                      <p:to>
                                        <p:strVal val="visible"/>
                                      </p:to>
                                    </p:set>
                                    <p:anim calcmode="lin" valueType="num">
                                      <p:cBhvr additive="base">
                                        <p:cTn id="40" dur="250" fill="hold"/>
                                        <p:tgtEl>
                                          <p:spTgt spid="89"/>
                                        </p:tgtEl>
                                        <p:attrNameLst>
                                          <p:attrName>ppt_x</p:attrName>
                                        </p:attrNameLst>
                                      </p:cBhvr>
                                      <p:tavLst>
                                        <p:tav tm="0">
                                          <p:val>
                                            <p:strVal val="#ppt_x"/>
                                          </p:val>
                                        </p:tav>
                                        <p:tav tm="100000">
                                          <p:val>
                                            <p:strVal val="#ppt_x"/>
                                          </p:val>
                                        </p:tav>
                                      </p:tavLst>
                                    </p:anim>
                                    <p:anim calcmode="lin" valueType="num">
                                      <p:cBhvr additive="base">
                                        <p:cTn id="41" dur="250" fill="hold"/>
                                        <p:tgtEl>
                                          <p:spTgt spid="89"/>
                                        </p:tgtEl>
                                        <p:attrNameLst>
                                          <p:attrName>ppt_y</p:attrName>
                                        </p:attrNameLst>
                                      </p:cBhvr>
                                      <p:tavLst>
                                        <p:tav tm="0">
                                          <p:val>
                                            <p:strVal val="0-#ppt_h/2"/>
                                          </p:val>
                                        </p:tav>
                                        <p:tav tm="100000">
                                          <p:val>
                                            <p:strVal val="#ppt_y"/>
                                          </p:val>
                                        </p:tav>
                                      </p:tavLst>
                                    </p:anim>
                                  </p:childTnLst>
                                </p:cTn>
                              </p:par>
                              <p:par>
                                <p:cTn id="42" presetID="53" presetClass="entr" presetSubtype="16" fill="hold" grpId="0" nodeType="withEffect">
                                  <p:stCondLst>
                                    <p:cond delay="4500"/>
                                  </p:stCondLst>
                                  <p:childTnLst>
                                    <p:set>
                                      <p:cBhvr>
                                        <p:cTn id="43" dur="1" fill="hold">
                                          <p:stCondLst>
                                            <p:cond delay="0"/>
                                          </p:stCondLst>
                                        </p:cTn>
                                        <p:tgtEl>
                                          <p:spTgt spid="77"/>
                                        </p:tgtEl>
                                        <p:attrNameLst>
                                          <p:attrName>style.visibility</p:attrName>
                                        </p:attrNameLst>
                                      </p:cBhvr>
                                      <p:to>
                                        <p:strVal val="visible"/>
                                      </p:to>
                                    </p:set>
                                    <p:anim calcmode="lin" valueType="num">
                                      <p:cBhvr>
                                        <p:cTn id="44" dur="250" fill="hold"/>
                                        <p:tgtEl>
                                          <p:spTgt spid="77"/>
                                        </p:tgtEl>
                                        <p:attrNameLst>
                                          <p:attrName>ppt_w</p:attrName>
                                        </p:attrNameLst>
                                      </p:cBhvr>
                                      <p:tavLst>
                                        <p:tav tm="0">
                                          <p:val>
                                            <p:fltVal val="0"/>
                                          </p:val>
                                        </p:tav>
                                        <p:tav tm="100000">
                                          <p:val>
                                            <p:strVal val="#ppt_w"/>
                                          </p:val>
                                        </p:tav>
                                      </p:tavLst>
                                    </p:anim>
                                    <p:anim calcmode="lin" valueType="num">
                                      <p:cBhvr>
                                        <p:cTn id="45" dur="250" fill="hold"/>
                                        <p:tgtEl>
                                          <p:spTgt spid="77"/>
                                        </p:tgtEl>
                                        <p:attrNameLst>
                                          <p:attrName>ppt_h</p:attrName>
                                        </p:attrNameLst>
                                      </p:cBhvr>
                                      <p:tavLst>
                                        <p:tav tm="0">
                                          <p:val>
                                            <p:fltVal val="0"/>
                                          </p:val>
                                        </p:tav>
                                        <p:tav tm="100000">
                                          <p:val>
                                            <p:strVal val="#ppt_h"/>
                                          </p:val>
                                        </p:tav>
                                      </p:tavLst>
                                    </p:anim>
                                    <p:animEffect transition="in" filter="fade">
                                      <p:cBhvr>
                                        <p:cTn id="46" dur="250"/>
                                        <p:tgtEl>
                                          <p:spTgt spid="77"/>
                                        </p:tgtEl>
                                      </p:cBhvr>
                                    </p:animEffect>
                                  </p:childTnLst>
                                </p:cTn>
                              </p:par>
                              <p:par>
                                <p:cTn id="47" presetID="14" presetClass="entr" presetSubtype="10" fill="hold" grpId="0" nodeType="withEffect">
                                  <p:stCondLst>
                                    <p:cond delay="5000"/>
                                  </p:stCondLst>
                                  <p:childTnLst>
                                    <p:set>
                                      <p:cBhvr>
                                        <p:cTn id="48" dur="1" fill="hold">
                                          <p:stCondLst>
                                            <p:cond delay="0"/>
                                          </p:stCondLst>
                                        </p:cTn>
                                        <p:tgtEl>
                                          <p:spTgt spid="96"/>
                                        </p:tgtEl>
                                        <p:attrNameLst>
                                          <p:attrName>style.visibility</p:attrName>
                                        </p:attrNameLst>
                                      </p:cBhvr>
                                      <p:to>
                                        <p:strVal val="visible"/>
                                      </p:to>
                                    </p:set>
                                    <p:animEffect transition="in" filter="randombar(horizontal)">
                                      <p:cBhvr>
                                        <p:cTn id="49" dur="400"/>
                                        <p:tgtEl>
                                          <p:spTgt spid="96"/>
                                        </p:tgtEl>
                                      </p:cBhvr>
                                    </p:animEffect>
                                  </p:childTnLst>
                                </p:cTn>
                              </p:par>
                              <p:par>
                                <p:cTn id="50" presetID="14" presetClass="entr" presetSubtype="10" fill="hold" grpId="0" nodeType="withEffect">
                                  <p:stCondLst>
                                    <p:cond delay="5000"/>
                                  </p:stCondLst>
                                  <p:childTnLst>
                                    <p:set>
                                      <p:cBhvr>
                                        <p:cTn id="51" dur="1" fill="hold">
                                          <p:stCondLst>
                                            <p:cond delay="0"/>
                                          </p:stCondLst>
                                        </p:cTn>
                                        <p:tgtEl>
                                          <p:spTgt spid="97"/>
                                        </p:tgtEl>
                                        <p:attrNameLst>
                                          <p:attrName>style.visibility</p:attrName>
                                        </p:attrNameLst>
                                      </p:cBhvr>
                                      <p:to>
                                        <p:strVal val="visible"/>
                                      </p:to>
                                    </p:set>
                                    <p:animEffect transition="in" filter="randombar(horizontal)">
                                      <p:cBhvr>
                                        <p:cTn id="52" dur="400"/>
                                        <p:tgtEl>
                                          <p:spTgt spid="97"/>
                                        </p:tgtEl>
                                      </p:cBhvr>
                                    </p:animEffect>
                                  </p:childTnLst>
                                </p:cTn>
                              </p:par>
                            </p:childTnLst>
                          </p:cTn>
                        </p:par>
                        <p:par>
                          <p:cTn id="53" fill="hold">
                            <p:stCondLst>
                              <p:cond delay="540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33"/>
                                        </p:tgtEl>
                                        <p:attrNameLst>
                                          <p:attrName>style.visibility</p:attrName>
                                        </p:attrNameLst>
                                      </p:cBhvr>
                                      <p:to>
                                        <p:strVal val="visible"/>
                                      </p:to>
                                    </p:set>
                                    <p:anim by="(-#ppt_w*2)" calcmode="lin" valueType="num">
                                      <p:cBhvr rctx="PPT">
                                        <p:cTn id="56" dur="300" autoRev="1" fill="hold">
                                          <p:stCondLst>
                                            <p:cond delay="0"/>
                                          </p:stCondLst>
                                        </p:cTn>
                                        <p:tgtEl>
                                          <p:spTgt spid="33"/>
                                        </p:tgtEl>
                                        <p:attrNameLst>
                                          <p:attrName>ppt_w</p:attrName>
                                        </p:attrNameLst>
                                      </p:cBhvr>
                                    </p:anim>
                                    <p:anim by="(#ppt_w*0.50)" calcmode="lin" valueType="num">
                                      <p:cBhvr>
                                        <p:cTn id="57" dur="300" decel="50000" autoRev="1" fill="hold">
                                          <p:stCondLst>
                                            <p:cond delay="0"/>
                                          </p:stCondLst>
                                        </p:cTn>
                                        <p:tgtEl>
                                          <p:spTgt spid="33"/>
                                        </p:tgtEl>
                                        <p:attrNameLst>
                                          <p:attrName>ppt_x</p:attrName>
                                        </p:attrNameLst>
                                      </p:cBhvr>
                                    </p:anim>
                                    <p:anim from="(-#ppt_h/2)" to="(#ppt_y)" calcmode="lin" valueType="num">
                                      <p:cBhvr>
                                        <p:cTn id="58" dur="600" fill="hold">
                                          <p:stCondLst>
                                            <p:cond delay="0"/>
                                          </p:stCondLst>
                                        </p:cTn>
                                        <p:tgtEl>
                                          <p:spTgt spid="33"/>
                                        </p:tgtEl>
                                        <p:attrNameLst>
                                          <p:attrName>ppt_y</p:attrName>
                                        </p:attrNameLst>
                                      </p:cBhvr>
                                    </p:anim>
                                    <p:animRot by="21600000">
                                      <p:cBhvr>
                                        <p:cTn id="59" dur="600" fill="hold">
                                          <p:stCondLst>
                                            <p:cond delay="0"/>
                                          </p:stCondLst>
                                        </p:cTn>
                                        <p:tgtEl>
                                          <p:spTgt spid="33"/>
                                        </p:tgtEl>
                                        <p:attrNameLst>
                                          <p:attrName>r</p:attrName>
                                        </p:attrNameLst>
                                      </p:cBhvr>
                                    </p:animRot>
                                  </p:childTnLst>
                                </p:cTn>
                              </p:par>
                            </p:childTnLst>
                          </p:cTn>
                        </p:par>
                        <p:par>
                          <p:cTn id="60" fill="hold">
                            <p:stCondLst>
                              <p:cond delay="6780"/>
                            </p:stCondLst>
                            <p:childTnLst>
                              <p:par>
                                <p:cTn id="61" presetID="30" presetClass="entr" presetSubtype="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800" decel="100000"/>
                                        <p:tgtEl>
                                          <p:spTgt spid="34"/>
                                        </p:tgtEl>
                                      </p:cBhvr>
                                    </p:animEffect>
                                    <p:anim calcmode="lin" valueType="num">
                                      <p:cBhvr>
                                        <p:cTn id="64" dur="800" decel="100000" fill="hold"/>
                                        <p:tgtEl>
                                          <p:spTgt spid="34"/>
                                        </p:tgtEl>
                                        <p:attrNameLst>
                                          <p:attrName>style.rotation</p:attrName>
                                        </p:attrNameLst>
                                      </p:cBhvr>
                                      <p:tavLst>
                                        <p:tav tm="0">
                                          <p:val>
                                            <p:fltVal val="-90"/>
                                          </p:val>
                                        </p:tav>
                                        <p:tav tm="100000">
                                          <p:val>
                                            <p:fltVal val="0"/>
                                          </p:val>
                                        </p:tav>
                                      </p:tavLst>
                                    </p:anim>
                                    <p:anim calcmode="lin" valueType="num">
                                      <p:cBhvr>
                                        <p:cTn id="65" dur="800" decel="100000" fill="hold"/>
                                        <p:tgtEl>
                                          <p:spTgt spid="34"/>
                                        </p:tgtEl>
                                        <p:attrNameLst>
                                          <p:attrName>ppt_x</p:attrName>
                                        </p:attrNameLst>
                                      </p:cBhvr>
                                      <p:tavLst>
                                        <p:tav tm="0">
                                          <p:val>
                                            <p:strVal val="#ppt_x+0.4"/>
                                          </p:val>
                                        </p:tav>
                                        <p:tav tm="100000">
                                          <p:val>
                                            <p:strVal val="#ppt_x-0.05"/>
                                          </p:val>
                                        </p:tav>
                                      </p:tavLst>
                                    </p:anim>
                                    <p:anim calcmode="lin" valueType="num">
                                      <p:cBhvr>
                                        <p:cTn id="66" dur="800" decel="100000" fill="hold"/>
                                        <p:tgtEl>
                                          <p:spTgt spid="34"/>
                                        </p:tgtEl>
                                        <p:attrNameLst>
                                          <p:attrName>ppt_y</p:attrName>
                                        </p:attrNameLst>
                                      </p:cBhvr>
                                      <p:tavLst>
                                        <p:tav tm="0">
                                          <p:val>
                                            <p:strVal val="#ppt_y-0.4"/>
                                          </p:val>
                                        </p:tav>
                                        <p:tav tm="100000">
                                          <p:val>
                                            <p:strVal val="#ppt_y+0.1"/>
                                          </p:val>
                                        </p:tav>
                                      </p:tavLst>
                                    </p:anim>
                                    <p:anim calcmode="lin" valueType="num">
                                      <p:cBhvr>
                                        <p:cTn id="67"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68"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par>
                          <p:cTn id="69" fill="hold">
                            <p:stCondLst>
                              <p:cond delay="7780"/>
                            </p:stCondLst>
                            <p:childTnLst>
                              <p:par>
                                <p:cTn id="70" presetID="29"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 calcmode="lin" valueType="num">
                                      <p:cBhvr>
                                        <p:cTn id="72" dur="1000" fill="hold"/>
                                        <p:tgtEl>
                                          <p:spTgt spid="35"/>
                                        </p:tgtEl>
                                        <p:attrNameLst>
                                          <p:attrName>ppt_x</p:attrName>
                                        </p:attrNameLst>
                                      </p:cBhvr>
                                      <p:tavLst>
                                        <p:tav tm="0">
                                          <p:val>
                                            <p:strVal val="#ppt_x-.2"/>
                                          </p:val>
                                        </p:tav>
                                        <p:tav tm="100000">
                                          <p:val>
                                            <p:strVal val="#ppt_x"/>
                                          </p:val>
                                        </p:tav>
                                      </p:tavLst>
                                    </p:anim>
                                    <p:anim calcmode="lin" valueType="num">
                                      <p:cBhvr>
                                        <p:cTn id="73"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74" dur="1000"/>
                                        <p:tgtEl>
                                          <p:spTgt spid="35"/>
                                        </p:tgtEl>
                                      </p:cBhvr>
                                    </p:animEffect>
                                  </p:childTnLst>
                                </p:cTn>
                              </p:par>
                            </p:childTnLst>
                          </p:cTn>
                        </p:par>
                        <p:par>
                          <p:cTn id="75" fill="hold">
                            <p:stCondLst>
                              <p:cond delay="8780"/>
                            </p:stCondLst>
                            <p:childTnLst>
                              <p:par>
                                <p:cTn id="76" presetID="42" presetClass="entr" presetSubtype="0" fill="hold" nodeType="after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1000"/>
                                        <p:tgtEl>
                                          <p:spTgt spid="36"/>
                                        </p:tgtEl>
                                      </p:cBhvr>
                                    </p:animEffect>
                                    <p:anim calcmode="lin" valueType="num">
                                      <p:cBhvr>
                                        <p:cTn id="79" dur="1000" fill="hold"/>
                                        <p:tgtEl>
                                          <p:spTgt spid="36"/>
                                        </p:tgtEl>
                                        <p:attrNameLst>
                                          <p:attrName>ppt_x</p:attrName>
                                        </p:attrNameLst>
                                      </p:cBhvr>
                                      <p:tavLst>
                                        <p:tav tm="0">
                                          <p:val>
                                            <p:strVal val="#ppt_x"/>
                                          </p:val>
                                        </p:tav>
                                        <p:tav tm="100000">
                                          <p:val>
                                            <p:strVal val="#ppt_x"/>
                                          </p:val>
                                        </p:tav>
                                      </p:tavLst>
                                    </p:anim>
                                    <p:anim calcmode="lin" valueType="num">
                                      <p:cBhvr>
                                        <p:cTn id="8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9" grpId="0" animBg="1"/>
      <p:bldP spid="92" grpId="0"/>
      <p:bldP spid="93" grpId="0"/>
      <p:bldP spid="94" grpId="0"/>
      <p:bldP spid="95" grpId="0"/>
      <p:bldP spid="96" grpId="0"/>
      <p:bldP spid="97" grpId="0"/>
      <p:bldP spid="33"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2" name="图片 26">
            <a:extLst>
              <a:ext uri="{FF2B5EF4-FFF2-40B4-BE49-F238E27FC236}">
                <a16:creationId xmlns:a16="http://schemas.microsoft.com/office/drawing/2014/main" xmlns="" id="{3ADC059A-8071-46F7-8433-1EB33E87A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 name="直接连接符 27">
            <a:extLst>
              <a:ext uri="{FF2B5EF4-FFF2-40B4-BE49-F238E27FC236}">
                <a16:creationId xmlns:a16="http://schemas.microsoft.com/office/drawing/2014/main" xmlns="" id="{53CD41AD-3B85-40C3-8FED-1EE66F0E101B}"/>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4"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5" name="Picture 114" descr="15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4096" y="981672"/>
            <a:ext cx="304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12" descr="2"/>
          <p:cNvSpPr>
            <a:spLocks noChangeArrowheads="1"/>
          </p:cNvSpPr>
          <p:nvPr/>
        </p:nvSpPr>
        <p:spPr bwMode="gray">
          <a:xfrm>
            <a:off x="6321072" y="1200482"/>
            <a:ext cx="1674048" cy="369332"/>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lvl="0" eaLnBrk="1" hangingPunct="1"/>
            <a:r>
              <a:rPr lang="en-US" sz="1800" b="1" dirty="0">
                <a:solidFill>
                  <a:schemeClr val="bg1"/>
                </a:solidFill>
                <a:latin typeface="Calibri"/>
              </a:rPr>
              <a:t>PFS</a:t>
            </a:r>
            <a:r>
              <a:rPr lang="zh-CN" altLang="en-US" sz="1800" b="1" dirty="0">
                <a:solidFill>
                  <a:schemeClr val="bg1"/>
                </a:solidFill>
                <a:latin typeface="Calibri"/>
              </a:rPr>
              <a:t>分析示范表</a:t>
            </a:r>
            <a:endParaRPr lang="en-US" sz="1800" b="1" dirty="0">
              <a:solidFill>
                <a:schemeClr val="bg1"/>
              </a:solidFill>
              <a:latin typeface="Calibri"/>
            </a:endParaRPr>
          </a:p>
        </p:txBody>
      </p:sp>
      <p:pic>
        <p:nvPicPr>
          <p:cNvPr id="7" name="Picture 115" descr="2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2496" y="1134072"/>
            <a:ext cx="112236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18"/>
          <p:cNvGrpSpPr>
            <a:grpSpLocks/>
          </p:cNvGrpSpPr>
          <p:nvPr/>
        </p:nvGrpSpPr>
        <p:grpSpPr bwMode="auto">
          <a:xfrm>
            <a:off x="1752600" y="1447800"/>
            <a:ext cx="5638523" cy="4678363"/>
            <a:chOff x="1008" y="694"/>
            <a:chExt cx="3908" cy="3242"/>
          </a:xfrm>
        </p:grpSpPr>
        <p:sp>
          <p:nvSpPr>
            <p:cNvPr id="9" name="Oval 17"/>
            <p:cNvSpPr>
              <a:spLocks noChangeArrowheads="1"/>
            </p:cNvSpPr>
            <p:nvPr/>
          </p:nvSpPr>
          <p:spPr bwMode="auto">
            <a:xfrm>
              <a:off x="2386" y="694"/>
              <a:ext cx="1151" cy="1151"/>
            </a:xfrm>
            <a:prstGeom prst="ellipse">
              <a:avLst/>
            </a:prstGeom>
            <a:gradFill rotWithShape="1">
              <a:gsLst>
                <a:gs pos="0">
                  <a:srgbClr val="CC7900"/>
                </a:gs>
                <a:gs pos="100000">
                  <a:srgbClr val="FFCC66"/>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10" name="Oval 18"/>
            <p:cNvSpPr>
              <a:spLocks noChangeArrowheads="1"/>
            </p:cNvSpPr>
            <p:nvPr/>
          </p:nvSpPr>
          <p:spPr bwMode="auto">
            <a:xfrm>
              <a:off x="2385" y="694"/>
              <a:ext cx="1151" cy="1151"/>
            </a:xfrm>
            <a:prstGeom prst="ellipse">
              <a:avLst/>
            </a:prstGeom>
            <a:gradFill rotWithShape="1">
              <a:gsLst>
                <a:gs pos="0">
                  <a:srgbClr val="FFFFCC"/>
                </a:gs>
                <a:gs pos="100000">
                  <a:srgbClr val="FFCC66">
                    <a:alpha val="20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11" name="Oval 20"/>
            <p:cNvSpPr>
              <a:spLocks noChangeArrowheads="1"/>
            </p:cNvSpPr>
            <p:nvPr/>
          </p:nvSpPr>
          <p:spPr bwMode="auto">
            <a:xfrm>
              <a:off x="2515" y="727"/>
              <a:ext cx="827" cy="827"/>
            </a:xfrm>
            <a:prstGeom prst="ellipse">
              <a:avLst/>
            </a:prstGeom>
            <a:gradFill rotWithShape="1">
              <a:gsLst>
                <a:gs pos="0">
                  <a:srgbClr val="FFFFCC">
                    <a:alpha val="60001"/>
                  </a:srgbClr>
                </a:gs>
                <a:gs pos="100000">
                  <a:srgbClr val="FFFFFF">
                    <a:alpha val="0"/>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12" name="Oval 25"/>
            <p:cNvSpPr>
              <a:spLocks noChangeArrowheads="1"/>
            </p:cNvSpPr>
            <p:nvPr/>
          </p:nvSpPr>
          <p:spPr bwMode="auto">
            <a:xfrm>
              <a:off x="3887" y="2618"/>
              <a:ext cx="826" cy="827"/>
            </a:xfrm>
            <a:prstGeom prst="ellipse">
              <a:avLst/>
            </a:prstGeom>
            <a:gradFill rotWithShape="1">
              <a:gsLst>
                <a:gs pos="0">
                  <a:srgbClr val="CCFFCC">
                    <a:alpha val="60001"/>
                  </a:srgbClr>
                </a:gs>
                <a:gs pos="100000">
                  <a:srgbClr val="FFFFFF">
                    <a:alpha val="0"/>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13" name="Oval 29"/>
            <p:cNvSpPr>
              <a:spLocks noChangeArrowheads="1"/>
            </p:cNvSpPr>
            <p:nvPr/>
          </p:nvSpPr>
          <p:spPr bwMode="auto">
            <a:xfrm>
              <a:off x="1008" y="2585"/>
              <a:ext cx="1151" cy="1152"/>
            </a:xfrm>
            <a:prstGeom prst="ellipse">
              <a:avLst/>
            </a:prstGeom>
            <a:gradFill rotWithShape="1">
              <a:gsLst>
                <a:gs pos="0">
                  <a:srgbClr val="A78F01"/>
                </a:gs>
                <a:gs pos="100000">
                  <a:srgbClr val="CCCC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14" name="Oval 30"/>
            <p:cNvSpPr>
              <a:spLocks noChangeArrowheads="1"/>
            </p:cNvSpPr>
            <p:nvPr/>
          </p:nvSpPr>
          <p:spPr bwMode="auto">
            <a:xfrm>
              <a:off x="1008" y="2585"/>
              <a:ext cx="1151" cy="1152"/>
            </a:xfrm>
            <a:prstGeom prst="ellipse">
              <a:avLst/>
            </a:prstGeom>
            <a:gradFill rotWithShape="1">
              <a:gsLst>
                <a:gs pos="0">
                  <a:srgbClr val="FFFFCC"/>
                </a:gs>
                <a:gs pos="100000">
                  <a:srgbClr val="FFCC66">
                    <a:alpha val="20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15" name="Oval 31"/>
            <p:cNvSpPr>
              <a:spLocks noChangeArrowheads="1"/>
            </p:cNvSpPr>
            <p:nvPr/>
          </p:nvSpPr>
          <p:spPr bwMode="auto">
            <a:xfrm>
              <a:off x="1138" y="2618"/>
              <a:ext cx="826" cy="827"/>
            </a:xfrm>
            <a:prstGeom prst="ellipse">
              <a:avLst/>
            </a:prstGeom>
            <a:gradFill rotWithShape="1">
              <a:gsLst>
                <a:gs pos="0">
                  <a:srgbClr val="FFFFCC">
                    <a:alpha val="60001"/>
                  </a:srgbClr>
                </a:gs>
                <a:gs pos="100000">
                  <a:srgbClr val="FFFFFF">
                    <a:alpha val="0"/>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16" name="Oval 32"/>
            <p:cNvSpPr>
              <a:spLocks noChangeArrowheads="1"/>
            </p:cNvSpPr>
            <p:nvPr/>
          </p:nvSpPr>
          <p:spPr bwMode="auto">
            <a:xfrm>
              <a:off x="3765" y="2585"/>
              <a:ext cx="1151" cy="1152"/>
            </a:xfrm>
            <a:prstGeom prst="ellipse">
              <a:avLst/>
            </a:prstGeom>
            <a:gradFill rotWithShape="1">
              <a:gsLst>
                <a:gs pos="0">
                  <a:srgbClr val="7FAC00"/>
                </a:gs>
                <a:gs pos="100000">
                  <a:srgbClr val="BBFE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17" name="Oval 33"/>
            <p:cNvSpPr>
              <a:spLocks noChangeArrowheads="1"/>
            </p:cNvSpPr>
            <p:nvPr/>
          </p:nvSpPr>
          <p:spPr bwMode="auto">
            <a:xfrm>
              <a:off x="3765" y="2585"/>
              <a:ext cx="1151" cy="1152"/>
            </a:xfrm>
            <a:prstGeom prst="ellipse">
              <a:avLst/>
            </a:prstGeom>
            <a:gradFill rotWithShape="1">
              <a:gsLst>
                <a:gs pos="0">
                  <a:srgbClr val="FFFFCC"/>
                </a:gs>
                <a:gs pos="100000">
                  <a:srgbClr val="FFCC66">
                    <a:alpha val="20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18" name="Oval 34"/>
            <p:cNvSpPr>
              <a:spLocks noChangeArrowheads="1"/>
            </p:cNvSpPr>
            <p:nvPr/>
          </p:nvSpPr>
          <p:spPr bwMode="auto">
            <a:xfrm>
              <a:off x="3895" y="2618"/>
              <a:ext cx="827" cy="827"/>
            </a:xfrm>
            <a:prstGeom prst="ellipse">
              <a:avLst/>
            </a:prstGeom>
            <a:gradFill rotWithShape="1">
              <a:gsLst>
                <a:gs pos="0">
                  <a:srgbClr val="FFFFCC">
                    <a:alpha val="60001"/>
                  </a:srgbClr>
                </a:gs>
                <a:gs pos="100000">
                  <a:srgbClr val="FFFFFF">
                    <a:alpha val="0"/>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19" name="AutoShape 41"/>
            <p:cNvSpPr>
              <a:spLocks noChangeArrowheads="1"/>
            </p:cNvSpPr>
            <p:nvPr/>
          </p:nvSpPr>
          <p:spPr bwMode="auto">
            <a:xfrm>
              <a:off x="2425" y="3349"/>
              <a:ext cx="1225" cy="587"/>
            </a:xfrm>
            <a:prstGeom prst="curvedUpArrow">
              <a:avLst>
                <a:gd name="adj1" fmla="val 34115"/>
                <a:gd name="adj2" fmla="val 77823"/>
                <a:gd name="adj3" fmla="val 50972"/>
              </a:avLst>
            </a:prstGeom>
            <a:gradFill rotWithShape="1">
              <a:gsLst>
                <a:gs pos="0">
                  <a:srgbClr val="CC7900"/>
                </a:gs>
                <a:gs pos="100000">
                  <a:srgbClr val="FFC46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20" name="AutoShape 44"/>
            <p:cNvSpPr>
              <a:spLocks noChangeArrowheads="1"/>
            </p:cNvSpPr>
            <p:nvPr/>
          </p:nvSpPr>
          <p:spPr bwMode="auto">
            <a:xfrm rot="7200000">
              <a:off x="1011" y="1600"/>
              <a:ext cx="1225" cy="587"/>
            </a:xfrm>
            <a:prstGeom prst="curvedUpArrow">
              <a:avLst>
                <a:gd name="adj1" fmla="val 34115"/>
                <a:gd name="adj2" fmla="val 77823"/>
                <a:gd name="adj3" fmla="val 50972"/>
              </a:avLst>
            </a:prstGeom>
            <a:gradFill rotWithShape="1">
              <a:gsLst>
                <a:gs pos="0">
                  <a:srgbClr val="CC7900"/>
                </a:gs>
                <a:gs pos="100000">
                  <a:srgbClr val="FFC46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21" name="AutoShape 45"/>
            <p:cNvSpPr>
              <a:spLocks noChangeArrowheads="1"/>
            </p:cNvSpPr>
            <p:nvPr/>
          </p:nvSpPr>
          <p:spPr bwMode="auto">
            <a:xfrm rot="-8054470">
              <a:off x="3632" y="1526"/>
              <a:ext cx="1226" cy="574"/>
            </a:xfrm>
            <a:prstGeom prst="curvedUpArrow">
              <a:avLst>
                <a:gd name="adj1" fmla="val 34916"/>
                <a:gd name="adj2" fmla="val 79651"/>
                <a:gd name="adj3" fmla="val 50972"/>
              </a:avLst>
            </a:prstGeom>
            <a:gradFill rotWithShape="1">
              <a:gsLst>
                <a:gs pos="0">
                  <a:srgbClr val="CC7900"/>
                </a:gs>
                <a:gs pos="100000">
                  <a:srgbClr val="FFC46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latinLnBrk="1" hangingPunct="1"/>
              <a:endParaRPr kumimoji="1" lang="zh-CN" altLang="en-US">
                <a:latin typeface="Gulim" pitchFamily="34" charset="-127"/>
                <a:ea typeface="Gulim" pitchFamily="34" charset="-127"/>
              </a:endParaRPr>
            </a:p>
          </p:txBody>
        </p:sp>
        <p:sp>
          <p:nvSpPr>
            <p:cNvPr id="22" name="Rectangle 232"/>
            <p:cNvSpPr>
              <a:spLocks noChangeArrowheads="1"/>
            </p:cNvSpPr>
            <p:nvPr/>
          </p:nvSpPr>
          <p:spPr bwMode="auto">
            <a:xfrm>
              <a:off x="2348" y="992"/>
              <a:ext cx="1302" cy="320"/>
            </a:xfrm>
            <a:prstGeom prst="rect">
              <a:avLst/>
            </a:prstGeom>
            <a:noFill/>
            <a:ln>
              <a:noFill/>
            </a:ln>
            <a:effectLst/>
            <a:extLst>
              <a:ext uri="{909E8E84-426E-40DD-AFC4-6F175D3DCCD1}">
                <a14:hiddenFill xmlns:a14="http://schemas.microsoft.com/office/drawing/2010/main">
                  <a:solidFill>
                    <a:srgbClr val="2F86B1"/>
                  </a:solidFill>
                </a14:hiddenFill>
              </a:ext>
              <a:ext uri="{91240B29-F687-4F45-9708-019B960494DF}">
                <a14:hiddenLine xmlns:a14="http://schemas.microsoft.com/office/drawing/2010/main" w="15875" algn="ctr">
                  <a:solidFill>
                    <a:srgbClr val="335338"/>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sz="1200" b="1" dirty="0" smtClean="0">
                  <a:solidFill>
                    <a:srgbClr val="000000"/>
                  </a:solidFill>
                  <a:ea typeface="宋体" pitchFamily="2" charset="-122"/>
                </a:rPr>
                <a:t>PFS1</a:t>
              </a:r>
            </a:p>
            <a:p>
              <a:pPr algn="ctr" eaLnBrk="1" hangingPunct="1"/>
              <a:r>
                <a:rPr lang="zh-CN" altLang="en-US" sz="1200" b="1" dirty="0" smtClean="0">
                  <a:solidFill>
                    <a:srgbClr val="000000"/>
                  </a:solidFill>
                  <a:ea typeface="宋体" pitchFamily="2" charset="-122"/>
                </a:rPr>
                <a:t>仅</a:t>
              </a:r>
              <a:r>
                <a:rPr lang="zh-CN" altLang="en-US" sz="1200" b="1" dirty="0">
                  <a:solidFill>
                    <a:srgbClr val="000000"/>
                  </a:solidFill>
                  <a:ea typeface="宋体" pitchFamily="2" charset="-122"/>
                </a:rPr>
                <a:t>包括有记录的进</a:t>
              </a:r>
              <a:r>
                <a:rPr lang="zh-CN" altLang="en-US" sz="1200" b="1" dirty="0" smtClean="0">
                  <a:solidFill>
                    <a:srgbClr val="000000"/>
                  </a:solidFill>
                  <a:ea typeface="宋体" pitchFamily="2" charset="-122"/>
                </a:rPr>
                <a:t>展</a:t>
              </a:r>
              <a:endParaRPr lang="zh-CN" altLang="en-US" sz="1200" b="1" dirty="0">
                <a:solidFill>
                  <a:srgbClr val="000000"/>
                </a:solidFill>
                <a:ea typeface="宋体" pitchFamily="2" charset="-122"/>
              </a:endParaRPr>
            </a:p>
          </p:txBody>
        </p:sp>
        <p:sp>
          <p:nvSpPr>
            <p:cNvPr id="23" name="Rectangle 233"/>
            <p:cNvSpPr>
              <a:spLocks noChangeArrowheads="1"/>
            </p:cNvSpPr>
            <p:nvPr/>
          </p:nvSpPr>
          <p:spPr bwMode="auto">
            <a:xfrm>
              <a:off x="3859" y="2930"/>
              <a:ext cx="921" cy="320"/>
            </a:xfrm>
            <a:prstGeom prst="rect">
              <a:avLst/>
            </a:prstGeom>
            <a:noFill/>
            <a:ln>
              <a:noFill/>
            </a:ln>
            <a:effectLst/>
            <a:extLst>
              <a:ext uri="{909E8E84-426E-40DD-AFC4-6F175D3DCCD1}">
                <a14:hiddenFill xmlns:a14="http://schemas.microsoft.com/office/drawing/2010/main">
                  <a:solidFill>
                    <a:srgbClr val="2F86B1"/>
                  </a:solidFill>
                </a14:hiddenFill>
              </a:ext>
              <a:ext uri="{91240B29-F687-4F45-9708-019B960494DF}">
                <a14:hiddenLine xmlns:a14="http://schemas.microsoft.com/office/drawing/2010/main" w="15875" algn="ctr">
                  <a:solidFill>
                    <a:srgbClr val="335338"/>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sz="1200" b="1" dirty="0">
                  <a:solidFill>
                    <a:srgbClr val="000000"/>
                  </a:solidFill>
                  <a:ea typeface="宋体" pitchFamily="2" charset="-122"/>
                </a:rPr>
                <a:t>PES3 </a:t>
              </a:r>
            </a:p>
            <a:p>
              <a:pPr algn="ctr" eaLnBrk="1" hangingPunct="1"/>
              <a:r>
                <a:rPr lang="zh-CN" altLang="en-US" sz="1200" b="1" dirty="0" smtClean="0">
                  <a:solidFill>
                    <a:srgbClr val="000000"/>
                  </a:solidFill>
                  <a:ea typeface="宋体" pitchFamily="2" charset="-122"/>
                </a:rPr>
                <a:t>包</a:t>
              </a:r>
              <a:r>
                <a:rPr lang="zh-CN" altLang="en-US" sz="1200" b="1" dirty="0">
                  <a:solidFill>
                    <a:srgbClr val="000000"/>
                  </a:solidFill>
                  <a:ea typeface="宋体" pitchFamily="2" charset="-122"/>
                </a:rPr>
                <a:t>含研究者要</a:t>
              </a:r>
              <a:r>
                <a:rPr lang="zh-CN" altLang="en-US" sz="1200" b="1" dirty="0" smtClean="0">
                  <a:solidFill>
                    <a:srgbClr val="000000"/>
                  </a:solidFill>
                  <a:ea typeface="宋体" pitchFamily="2" charset="-122"/>
                </a:rPr>
                <a:t>求</a:t>
              </a:r>
              <a:endParaRPr lang="zh-CN" altLang="en-US" sz="1200" b="1" dirty="0">
                <a:solidFill>
                  <a:srgbClr val="000000"/>
                </a:solidFill>
                <a:ea typeface="宋体" pitchFamily="2" charset="-122"/>
              </a:endParaRPr>
            </a:p>
          </p:txBody>
        </p:sp>
        <p:sp>
          <p:nvSpPr>
            <p:cNvPr id="24" name="Rectangle 234"/>
            <p:cNvSpPr>
              <a:spLocks noChangeArrowheads="1"/>
            </p:cNvSpPr>
            <p:nvPr/>
          </p:nvSpPr>
          <p:spPr bwMode="auto">
            <a:xfrm>
              <a:off x="1050" y="2924"/>
              <a:ext cx="1109" cy="320"/>
            </a:xfrm>
            <a:prstGeom prst="rect">
              <a:avLst/>
            </a:prstGeom>
            <a:noFill/>
            <a:ln>
              <a:noFill/>
            </a:ln>
            <a:effectLst/>
            <a:extLst>
              <a:ext uri="{909E8E84-426E-40DD-AFC4-6F175D3DCCD1}">
                <a14:hiddenFill xmlns:a14="http://schemas.microsoft.com/office/drawing/2010/main">
                  <a:solidFill>
                    <a:srgbClr val="2F86B1"/>
                  </a:solidFill>
                </a14:hiddenFill>
              </a:ext>
              <a:ext uri="{91240B29-F687-4F45-9708-019B960494DF}">
                <a14:hiddenLine xmlns:a14="http://schemas.microsoft.com/office/drawing/2010/main" w="15875" algn="ctr">
                  <a:solidFill>
                    <a:srgbClr val="335338"/>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sz="1200" b="1" dirty="0" smtClean="0">
                  <a:solidFill>
                    <a:srgbClr val="000000"/>
                  </a:solidFill>
                  <a:ea typeface="宋体" pitchFamily="2" charset="-122"/>
                </a:rPr>
                <a:t>PFS2</a:t>
              </a:r>
              <a:endParaRPr lang="en-US" altLang="zh-CN" sz="1200" b="1" dirty="0">
                <a:solidFill>
                  <a:srgbClr val="000000"/>
                </a:solidFill>
                <a:ea typeface="宋体" pitchFamily="2" charset="-122"/>
              </a:endParaRPr>
            </a:p>
            <a:p>
              <a:pPr algn="ctr" eaLnBrk="1" hangingPunct="1"/>
              <a:r>
                <a:rPr lang="zh-CN" altLang="en-US" sz="1200" b="1" dirty="0" smtClean="0">
                  <a:solidFill>
                    <a:srgbClr val="000000"/>
                  </a:solidFill>
                  <a:ea typeface="宋体" pitchFamily="2" charset="-122"/>
                </a:rPr>
                <a:t>进</a:t>
              </a:r>
              <a:r>
                <a:rPr lang="zh-CN" altLang="en-US" sz="1200" b="1" dirty="0">
                  <a:solidFill>
                    <a:srgbClr val="000000"/>
                  </a:solidFill>
                  <a:ea typeface="宋体" pitchFamily="2" charset="-122"/>
                </a:rPr>
                <a:t>展和评估日期一</a:t>
              </a:r>
              <a:r>
                <a:rPr lang="zh-CN" altLang="en-US" sz="1200" b="1" dirty="0" smtClean="0">
                  <a:solidFill>
                    <a:srgbClr val="000000"/>
                  </a:solidFill>
                  <a:ea typeface="宋体" pitchFamily="2" charset="-122"/>
                </a:rPr>
                <a:t>致</a:t>
              </a:r>
              <a:endParaRPr lang="zh-CN" altLang="en-US" sz="1200" b="1" dirty="0">
                <a:solidFill>
                  <a:srgbClr val="000000"/>
                </a:solidFill>
                <a:ea typeface="宋体" pitchFamily="2" charset="-122"/>
              </a:endParaRPr>
            </a:p>
          </p:txBody>
        </p:sp>
        <p:sp>
          <p:nvSpPr>
            <p:cNvPr id="25" name="Rectangle 235"/>
            <p:cNvSpPr>
              <a:spLocks noChangeArrowheads="1"/>
            </p:cNvSpPr>
            <p:nvPr/>
          </p:nvSpPr>
          <p:spPr bwMode="auto">
            <a:xfrm>
              <a:off x="2220" y="1945"/>
              <a:ext cx="1545" cy="121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285750" indent="-285750" eaLnBrk="1" hangingPunct="1">
                <a:buFont typeface="Arial" panose="020B0604020202020204" pitchFamily="34" charset="0"/>
                <a:buChar char="•"/>
              </a:pPr>
              <a:r>
                <a:rPr lang="zh-CN" altLang="en-US" sz="1200" dirty="0" smtClean="0">
                  <a:solidFill>
                    <a:srgbClr val="000000"/>
                  </a:solidFill>
                  <a:latin typeface="宋体" panose="02010600030101010101" pitchFamily="2" charset="-122"/>
                  <a:ea typeface="宋体" panose="02010600030101010101" pitchFamily="2" charset="-122"/>
                </a:rPr>
                <a:t>敏</a:t>
              </a:r>
              <a:r>
                <a:rPr lang="zh-CN" altLang="en-US" sz="1200" dirty="0">
                  <a:solidFill>
                    <a:srgbClr val="000000"/>
                  </a:solidFill>
                  <a:latin typeface="宋体" panose="02010600030101010101" pitchFamily="2" charset="-122"/>
                  <a:ea typeface="宋体" panose="02010600030101010101" pitchFamily="2" charset="-122"/>
                </a:rPr>
                <a:t>感性分析有助于确定</a:t>
              </a:r>
              <a:r>
                <a:rPr lang="en-US" altLang="zh-CN" sz="1200" dirty="0">
                  <a:solidFill>
                    <a:srgbClr val="000000"/>
                  </a:solidFill>
                  <a:latin typeface="宋体" panose="02010600030101010101" pitchFamily="2" charset="-122"/>
                  <a:ea typeface="宋体" panose="02010600030101010101" pitchFamily="2" charset="-122"/>
                </a:rPr>
                <a:t>PFS</a:t>
              </a:r>
              <a:r>
                <a:rPr lang="zh-CN" altLang="en-US" sz="1200" dirty="0">
                  <a:solidFill>
                    <a:srgbClr val="000000"/>
                  </a:solidFill>
                  <a:latin typeface="宋体" panose="02010600030101010101" pitchFamily="2" charset="-122"/>
                  <a:ea typeface="宋体" panose="02010600030101010101" pitchFamily="2" charset="-122"/>
                </a:rPr>
                <a:t>分析是否可靠</a:t>
              </a:r>
              <a:r>
                <a:rPr lang="zh-CN" altLang="en-US" sz="1200" dirty="0" smtClean="0">
                  <a:solidFill>
                    <a:srgbClr val="000000"/>
                  </a:solidFill>
                  <a:latin typeface="宋体" panose="02010600030101010101" pitchFamily="2" charset="-122"/>
                  <a:ea typeface="宋体" panose="02010600030101010101" pitchFamily="2" charset="-122"/>
                </a:rPr>
                <a:t>。</a:t>
              </a:r>
              <a:endParaRPr lang="en-US" altLang="zh-CN" sz="1200" dirty="0" smtClean="0">
                <a:solidFill>
                  <a:srgbClr val="000000"/>
                </a:solidFill>
                <a:latin typeface="宋体" panose="02010600030101010101" pitchFamily="2" charset="-122"/>
                <a:ea typeface="宋体" panose="02010600030101010101" pitchFamily="2" charset="-122"/>
              </a:endParaRPr>
            </a:p>
            <a:p>
              <a:pPr marL="285750" indent="-285750" eaLnBrk="1" hangingPunct="1">
                <a:buFont typeface="Arial" panose="020B0604020202020204" pitchFamily="34" charset="0"/>
                <a:buChar char="•"/>
              </a:pPr>
              <a:r>
                <a:rPr lang="zh-CN" altLang="en-US" sz="1200" dirty="0" smtClean="0">
                  <a:solidFill>
                    <a:srgbClr val="000000"/>
                  </a:solidFill>
                  <a:latin typeface="宋体" panose="02010600030101010101" pitchFamily="2" charset="-122"/>
                  <a:ea typeface="宋体" panose="02010600030101010101" pitchFamily="2" charset="-122"/>
                </a:rPr>
                <a:t>敏</a:t>
              </a:r>
              <a:r>
                <a:rPr lang="zh-CN" altLang="en-US" sz="1200" dirty="0">
                  <a:solidFill>
                    <a:srgbClr val="000000"/>
                  </a:solidFill>
                  <a:latin typeface="宋体" panose="02010600030101010101" pitchFamily="2" charset="-122"/>
                  <a:ea typeface="宋体" panose="02010600030101010101" pitchFamily="2" charset="-122"/>
                </a:rPr>
                <a:t>感性分析是探索性的，支持主要分析的结果，并且有效性不可能仅仅基于敏感性分析来确定</a:t>
              </a:r>
              <a:r>
                <a:rPr lang="zh-CN" altLang="en-US" sz="1200" dirty="0" smtClean="0">
                  <a:solidFill>
                    <a:srgbClr val="000000"/>
                  </a:solidFill>
                  <a:latin typeface="宋体" panose="02010600030101010101" pitchFamily="2" charset="-122"/>
                  <a:ea typeface="宋体" panose="02010600030101010101" pitchFamily="2" charset="-122"/>
                </a:rPr>
                <a:t>。</a:t>
              </a:r>
              <a:endParaRPr lang="en-US" altLang="zh-CN" sz="1200" dirty="0" smtClean="0">
                <a:solidFill>
                  <a:srgbClr val="000000"/>
                </a:solidFill>
                <a:latin typeface="宋体" panose="02010600030101010101" pitchFamily="2" charset="-122"/>
                <a:ea typeface="宋体" panose="02010600030101010101" pitchFamily="2" charset="-122"/>
              </a:endParaRPr>
            </a:p>
            <a:p>
              <a:pPr marL="285750" indent="-285750" eaLnBrk="1" hangingPunct="1">
                <a:buFont typeface="Arial" panose="020B0604020202020204" pitchFamily="34" charset="0"/>
                <a:buChar char="•"/>
              </a:pPr>
              <a:r>
                <a:rPr lang="zh-CN" altLang="en-US" sz="1200" dirty="0" smtClean="0">
                  <a:solidFill>
                    <a:srgbClr val="000000"/>
                  </a:solidFill>
                  <a:latin typeface="宋体" panose="02010600030101010101" pitchFamily="2" charset="-122"/>
                  <a:ea typeface="宋体" panose="02010600030101010101" pitchFamily="2" charset="-122"/>
                </a:rPr>
                <a:t>不</a:t>
              </a:r>
              <a:r>
                <a:rPr lang="zh-CN" altLang="en-US" sz="1200" dirty="0">
                  <a:solidFill>
                    <a:srgbClr val="000000"/>
                  </a:solidFill>
                  <a:latin typeface="宋体" panose="02010600030101010101" pitchFamily="2" charset="-122"/>
                  <a:ea typeface="宋体" panose="02010600030101010101" pitchFamily="2" charset="-122"/>
                </a:rPr>
                <a:t>同的敏感性分析方法以说明如何指定进展日期以及进展数据的删失日期</a:t>
              </a:r>
              <a:r>
                <a:rPr lang="zh-CN" altLang="en-US" sz="1200" dirty="0" smtClean="0">
                  <a:solidFill>
                    <a:srgbClr val="000000"/>
                  </a:solidFill>
                  <a:latin typeface="宋体" panose="02010600030101010101" pitchFamily="2" charset="-122"/>
                  <a:ea typeface="宋体" panose="02010600030101010101" pitchFamily="2" charset="-122"/>
                </a:rPr>
                <a:t>。</a:t>
              </a:r>
              <a:endParaRPr lang="zh-CN" altLang="en-US" sz="1200" dirty="0">
                <a:solidFill>
                  <a:srgbClr val="000000"/>
                </a:solidFill>
                <a:latin typeface="宋体" panose="02010600030101010101" pitchFamily="2" charset="-122"/>
                <a:ea typeface="宋体" panose="02010600030101010101" pitchFamily="2" charset="-122"/>
              </a:endParaRPr>
            </a:p>
          </p:txBody>
        </p:sp>
        <p:sp>
          <p:nvSpPr>
            <p:cNvPr id="26" name="Rectangle 236"/>
            <p:cNvSpPr>
              <a:spLocks noChangeArrowheads="1"/>
            </p:cNvSpPr>
            <p:nvPr/>
          </p:nvSpPr>
          <p:spPr bwMode="auto">
            <a:xfrm>
              <a:off x="2871" y="825"/>
              <a:ext cx="128" cy="208"/>
            </a:xfrm>
            <a:prstGeom prst="rect">
              <a:avLst/>
            </a:prstGeom>
            <a:noFill/>
            <a:ln>
              <a:noFill/>
            </a:ln>
            <a:effectLst/>
            <a:extLst>
              <a:ext uri="{909E8E84-426E-40DD-AFC4-6F175D3DCCD1}">
                <a14:hiddenFill xmlns:a14="http://schemas.microsoft.com/office/drawing/2010/main">
                  <a:solidFill>
                    <a:srgbClr val="2F86B1"/>
                  </a:solidFill>
                </a14:hiddenFill>
              </a:ext>
              <a:ext uri="{91240B29-F687-4F45-9708-019B960494DF}">
                <a14:hiddenLine xmlns:a14="http://schemas.microsoft.com/office/drawing/2010/main" w="15875" algn="ctr">
                  <a:solidFill>
                    <a:srgbClr val="335338"/>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en-US" altLang="zh-CN" dirty="0">
                <a:solidFill>
                  <a:srgbClr val="000000"/>
                </a:solidFill>
                <a:ea typeface="宋体" pitchFamily="2" charset="-122"/>
              </a:endParaRPr>
            </a:p>
          </p:txBody>
        </p:sp>
      </p:grpSp>
    </p:spTree>
    <p:extLst>
      <p:ext uri="{BB962C8B-B14F-4D97-AF65-F5344CB8AC3E}">
        <p14:creationId xmlns:p14="http://schemas.microsoft.com/office/powerpoint/2010/main" val="3716797008"/>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300" autoRev="1" fill="hold">
                                          <p:stCondLst>
                                            <p:cond delay="0"/>
                                          </p:stCondLst>
                                        </p:cTn>
                                        <p:tgtEl>
                                          <p:spTgt spid="4"/>
                                        </p:tgtEl>
                                        <p:attrNameLst>
                                          <p:attrName>ppt_w</p:attrName>
                                        </p:attrNameLst>
                                      </p:cBhvr>
                                    </p:anim>
                                    <p:anim by="(#ppt_w*0.50)" calcmode="lin" valueType="num">
                                      <p:cBhvr>
                                        <p:cTn id="8" dur="300" decel="50000" autoRev="1" fill="hold">
                                          <p:stCondLst>
                                            <p:cond delay="0"/>
                                          </p:stCondLst>
                                        </p:cTn>
                                        <p:tgtEl>
                                          <p:spTgt spid="4"/>
                                        </p:tgtEl>
                                        <p:attrNameLst>
                                          <p:attrName>ppt_x</p:attrName>
                                        </p:attrNameLst>
                                      </p:cBhvr>
                                    </p:anim>
                                    <p:anim from="(-#ppt_h/2)" to="(#ppt_y)" calcmode="lin" valueType="num">
                                      <p:cBhvr>
                                        <p:cTn id="9" dur="600" fill="hold">
                                          <p:stCondLst>
                                            <p:cond delay="0"/>
                                          </p:stCondLst>
                                        </p:cTn>
                                        <p:tgtEl>
                                          <p:spTgt spid="4"/>
                                        </p:tgtEl>
                                        <p:attrNameLst>
                                          <p:attrName>ppt_y</p:attrName>
                                        </p:attrNameLst>
                                      </p:cBhvr>
                                    </p:anim>
                                    <p:animRot by="21600000">
                                      <p:cBhvr>
                                        <p:cTn id="10" dur="600" fill="hold">
                                          <p:stCondLst>
                                            <p:cond delay="0"/>
                                          </p:stCondLst>
                                        </p:cTn>
                                        <p:tgtEl>
                                          <p:spTgt spid="4"/>
                                        </p:tgtEl>
                                        <p:attrNameLst>
                                          <p:attrName>r</p:attrName>
                                        </p:attrNameLst>
                                      </p:cBhvr>
                                    </p:animRot>
                                  </p:childTnLst>
                                </p:cTn>
                              </p:par>
                            </p:childTnLst>
                          </p:cTn>
                        </p:par>
                        <p:par>
                          <p:cTn id="11" fill="hold">
                            <p:stCondLst>
                              <p:cond delay="1380"/>
                            </p:stCondLst>
                            <p:childTnLst>
                              <p:par>
                                <p:cTn id="12" presetID="3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800" decel="100000"/>
                                        <p:tgtEl>
                                          <p:spTgt spid="5"/>
                                        </p:tgtEl>
                                      </p:cBhvr>
                                    </p:animEffect>
                                    <p:anim calcmode="lin" valueType="num">
                                      <p:cBhvr>
                                        <p:cTn id="15" dur="800" decel="100000" fill="hold"/>
                                        <p:tgtEl>
                                          <p:spTgt spid="5"/>
                                        </p:tgtEl>
                                        <p:attrNameLst>
                                          <p:attrName>style.rotation</p:attrName>
                                        </p:attrNameLst>
                                      </p:cBhvr>
                                      <p:tavLst>
                                        <p:tav tm="0">
                                          <p:val>
                                            <p:fltVal val="-90"/>
                                          </p:val>
                                        </p:tav>
                                        <p:tav tm="100000">
                                          <p:val>
                                            <p:fltVal val="0"/>
                                          </p:val>
                                        </p:tav>
                                      </p:tavLst>
                                    </p:anim>
                                    <p:anim calcmode="lin" valueType="num">
                                      <p:cBhvr>
                                        <p:cTn id="16" dur="800" decel="100000" fill="hold"/>
                                        <p:tgtEl>
                                          <p:spTgt spid="5"/>
                                        </p:tgtEl>
                                        <p:attrNameLst>
                                          <p:attrName>ppt_x</p:attrName>
                                        </p:attrNameLst>
                                      </p:cBhvr>
                                      <p:tavLst>
                                        <p:tav tm="0">
                                          <p:val>
                                            <p:strVal val="#ppt_x+0.4"/>
                                          </p:val>
                                        </p:tav>
                                        <p:tav tm="100000">
                                          <p:val>
                                            <p:strVal val="#ppt_x-0.05"/>
                                          </p:val>
                                        </p:tav>
                                      </p:tavLst>
                                    </p:anim>
                                    <p:anim calcmode="lin" valueType="num">
                                      <p:cBhvr>
                                        <p:cTn id="17" dur="800" decel="100000" fill="hold"/>
                                        <p:tgtEl>
                                          <p:spTgt spid="5"/>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20" fill="hold">
                            <p:stCondLst>
                              <p:cond delay="2380"/>
                            </p:stCondLst>
                            <p:childTnLst>
                              <p:par>
                                <p:cTn id="21" presetID="2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ppt_x</p:attrName>
                                        </p:attrNameLst>
                                      </p:cBhvr>
                                      <p:tavLst>
                                        <p:tav tm="0">
                                          <p:val>
                                            <p:strVal val="#ppt_x-.2"/>
                                          </p:val>
                                        </p:tav>
                                        <p:tav tm="100000">
                                          <p:val>
                                            <p:strVal val="#ppt_x"/>
                                          </p:val>
                                        </p:tav>
                                      </p:tavLst>
                                    </p:anim>
                                    <p:anim calcmode="lin" valueType="num">
                                      <p:cBhvr>
                                        <p:cTn id="24"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5" dur="1000"/>
                                        <p:tgtEl>
                                          <p:spTgt spid="6"/>
                                        </p:tgtEl>
                                      </p:cBhvr>
                                    </p:animEffect>
                                  </p:childTnLst>
                                </p:cTn>
                              </p:par>
                            </p:childTnLst>
                          </p:cTn>
                        </p:par>
                        <p:par>
                          <p:cTn id="26" fill="hold">
                            <p:stCondLst>
                              <p:cond delay="338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4380"/>
                            </p:stCondLst>
                            <p:childTnLst>
                              <p:par>
                                <p:cTn id="33" presetID="35"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0"/>
                                        <p:tgtEl>
                                          <p:spTgt spid="8"/>
                                        </p:tgtEl>
                                      </p:cBhvr>
                                    </p:animEffect>
                                    <p:anim calcmode="lin" valueType="num">
                                      <p:cBhvr>
                                        <p:cTn id="36" dur="2000" fill="hold"/>
                                        <p:tgtEl>
                                          <p:spTgt spid="8"/>
                                        </p:tgtEl>
                                        <p:attrNameLst>
                                          <p:attrName>style.rotation</p:attrName>
                                        </p:attrNameLst>
                                      </p:cBhvr>
                                      <p:tavLst>
                                        <p:tav tm="0">
                                          <p:val>
                                            <p:fltVal val="720"/>
                                          </p:val>
                                        </p:tav>
                                        <p:tav tm="100000">
                                          <p:val>
                                            <p:fltVal val="0"/>
                                          </p:val>
                                        </p:tav>
                                      </p:tavLst>
                                    </p:anim>
                                    <p:anim calcmode="lin" valueType="num">
                                      <p:cBhvr>
                                        <p:cTn id="37" dur="2000" fill="hold"/>
                                        <p:tgtEl>
                                          <p:spTgt spid="8"/>
                                        </p:tgtEl>
                                        <p:attrNameLst>
                                          <p:attrName>ppt_h</p:attrName>
                                        </p:attrNameLst>
                                      </p:cBhvr>
                                      <p:tavLst>
                                        <p:tav tm="0">
                                          <p:val>
                                            <p:fltVal val="0"/>
                                          </p:val>
                                        </p:tav>
                                        <p:tav tm="100000">
                                          <p:val>
                                            <p:strVal val="#ppt_h"/>
                                          </p:val>
                                        </p:tav>
                                      </p:tavLst>
                                    </p:anim>
                                    <p:anim calcmode="lin" valueType="num">
                                      <p:cBhvr>
                                        <p:cTn id="38" dur="2000" fill="hold"/>
                                        <p:tgtEl>
                                          <p:spTgt spid="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xmlns="" id="{D52AE430-125C-4836-984A-BD518A367EE7}"/>
              </a:ext>
            </a:extLst>
          </p:cNvPr>
          <p:cNvSpPr/>
          <p:nvPr/>
        </p:nvSpPr>
        <p:spPr>
          <a:xfrm>
            <a:off x="2689860" y="3181859"/>
            <a:ext cx="4945380" cy="1185607"/>
          </a:xfrm>
          <a:custGeom>
            <a:avLst/>
            <a:gdLst>
              <a:gd name="connsiteX0" fmla="*/ 0 w 4945380"/>
              <a:gd name="connsiteY0" fmla="*/ 36029 h 889480"/>
              <a:gd name="connsiteX1" fmla="*/ 1394460 w 4945380"/>
              <a:gd name="connsiteY1" fmla="*/ 889469 h 889480"/>
              <a:gd name="connsiteX2" fmla="*/ 2994660 w 4945380"/>
              <a:gd name="connsiteY2" fmla="*/ 20789 h 889480"/>
              <a:gd name="connsiteX3" fmla="*/ 4945380 w 4945380"/>
              <a:gd name="connsiteY3" fmla="*/ 356069 h 889480"/>
            </a:gdLst>
            <a:ahLst/>
            <a:cxnLst>
              <a:cxn ang="0">
                <a:pos x="connsiteX0" y="connsiteY0"/>
              </a:cxn>
              <a:cxn ang="0">
                <a:pos x="connsiteX1" y="connsiteY1"/>
              </a:cxn>
              <a:cxn ang="0">
                <a:pos x="connsiteX2" y="connsiteY2"/>
              </a:cxn>
              <a:cxn ang="0">
                <a:pos x="connsiteX3" y="connsiteY3"/>
              </a:cxn>
            </a:cxnLst>
            <a:rect l="l" t="t" r="r" b="b"/>
            <a:pathLst>
              <a:path w="4945380" h="889480">
                <a:moveTo>
                  <a:pt x="0" y="36029"/>
                </a:moveTo>
                <a:cubicBezTo>
                  <a:pt x="447675" y="464019"/>
                  <a:pt x="895350" y="892009"/>
                  <a:pt x="1394460" y="889469"/>
                </a:cubicBezTo>
                <a:cubicBezTo>
                  <a:pt x="1893570" y="886929"/>
                  <a:pt x="2402840" y="109689"/>
                  <a:pt x="2994660" y="20789"/>
                </a:cubicBezTo>
                <a:cubicBezTo>
                  <a:pt x="3586480" y="-68111"/>
                  <a:pt x="4265930" y="143979"/>
                  <a:pt x="4945380" y="356069"/>
                </a:cubicBez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50"/>
          <p:cNvSpPr txBox="1"/>
          <p:nvPr/>
        </p:nvSpPr>
        <p:spPr>
          <a:xfrm>
            <a:off x="956296" y="1152495"/>
            <a:ext cx="3447445" cy="769441"/>
          </a:xfrm>
          <a:prstGeom prst="rect">
            <a:avLst/>
          </a:prstGeom>
          <a:noFill/>
        </p:spPr>
        <p:txBody>
          <a:bodyPr wrap="square" rtlCol="0">
            <a:spAutoFit/>
          </a:bodyPr>
          <a:lstStyle/>
          <a:p>
            <a:pPr algn="ctr" defTabSz="685434" fontAlgn="base">
              <a:spcBef>
                <a:spcPct val="0"/>
              </a:spcBef>
              <a:spcAft>
                <a:spcPct val="0"/>
              </a:spcAft>
              <a:defRPr/>
            </a:pPr>
            <a:r>
              <a:rPr lang="zh-CN" altLang="en-US" sz="4400" b="1" dirty="0">
                <a:solidFill>
                  <a:srgbClr val="424554"/>
                </a:solidFill>
                <a:latin typeface="微软雅黑" panose="020B0503020204020204" pitchFamily="34" charset="-122"/>
                <a:ea typeface="微软雅黑" panose="020B0503020204020204" pitchFamily="34" charset="-122"/>
              </a:rPr>
              <a:t>目录</a:t>
            </a:r>
          </a:p>
        </p:txBody>
      </p:sp>
      <p:sp>
        <p:nvSpPr>
          <p:cNvPr id="7" name="文本框 3"/>
          <p:cNvSpPr txBox="1">
            <a:spLocks noChangeArrowheads="1"/>
          </p:cNvSpPr>
          <p:nvPr/>
        </p:nvSpPr>
        <p:spPr bwMode="auto">
          <a:xfrm rot="21585231">
            <a:off x="1613396" y="3856789"/>
            <a:ext cx="2107497" cy="400110"/>
          </a:xfrm>
          <a:prstGeom prst="rect">
            <a:avLst/>
          </a:prstGeom>
        </p:spPr>
        <p:txBody>
          <a:bodyPr wrap="square">
            <a:spAutoFit/>
          </a:bodyPr>
          <a:lstStyle>
            <a:defPPr>
              <a:defRPr lang="zh-CN"/>
            </a:defPPr>
            <a:lvl1pPr>
              <a:defRPr sz="2000" b="1">
                <a:gradFill>
                  <a:gsLst>
                    <a:gs pos="100000">
                      <a:schemeClr val="tx2"/>
                    </a:gs>
                    <a:gs pos="0">
                      <a:schemeClr val="accent2"/>
                    </a:gs>
                  </a:gsLst>
                  <a:path path="circle">
                    <a:fillToRect l="50000" t="50000" r="50000" b="50000"/>
                  </a:path>
                </a:gradFill>
                <a:latin typeface="微软雅黑" pitchFamily="34" charset="-122"/>
                <a:ea typeface="微软雅黑" pitchFamily="34" charset="-122"/>
              </a:defRPr>
            </a:lvl1pPr>
          </a:lstStyle>
          <a:p>
            <a:pPr algn="ctr"/>
            <a:r>
              <a:rPr lang="zh-CN" altLang="en-US" kern="100" dirty="0">
                <a:latin typeface="Times New Roman"/>
                <a:ea typeface="黑体"/>
              </a:rPr>
              <a:t>概述</a:t>
            </a:r>
            <a:endParaRPr lang="zh-CN" altLang="zh-CN" kern="100" dirty="0">
              <a:latin typeface="Times New Roman"/>
              <a:ea typeface="黑体"/>
            </a:endParaRPr>
          </a:p>
        </p:txBody>
      </p:sp>
      <p:sp>
        <p:nvSpPr>
          <p:cNvPr id="11" name="文本框 3"/>
          <p:cNvSpPr txBox="1">
            <a:spLocks noChangeArrowheads="1"/>
          </p:cNvSpPr>
          <p:nvPr/>
        </p:nvSpPr>
        <p:spPr bwMode="auto">
          <a:xfrm rot="21585231">
            <a:off x="3229260" y="4929448"/>
            <a:ext cx="2278391" cy="759182"/>
          </a:xfrm>
          <a:prstGeom prst="rect">
            <a:avLst/>
          </a:prstGeom>
        </p:spPr>
        <p:txBody>
          <a:bodyPr wrap="square">
            <a:spAutoFit/>
          </a:bodyPr>
          <a:lstStyle>
            <a:defPPr>
              <a:defRPr lang="zh-CN"/>
            </a:defPPr>
            <a:lvl1pPr>
              <a:defRPr sz="2000" b="1">
                <a:gradFill>
                  <a:gsLst>
                    <a:gs pos="100000">
                      <a:schemeClr val="tx2"/>
                    </a:gs>
                    <a:gs pos="0">
                      <a:schemeClr val="accent2"/>
                    </a:gs>
                  </a:gsLst>
                  <a:path path="circle">
                    <a:fillToRect l="50000" t="50000" r="50000" b="50000"/>
                  </a:path>
                </a:gradFill>
                <a:latin typeface="微软雅黑" pitchFamily="34" charset="-122"/>
                <a:ea typeface="微软雅黑" pitchFamily="34" charset="-122"/>
              </a:defRPr>
            </a:lvl1pPr>
          </a:lstStyle>
          <a:p>
            <a:pPr>
              <a:lnSpc>
                <a:spcPts val="2800"/>
              </a:lnSpc>
              <a:tabLst>
                <a:tab pos="4914900" algn="l"/>
              </a:tabLst>
            </a:pPr>
            <a:r>
              <a:rPr lang="zh-CN" altLang="en-US" kern="100" dirty="0" smtClean="0">
                <a:latin typeface="Times New Roman"/>
                <a:ea typeface="黑体"/>
              </a:rPr>
              <a:t>临床试验常见终点</a:t>
            </a:r>
            <a:endParaRPr lang="en-US" sz="1400" kern="100" dirty="0">
              <a:latin typeface="Times New Roman"/>
              <a:ea typeface="宋体"/>
            </a:endParaRPr>
          </a:p>
          <a:p>
            <a:pPr algn="ctr"/>
            <a:endParaRPr lang="zh-CN" altLang="zh-CN" b="0" dirty="0">
              <a:solidFill>
                <a:schemeClr val="tx1">
                  <a:lumMod val="85000"/>
                  <a:lumOff val="15000"/>
                </a:schemeClr>
              </a:solidFill>
              <a:latin typeface="南宋书局体" panose="02000000000000000000" pitchFamily="2" charset="-122"/>
              <a:ea typeface="南宋书局体" panose="02000000000000000000" pitchFamily="2" charset="-122"/>
            </a:endParaRPr>
          </a:p>
        </p:txBody>
      </p:sp>
      <p:sp>
        <p:nvSpPr>
          <p:cNvPr id="14" name="文本框 3"/>
          <p:cNvSpPr txBox="1">
            <a:spLocks noChangeArrowheads="1"/>
          </p:cNvSpPr>
          <p:nvPr/>
        </p:nvSpPr>
        <p:spPr bwMode="auto">
          <a:xfrm rot="21585231">
            <a:off x="4849098" y="3654520"/>
            <a:ext cx="2342548" cy="400110"/>
          </a:xfrm>
          <a:prstGeom prst="rect">
            <a:avLst/>
          </a:prstGeom>
        </p:spPr>
        <p:txBody>
          <a:bodyPr wrap="square">
            <a:spAutoFit/>
          </a:bodyPr>
          <a:lstStyle>
            <a:defPPr>
              <a:defRPr lang="zh-CN"/>
            </a:defPPr>
            <a:lvl1pPr>
              <a:defRPr sz="2000" b="1">
                <a:gradFill>
                  <a:gsLst>
                    <a:gs pos="100000">
                      <a:schemeClr val="tx2"/>
                    </a:gs>
                    <a:gs pos="0">
                      <a:schemeClr val="accent2"/>
                    </a:gs>
                  </a:gsLst>
                  <a:path path="circle">
                    <a:fillToRect l="50000" t="50000" r="50000" b="50000"/>
                  </a:path>
                </a:gradFill>
                <a:latin typeface="微软雅黑" pitchFamily="34" charset="-122"/>
                <a:ea typeface="微软雅黑" pitchFamily="34" charset="-122"/>
              </a:defRPr>
            </a:lvl1pPr>
          </a:lstStyle>
          <a:p>
            <a:pPr algn="ctr"/>
            <a:r>
              <a:rPr lang="zh-CN" altLang="en-US" kern="100" dirty="0">
                <a:latin typeface="Times New Roman"/>
                <a:ea typeface="黑体"/>
              </a:rPr>
              <a:t>临床试验设计考虑</a:t>
            </a:r>
            <a:endParaRPr lang="zh-CN" altLang="zh-CN" kern="100" dirty="0">
              <a:latin typeface="Times New Roman"/>
              <a:ea typeface="黑体"/>
            </a:endParaRPr>
          </a:p>
        </p:txBody>
      </p:sp>
      <p:sp>
        <p:nvSpPr>
          <p:cNvPr id="17" name="文本框 3"/>
          <p:cNvSpPr txBox="1">
            <a:spLocks noChangeArrowheads="1"/>
          </p:cNvSpPr>
          <p:nvPr/>
        </p:nvSpPr>
        <p:spPr bwMode="auto">
          <a:xfrm rot="21585231">
            <a:off x="6761981" y="4246535"/>
            <a:ext cx="2024227" cy="400110"/>
          </a:xfrm>
          <a:prstGeom prst="rect">
            <a:avLst/>
          </a:prstGeom>
        </p:spPr>
        <p:txBody>
          <a:bodyPr wrap="square">
            <a:spAutoFit/>
          </a:bodyPr>
          <a:lstStyle>
            <a:defPPr>
              <a:defRPr lang="zh-CN"/>
            </a:defPPr>
            <a:lvl1pPr>
              <a:defRPr sz="2000" b="1">
                <a:gradFill>
                  <a:gsLst>
                    <a:gs pos="100000">
                      <a:schemeClr val="tx2"/>
                    </a:gs>
                    <a:gs pos="0">
                      <a:schemeClr val="accent2"/>
                    </a:gs>
                  </a:gsLst>
                  <a:path path="circle">
                    <a:fillToRect l="50000" t="50000" r="50000" b="50000"/>
                  </a:path>
                </a:gradFill>
                <a:latin typeface="微软雅黑" pitchFamily="34" charset="-122"/>
                <a:ea typeface="微软雅黑" pitchFamily="34" charset="-122"/>
              </a:defRPr>
            </a:lvl1pPr>
          </a:lstStyle>
          <a:p>
            <a:pPr algn="ctr"/>
            <a:r>
              <a:rPr lang="zh-CN" altLang="en-US" kern="100" dirty="0">
                <a:latin typeface="Times New Roman"/>
                <a:ea typeface="黑体"/>
              </a:rPr>
              <a:t>结语</a:t>
            </a:r>
            <a:endParaRPr lang="zh-CN" altLang="zh-CN" kern="100" dirty="0">
              <a:latin typeface="Times New Roman"/>
              <a:ea typeface="黑体"/>
            </a:endParaRPr>
          </a:p>
        </p:txBody>
      </p:sp>
      <p:pic>
        <p:nvPicPr>
          <p:cNvPr id="19" name="图片 18">
            <a:extLst>
              <a:ext uri="{FF2B5EF4-FFF2-40B4-BE49-F238E27FC236}">
                <a16:creationId xmlns:a16="http://schemas.microsoft.com/office/drawing/2014/main" xmlns="" id="{81401629-58C8-4082-B47A-4A5B851F1E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37108" y="2262011"/>
            <a:ext cx="1765009" cy="2388980"/>
          </a:xfrm>
          <a:prstGeom prst="rect">
            <a:avLst/>
          </a:prstGeom>
        </p:spPr>
      </p:pic>
      <p:sp>
        <p:nvSpPr>
          <p:cNvPr id="3" name="椭圆 2">
            <a:extLst>
              <a:ext uri="{FF2B5EF4-FFF2-40B4-BE49-F238E27FC236}">
                <a16:creationId xmlns:a16="http://schemas.microsoft.com/office/drawing/2014/main" xmlns="" id="{5FEC0470-6AF9-4681-9F9B-5E2684C82CAA}"/>
              </a:ext>
            </a:extLst>
          </p:cNvPr>
          <p:cNvSpPr/>
          <p:nvPr/>
        </p:nvSpPr>
        <p:spPr>
          <a:xfrm>
            <a:off x="2339483" y="2843484"/>
            <a:ext cx="655320" cy="873490"/>
          </a:xfrm>
          <a:prstGeom prst="ellipse">
            <a:avLst/>
          </a:prstGeom>
          <a:solidFill>
            <a:srgbClr val="8D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01</a:t>
            </a:r>
            <a:endParaRPr lang="zh-CN" altLang="en-US" sz="2000" dirty="0"/>
          </a:p>
        </p:txBody>
      </p:sp>
      <p:sp>
        <p:nvSpPr>
          <p:cNvPr id="20" name="椭圆 19">
            <a:extLst>
              <a:ext uri="{FF2B5EF4-FFF2-40B4-BE49-F238E27FC236}">
                <a16:creationId xmlns:a16="http://schemas.microsoft.com/office/drawing/2014/main" xmlns="" id="{C9737323-75CA-4726-A280-CDDB040F8904}"/>
              </a:ext>
            </a:extLst>
          </p:cNvPr>
          <p:cNvSpPr/>
          <p:nvPr/>
        </p:nvSpPr>
        <p:spPr>
          <a:xfrm>
            <a:off x="3769783" y="3793874"/>
            <a:ext cx="655320" cy="873490"/>
          </a:xfrm>
          <a:prstGeom prst="ellipse">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02</a:t>
            </a:r>
            <a:endParaRPr lang="zh-CN" altLang="en-US" sz="2000" dirty="0"/>
          </a:p>
        </p:txBody>
      </p:sp>
      <p:sp>
        <p:nvSpPr>
          <p:cNvPr id="21" name="椭圆 20">
            <a:extLst>
              <a:ext uri="{FF2B5EF4-FFF2-40B4-BE49-F238E27FC236}">
                <a16:creationId xmlns:a16="http://schemas.microsoft.com/office/drawing/2014/main" xmlns="" id="{A75C4F20-D391-4013-91EA-56E33DE27892}"/>
              </a:ext>
            </a:extLst>
          </p:cNvPr>
          <p:cNvSpPr/>
          <p:nvPr/>
        </p:nvSpPr>
        <p:spPr>
          <a:xfrm>
            <a:off x="5365052" y="2715760"/>
            <a:ext cx="655320" cy="873490"/>
          </a:xfrm>
          <a:prstGeom prst="ellipse">
            <a:avLst/>
          </a:prstGeom>
          <a:solidFill>
            <a:srgbClr val="8D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03</a:t>
            </a:r>
            <a:endParaRPr lang="zh-CN" altLang="en-US" sz="2000" dirty="0"/>
          </a:p>
        </p:txBody>
      </p:sp>
      <p:sp>
        <p:nvSpPr>
          <p:cNvPr id="22" name="椭圆 21">
            <a:extLst>
              <a:ext uri="{FF2B5EF4-FFF2-40B4-BE49-F238E27FC236}">
                <a16:creationId xmlns:a16="http://schemas.microsoft.com/office/drawing/2014/main" xmlns="" id="{C297612D-884E-434D-91A1-AC0BBD4B1433}"/>
              </a:ext>
            </a:extLst>
          </p:cNvPr>
          <p:cNvSpPr/>
          <p:nvPr/>
        </p:nvSpPr>
        <p:spPr>
          <a:xfrm>
            <a:off x="7414260" y="3204172"/>
            <a:ext cx="655320" cy="873490"/>
          </a:xfrm>
          <a:prstGeom prst="ellipse">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04</a:t>
            </a:r>
            <a:endParaRPr lang="zh-CN" altLang="en-US" sz="2000" dirty="0"/>
          </a:p>
        </p:txBody>
      </p:sp>
    </p:spTree>
    <p:extLst>
      <p:ext uri="{BB962C8B-B14F-4D97-AF65-F5344CB8AC3E}">
        <p14:creationId xmlns:p14="http://schemas.microsoft.com/office/powerpoint/2010/main" val="3746239164"/>
      </p:ext>
    </p:extLst>
  </p:cSld>
  <p:clrMapOvr>
    <a:masterClrMapping/>
  </p:clrMapOvr>
  <mc:AlternateContent xmlns:mc="http://schemas.openxmlformats.org/markup-compatibility/2006" xmlns:p14="http://schemas.microsoft.com/office/powerpoint/2010/main">
    <mc:Choice Requires="p14">
      <p:transition spd="slow" p14:dur="1500" advTm="865">
        <p:split orient="vert"/>
      </p:transition>
    </mc:Choice>
    <mc:Fallback xmlns="">
      <p:transition spd="slow" advTm="86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2" name="图片 26">
            <a:extLst>
              <a:ext uri="{FF2B5EF4-FFF2-40B4-BE49-F238E27FC236}">
                <a16:creationId xmlns:a16="http://schemas.microsoft.com/office/drawing/2014/main" xmlns="" id="{3ADC059A-8071-46F7-8433-1EB33E87A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 name="直接连接符 27">
            <a:extLst>
              <a:ext uri="{FF2B5EF4-FFF2-40B4-BE49-F238E27FC236}">
                <a16:creationId xmlns:a16="http://schemas.microsoft.com/office/drawing/2014/main" xmlns="" id="{53CD41AD-3B85-40C3-8FED-1EE66F0E101B}"/>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4"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5" name="Picture 114" descr="15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4096" y="981672"/>
            <a:ext cx="304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12" descr="2"/>
          <p:cNvSpPr>
            <a:spLocks noChangeArrowheads="1"/>
          </p:cNvSpPr>
          <p:nvPr/>
        </p:nvSpPr>
        <p:spPr bwMode="gray">
          <a:xfrm>
            <a:off x="6321072" y="1200482"/>
            <a:ext cx="1674048" cy="369332"/>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sz="1800" b="1" dirty="0">
                <a:solidFill>
                  <a:prstClr val="white"/>
                </a:solidFill>
                <a:latin typeface="Calibri"/>
              </a:rPr>
              <a:t>PFS</a:t>
            </a:r>
            <a:r>
              <a:rPr lang="zh-CN" altLang="en-US" sz="1800" b="1" dirty="0">
                <a:solidFill>
                  <a:prstClr val="white"/>
                </a:solidFill>
                <a:latin typeface="Calibri"/>
              </a:rPr>
              <a:t>分析示范表</a:t>
            </a:r>
            <a:endParaRPr lang="en-US" sz="1800" b="1" dirty="0">
              <a:solidFill>
                <a:prstClr val="white"/>
              </a:solidFill>
              <a:latin typeface="Calibri"/>
            </a:endParaRPr>
          </a:p>
        </p:txBody>
      </p:sp>
      <p:pic>
        <p:nvPicPr>
          <p:cNvPr id="7" name="Picture 115" descr="2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2496" y="1134072"/>
            <a:ext cx="112236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3949670095"/>
              </p:ext>
            </p:extLst>
          </p:nvPr>
        </p:nvGraphicFramePr>
        <p:xfrm>
          <a:off x="327498" y="1992380"/>
          <a:ext cx="5637416" cy="4876800"/>
        </p:xfrm>
        <a:graphic>
          <a:graphicData uri="http://schemas.openxmlformats.org/drawingml/2006/table">
            <a:tbl>
              <a:tblPr>
                <a:tableStyleId>{E8B1032C-EA38-4F05-BA0D-38AFFFC7BED3}</a:tableStyleId>
              </a:tblPr>
              <a:tblGrid>
                <a:gridCol w="2266517"/>
                <a:gridCol w="2673736"/>
                <a:gridCol w="697163"/>
              </a:tblGrid>
              <a:tr h="330018">
                <a:tc>
                  <a:txBody>
                    <a:bodyPr/>
                    <a:lstStyle/>
                    <a:p>
                      <a:pPr marL="0" marR="0" algn="ctr">
                        <a:lnSpc>
                          <a:spcPts val="2800"/>
                        </a:lnSpc>
                        <a:spcBef>
                          <a:spcPts val="0"/>
                        </a:spcBef>
                        <a:spcAft>
                          <a:spcPts val="0"/>
                        </a:spcAft>
                      </a:pPr>
                      <a:r>
                        <a:rPr lang="zh-CN" sz="1000" dirty="0">
                          <a:effectLst/>
                        </a:rPr>
                        <a:t>情况</a:t>
                      </a:r>
                      <a:endParaRPr lang="en-US" sz="900" dirty="0">
                        <a:effectLst/>
                        <a:latin typeface="TimesNewRoman,Italic"/>
                        <a:ea typeface="宋体"/>
                        <a:cs typeface="TimesNewRoman,Italic"/>
                      </a:endParaRPr>
                    </a:p>
                  </a:txBody>
                  <a:tcPr marL="63646" marR="63646" marT="0" marB="0" anchor="ctr">
                    <a:solidFill>
                      <a:schemeClr val="accent6">
                        <a:lumMod val="40000"/>
                        <a:lumOff val="60000"/>
                      </a:schemeClr>
                    </a:solidFill>
                  </a:tcPr>
                </a:tc>
                <a:tc>
                  <a:txBody>
                    <a:bodyPr/>
                    <a:lstStyle/>
                    <a:p>
                      <a:pPr marL="0" marR="0" algn="ctr">
                        <a:lnSpc>
                          <a:spcPts val="2800"/>
                        </a:lnSpc>
                        <a:spcBef>
                          <a:spcPts val="0"/>
                        </a:spcBef>
                        <a:spcAft>
                          <a:spcPts val="0"/>
                        </a:spcAft>
                      </a:pPr>
                      <a:r>
                        <a:rPr lang="zh-CN" sz="1000" dirty="0">
                          <a:effectLst/>
                        </a:rPr>
                        <a:t>进展或删失日期</a:t>
                      </a:r>
                      <a:endParaRPr lang="en-US" sz="900" dirty="0">
                        <a:effectLst/>
                        <a:latin typeface="TimesNewRoman,Italic"/>
                        <a:ea typeface="宋体"/>
                        <a:cs typeface="TimesNewRoman,Italic"/>
                      </a:endParaRPr>
                    </a:p>
                  </a:txBody>
                  <a:tcPr marL="63646" marR="63646" marT="0" marB="0" anchor="ctr">
                    <a:solidFill>
                      <a:schemeClr val="accent6">
                        <a:lumMod val="40000"/>
                        <a:lumOff val="60000"/>
                      </a:schemeClr>
                    </a:solidFill>
                  </a:tcPr>
                </a:tc>
                <a:tc>
                  <a:txBody>
                    <a:bodyPr/>
                    <a:lstStyle/>
                    <a:p>
                      <a:pPr marL="0" marR="0" algn="ctr">
                        <a:lnSpc>
                          <a:spcPts val="2800"/>
                        </a:lnSpc>
                        <a:spcBef>
                          <a:spcPts val="0"/>
                        </a:spcBef>
                        <a:spcAft>
                          <a:spcPts val="0"/>
                        </a:spcAft>
                      </a:pPr>
                      <a:r>
                        <a:rPr lang="zh-CN" sz="1000" dirty="0">
                          <a:effectLst/>
                        </a:rPr>
                        <a:t>结果</a:t>
                      </a:r>
                      <a:endParaRPr lang="en-US" sz="900" dirty="0">
                        <a:effectLst/>
                        <a:latin typeface="TimesNewRoman,Italic"/>
                        <a:ea typeface="宋体"/>
                        <a:cs typeface="TimesNewRoman,Italic"/>
                      </a:endParaRPr>
                    </a:p>
                  </a:txBody>
                  <a:tcPr marL="63646" marR="63646" marT="0" marB="0" anchor="ctr">
                    <a:solidFill>
                      <a:schemeClr val="accent6">
                        <a:lumMod val="40000"/>
                        <a:lumOff val="60000"/>
                      </a:schemeClr>
                    </a:solidFill>
                  </a:tcPr>
                </a:tc>
              </a:tr>
              <a:tr h="330018">
                <a:tc>
                  <a:txBody>
                    <a:bodyPr/>
                    <a:lstStyle/>
                    <a:p>
                      <a:pPr marL="0" marR="0" algn="ctr">
                        <a:lnSpc>
                          <a:spcPts val="2800"/>
                        </a:lnSpc>
                        <a:spcBef>
                          <a:spcPts val="0"/>
                        </a:spcBef>
                        <a:spcAft>
                          <a:spcPts val="0"/>
                        </a:spcAft>
                      </a:pPr>
                      <a:r>
                        <a:rPr lang="zh-CN" sz="1000" dirty="0">
                          <a:effectLst/>
                        </a:rPr>
                        <a:t>无基线肿瘤评估</a:t>
                      </a:r>
                      <a:endParaRPr lang="en-US" sz="900" dirty="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a:effectLst/>
                        </a:rPr>
                        <a:t>随机化</a:t>
                      </a:r>
                      <a:endParaRPr lang="en-US" sz="90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a:effectLst/>
                        </a:rPr>
                        <a:t>删失</a:t>
                      </a:r>
                      <a:endParaRPr lang="en-US" sz="900">
                        <a:effectLst/>
                        <a:latin typeface="TimesNewRoman,Italic"/>
                        <a:ea typeface="宋体"/>
                        <a:cs typeface="TimesNewRoman,Italic"/>
                      </a:endParaRPr>
                    </a:p>
                  </a:txBody>
                  <a:tcPr marL="63646" marR="63646" marT="0" marB="0" anchor="ctr"/>
                </a:tc>
              </a:tr>
              <a:tr h="1555800">
                <a:tc>
                  <a:txBody>
                    <a:bodyPr/>
                    <a:lstStyle/>
                    <a:p>
                      <a:pPr marL="0" marR="0" algn="ctr">
                        <a:lnSpc>
                          <a:spcPts val="2800"/>
                        </a:lnSpc>
                        <a:spcBef>
                          <a:spcPts val="0"/>
                        </a:spcBef>
                        <a:spcAft>
                          <a:spcPts val="0"/>
                        </a:spcAft>
                      </a:pPr>
                      <a:r>
                        <a:rPr lang="zh-CN" sz="1000" dirty="0">
                          <a:effectLst/>
                        </a:rPr>
                        <a:t>预定随访的过程中证实有进展</a:t>
                      </a:r>
                      <a:endParaRPr lang="en-US" sz="900" dirty="0">
                        <a:effectLst/>
                        <a:latin typeface="TimesNewRoman,Italic"/>
                        <a:ea typeface="宋体"/>
                        <a:cs typeface="TimesNewRoman,Italic"/>
                      </a:endParaRPr>
                    </a:p>
                  </a:txBody>
                  <a:tcPr marL="63646" marR="63646" marT="0" marB="0" anchor="ctr"/>
                </a:tc>
                <a:tc>
                  <a:txBody>
                    <a:bodyPr/>
                    <a:lstStyle/>
                    <a:p>
                      <a:pPr marL="0" marR="0" algn="l">
                        <a:lnSpc>
                          <a:spcPts val="2200"/>
                        </a:lnSpc>
                        <a:spcBef>
                          <a:spcPts val="0"/>
                        </a:spcBef>
                        <a:spcAft>
                          <a:spcPts val="0"/>
                        </a:spcAft>
                      </a:pPr>
                      <a:r>
                        <a:rPr lang="zh-CN" sz="1000" dirty="0">
                          <a:effectLst/>
                        </a:rPr>
                        <a:t>最初的发现：</a:t>
                      </a:r>
                      <a:endParaRPr lang="en-US" sz="900" dirty="0">
                        <a:effectLst/>
                      </a:endParaRPr>
                    </a:p>
                    <a:p>
                      <a:pPr marL="342900" marR="0" lvl="0" indent="-342900" algn="l">
                        <a:lnSpc>
                          <a:spcPts val="2200"/>
                        </a:lnSpc>
                        <a:spcBef>
                          <a:spcPts val="0"/>
                        </a:spcBef>
                        <a:spcAft>
                          <a:spcPts val="0"/>
                        </a:spcAft>
                        <a:buFont typeface="Wingdings 2"/>
                        <a:buChar char=""/>
                      </a:pPr>
                      <a:r>
                        <a:rPr lang="zh-CN" sz="1000" dirty="0">
                          <a:effectLst/>
                        </a:rPr>
                        <a:t>影像学检查发现新的病灶</a:t>
                      </a:r>
                      <a:r>
                        <a:rPr lang="en-US" sz="1000" dirty="0">
                          <a:effectLst/>
                        </a:rPr>
                        <a:t> (</a:t>
                      </a:r>
                      <a:r>
                        <a:rPr lang="zh-CN" sz="1000" dirty="0">
                          <a:effectLst/>
                        </a:rPr>
                        <a:t>如果进展的标准是新的病灶</a:t>
                      </a:r>
                      <a:r>
                        <a:rPr lang="en-US" sz="1000" dirty="0">
                          <a:effectLst/>
                        </a:rPr>
                        <a:t>)</a:t>
                      </a:r>
                      <a:r>
                        <a:rPr lang="zh-CN" sz="1000" dirty="0">
                          <a:effectLst/>
                        </a:rPr>
                        <a:t>日期；或</a:t>
                      </a:r>
                      <a:endParaRPr lang="en-US" sz="900" dirty="0">
                        <a:effectLst/>
                      </a:endParaRPr>
                    </a:p>
                    <a:p>
                      <a:pPr marL="342900" marR="0" lvl="0" indent="-342900" algn="l">
                        <a:lnSpc>
                          <a:spcPts val="2200"/>
                        </a:lnSpc>
                        <a:spcBef>
                          <a:spcPts val="0"/>
                        </a:spcBef>
                        <a:spcAft>
                          <a:spcPts val="0"/>
                        </a:spcAft>
                        <a:buFont typeface="Wingdings 2"/>
                        <a:buChar char=""/>
                      </a:pPr>
                      <a:r>
                        <a:rPr lang="zh-CN" sz="1000" dirty="0">
                          <a:effectLst/>
                        </a:rPr>
                        <a:t>多个可测量病灶的末次的影像学检查日期</a:t>
                      </a:r>
                      <a:r>
                        <a:rPr lang="en-US" sz="1000" dirty="0">
                          <a:effectLst/>
                        </a:rPr>
                        <a:t>(</a:t>
                      </a:r>
                      <a:r>
                        <a:rPr lang="zh-CN" sz="1000" dirty="0">
                          <a:effectLst/>
                        </a:rPr>
                        <a:t>如果进展的标准是可测量的多个病灶面积之和</a:t>
                      </a:r>
                      <a:r>
                        <a:rPr lang="en-US" sz="1000" dirty="0">
                          <a:effectLst/>
                        </a:rPr>
                        <a:t>)</a:t>
                      </a:r>
                      <a:endParaRPr lang="en-US" sz="900" dirty="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a:effectLst/>
                        </a:rPr>
                        <a:t>进展</a:t>
                      </a:r>
                      <a:endParaRPr lang="en-US" sz="900">
                        <a:effectLst/>
                        <a:latin typeface="TimesNewRoman,Italic"/>
                        <a:ea typeface="宋体"/>
                        <a:cs typeface="TimesNewRoman,Italic"/>
                      </a:endParaRPr>
                    </a:p>
                  </a:txBody>
                  <a:tcPr marL="63646" marR="63646" marT="0" marB="0" anchor="ctr"/>
                </a:tc>
              </a:tr>
              <a:tr h="330018">
                <a:tc>
                  <a:txBody>
                    <a:bodyPr/>
                    <a:lstStyle/>
                    <a:p>
                      <a:pPr marL="0" marR="0" algn="ctr">
                        <a:lnSpc>
                          <a:spcPts val="2800"/>
                        </a:lnSpc>
                        <a:spcBef>
                          <a:spcPts val="0"/>
                        </a:spcBef>
                        <a:spcAft>
                          <a:spcPts val="0"/>
                        </a:spcAft>
                      </a:pPr>
                      <a:r>
                        <a:rPr lang="zh-CN" sz="1000">
                          <a:effectLst/>
                        </a:rPr>
                        <a:t>无进展</a:t>
                      </a:r>
                      <a:endParaRPr lang="en-US" sz="90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dirty="0">
                          <a:effectLst/>
                        </a:rPr>
                        <a:t>可测量病灶的末次影像学检查日期</a:t>
                      </a:r>
                      <a:endParaRPr lang="en-US" sz="900" dirty="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a:effectLst/>
                        </a:rPr>
                        <a:t>删失</a:t>
                      </a:r>
                      <a:endParaRPr lang="en-US" sz="900">
                        <a:effectLst/>
                        <a:latin typeface="TimesNewRoman,Italic"/>
                        <a:ea typeface="宋体"/>
                        <a:cs typeface="TimesNewRoman,Italic"/>
                      </a:endParaRPr>
                    </a:p>
                  </a:txBody>
                  <a:tcPr marL="63646" marR="63646" marT="0" marB="0" anchor="ctr"/>
                </a:tc>
              </a:tr>
              <a:tr h="330018">
                <a:tc>
                  <a:txBody>
                    <a:bodyPr/>
                    <a:lstStyle/>
                    <a:p>
                      <a:pPr marL="0" marR="0" algn="ctr">
                        <a:lnSpc>
                          <a:spcPts val="2800"/>
                        </a:lnSpc>
                        <a:spcBef>
                          <a:spcPts val="0"/>
                        </a:spcBef>
                        <a:spcAft>
                          <a:spcPts val="0"/>
                        </a:spcAft>
                      </a:pPr>
                      <a:r>
                        <a:rPr lang="zh-CN" sz="1000">
                          <a:effectLst/>
                        </a:rPr>
                        <a:t>无证据表明进展而停止治疗</a:t>
                      </a:r>
                      <a:endParaRPr lang="en-US" sz="90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dirty="0">
                          <a:effectLst/>
                        </a:rPr>
                        <a:t>可测量病灶的末次影像学检查日期</a:t>
                      </a:r>
                      <a:endParaRPr lang="en-US" sz="900" dirty="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a:effectLst/>
                        </a:rPr>
                        <a:t>删失</a:t>
                      </a:r>
                      <a:endParaRPr lang="en-US" sz="900">
                        <a:effectLst/>
                        <a:latin typeface="TimesNewRoman,Italic"/>
                        <a:ea typeface="宋体"/>
                        <a:cs typeface="TimesNewRoman,Italic"/>
                      </a:endParaRPr>
                    </a:p>
                  </a:txBody>
                  <a:tcPr marL="63646" marR="63646" marT="0" marB="0" anchor="ctr"/>
                </a:tc>
              </a:tr>
              <a:tr h="330018">
                <a:tc>
                  <a:txBody>
                    <a:bodyPr/>
                    <a:lstStyle/>
                    <a:p>
                      <a:pPr marL="0" marR="0" algn="ctr">
                        <a:lnSpc>
                          <a:spcPts val="2800"/>
                        </a:lnSpc>
                        <a:spcBef>
                          <a:spcPts val="0"/>
                        </a:spcBef>
                        <a:spcAft>
                          <a:spcPts val="0"/>
                        </a:spcAft>
                      </a:pPr>
                      <a:r>
                        <a:rPr lang="zh-CN" sz="1000">
                          <a:effectLst/>
                        </a:rPr>
                        <a:t>因毒性或其他原因停止治疗</a:t>
                      </a:r>
                      <a:endParaRPr lang="en-US" sz="90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dirty="0">
                          <a:effectLst/>
                        </a:rPr>
                        <a:t>可测量病灶的末次影像学检查日期</a:t>
                      </a:r>
                      <a:endParaRPr lang="en-US" sz="900" dirty="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a:effectLst/>
                        </a:rPr>
                        <a:t>删失</a:t>
                      </a:r>
                      <a:endParaRPr lang="en-US" sz="900">
                        <a:effectLst/>
                        <a:latin typeface="TimesNewRoman,Italic"/>
                        <a:ea typeface="宋体"/>
                        <a:cs typeface="TimesNewRoman,Italic"/>
                      </a:endParaRPr>
                    </a:p>
                  </a:txBody>
                  <a:tcPr marL="63646" marR="63646" marT="0" marB="0" anchor="ctr"/>
                </a:tc>
              </a:tr>
              <a:tr h="330018">
                <a:tc>
                  <a:txBody>
                    <a:bodyPr/>
                    <a:lstStyle/>
                    <a:p>
                      <a:pPr marL="0" marR="0" algn="ctr">
                        <a:lnSpc>
                          <a:spcPts val="2800"/>
                        </a:lnSpc>
                        <a:spcBef>
                          <a:spcPts val="0"/>
                        </a:spcBef>
                        <a:spcAft>
                          <a:spcPts val="0"/>
                        </a:spcAft>
                      </a:pPr>
                      <a:r>
                        <a:rPr lang="zh-CN" sz="1000">
                          <a:effectLst/>
                        </a:rPr>
                        <a:t>开始采用新的抗癌治疗</a:t>
                      </a:r>
                      <a:endParaRPr lang="en-US" sz="90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dirty="0">
                          <a:effectLst/>
                        </a:rPr>
                        <a:t>可测量病灶的末次影像学检查日期</a:t>
                      </a:r>
                      <a:endParaRPr lang="en-US" sz="900" dirty="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a:effectLst/>
                        </a:rPr>
                        <a:t>删失</a:t>
                      </a:r>
                      <a:endParaRPr lang="en-US" sz="900">
                        <a:effectLst/>
                        <a:latin typeface="TimesNewRoman,Italic"/>
                        <a:ea typeface="宋体"/>
                        <a:cs typeface="TimesNewRoman,Italic"/>
                      </a:endParaRPr>
                    </a:p>
                  </a:txBody>
                  <a:tcPr marL="63646" marR="63646" marT="0" marB="0" anchor="ctr"/>
                </a:tc>
              </a:tr>
              <a:tr h="330018">
                <a:tc>
                  <a:txBody>
                    <a:bodyPr/>
                    <a:lstStyle/>
                    <a:p>
                      <a:pPr marL="0" marR="0" algn="ctr">
                        <a:lnSpc>
                          <a:spcPts val="2800"/>
                        </a:lnSpc>
                        <a:spcBef>
                          <a:spcPts val="0"/>
                        </a:spcBef>
                        <a:spcAft>
                          <a:spcPts val="0"/>
                        </a:spcAft>
                      </a:pPr>
                      <a:r>
                        <a:rPr lang="zh-CN" sz="1000">
                          <a:effectLst/>
                        </a:rPr>
                        <a:t>首次疾病进展评估之前死亡</a:t>
                      </a:r>
                      <a:endParaRPr lang="en-US" sz="90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dirty="0">
                          <a:effectLst/>
                        </a:rPr>
                        <a:t>死亡日期</a:t>
                      </a:r>
                      <a:endParaRPr lang="en-US" sz="900" dirty="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dirty="0">
                          <a:effectLst/>
                        </a:rPr>
                        <a:t>进展</a:t>
                      </a:r>
                      <a:endParaRPr lang="en-US" sz="900" dirty="0">
                        <a:effectLst/>
                        <a:latin typeface="TimesNewRoman,Italic"/>
                        <a:ea typeface="宋体"/>
                        <a:cs typeface="TimesNewRoman,Italic"/>
                      </a:endParaRPr>
                    </a:p>
                  </a:txBody>
                  <a:tcPr marL="63646" marR="63646" marT="0" marB="0" anchor="ctr"/>
                </a:tc>
              </a:tr>
              <a:tr h="330018">
                <a:tc>
                  <a:txBody>
                    <a:bodyPr/>
                    <a:lstStyle/>
                    <a:p>
                      <a:pPr marL="0" marR="0" algn="ctr">
                        <a:lnSpc>
                          <a:spcPts val="2800"/>
                        </a:lnSpc>
                        <a:spcBef>
                          <a:spcPts val="0"/>
                        </a:spcBef>
                        <a:spcAft>
                          <a:spcPts val="0"/>
                        </a:spcAft>
                      </a:pPr>
                      <a:r>
                        <a:rPr lang="zh-CN" sz="1000">
                          <a:effectLst/>
                        </a:rPr>
                        <a:t>充分的评估过程中死亡</a:t>
                      </a:r>
                      <a:endParaRPr lang="en-US" sz="90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a:effectLst/>
                        </a:rPr>
                        <a:t>死亡日期</a:t>
                      </a:r>
                      <a:endParaRPr lang="en-US" sz="90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dirty="0">
                          <a:effectLst/>
                        </a:rPr>
                        <a:t>进展</a:t>
                      </a:r>
                      <a:endParaRPr lang="en-US" sz="900" dirty="0">
                        <a:effectLst/>
                        <a:latin typeface="TimesNewRoman,Italic"/>
                        <a:ea typeface="宋体"/>
                        <a:cs typeface="TimesNewRoman,Italic"/>
                      </a:endParaRPr>
                    </a:p>
                  </a:txBody>
                  <a:tcPr marL="63646" marR="63646" marT="0" marB="0" anchor="ctr"/>
                </a:tc>
              </a:tr>
              <a:tr h="330018">
                <a:tc>
                  <a:txBody>
                    <a:bodyPr/>
                    <a:lstStyle/>
                    <a:p>
                      <a:pPr marL="0" marR="0" algn="ctr">
                        <a:lnSpc>
                          <a:spcPts val="2800"/>
                        </a:lnSpc>
                        <a:spcBef>
                          <a:spcPts val="0"/>
                        </a:spcBef>
                        <a:spcAft>
                          <a:spcPts val="0"/>
                        </a:spcAft>
                      </a:pPr>
                      <a:r>
                        <a:rPr lang="zh-CN" sz="1000">
                          <a:effectLst/>
                        </a:rPr>
                        <a:t>遗漏一次以上随访后死亡或进展</a:t>
                      </a:r>
                      <a:endParaRPr lang="en-US" sz="90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a:effectLst/>
                        </a:rPr>
                        <a:t>可测量病灶的末次影像学检查日期</a:t>
                      </a:r>
                      <a:endParaRPr lang="en-US" sz="900">
                        <a:effectLst/>
                        <a:latin typeface="TimesNewRoman,Italic"/>
                        <a:ea typeface="宋体"/>
                        <a:cs typeface="TimesNewRoman,Italic"/>
                      </a:endParaRPr>
                    </a:p>
                  </a:txBody>
                  <a:tcPr marL="63646" marR="63646" marT="0" marB="0" anchor="ctr"/>
                </a:tc>
                <a:tc>
                  <a:txBody>
                    <a:bodyPr/>
                    <a:lstStyle/>
                    <a:p>
                      <a:pPr marL="0" marR="0" algn="ctr">
                        <a:lnSpc>
                          <a:spcPts val="2800"/>
                        </a:lnSpc>
                        <a:spcBef>
                          <a:spcPts val="0"/>
                        </a:spcBef>
                        <a:spcAft>
                          <a:spcPts val="0"/>
                        </a:spcAft>
                      </a:pPr>
                      <a:r>
                        <a:rPr lang="zh-CN" sz="1000" dirty="0">
                          <a:effectLst/>
                        </a:rPr>
                        <a:t>删失</a:t>
                      </a:r>
                      <a:endParaRPr lang="en-US" sz="900" dirty="0">
                        <a:effectLst/>
                        <a:latin typeface="TimesNewRoman,Italic"/>
                        <a:ea typeface="宋体"/>
                        <a:cs typeface="TimesNewRoman,Italic"/>
                      </a:endParaRPr>
                    </a:p>
                  </a:txBody>
                  <a:tcPr marL="63646" marR="63646" marT="0" marB="0" anchor="ctr"/>
                </a:tc>
              </a:tr>
            </a:tbl>
          </a:graphicData>
        </a:graphic>
      </p:graphicFrame>
      <p:sp>
        <p:nvSpPr>
          <p:cNvPr id="9" name="Rectangle 1"/>
          <p:cNvSpPr>
            <a:spLocks noChangeArrowheads="1"/>
          </p:cNvSpPr>
          <p:nvPr/>
        </p:nvSpPr>
        <p:spPr bwMode="auto">
          <a:xfrm>
            <a:off x="1543752" y="1219403"/>
            <a:ext cx="322395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800" dirty="0">
                <a:latin typeface="Times New Roman" pitchFamily="18" charset="0"/>
                <a:ea typeface="方正小标宋_GBK"/>
                <a:cs typeface="Times New Roman" pitchFamily="18" charset="0"/>
              </a:rPr>
              <a:t>PFS1</a:t>
            </a:r>
            <a:r>
              <a:rPr lang="zh-CN" altLang="en-US" sz="1800" dirty="0">
                <a:latin typeface="Times New Roman" pitchFamily="18" charset="0"/>
                <a:ea typeface="方正小标宋_GBK"/>
                <a:cs typeface="Times New Roman" pitchFamily="18" charset="0"/>
              </a:rPr>
              <a:t>（仅包括有记录的进展）</a:t>
            </a:r>
            <a:endParaRPr lang="en-US" altLang="zh-CN" sz="1800" dirty="0">
              <a:latin typeface="Times New Roman" pitchFamily="18" charset="0"/>
              <a:ea typeface="方正小标宋_GBK"/>
              <a:cs typeface="Times New Roman" pitchFamily="18" charset="0"/>
            </a:endParaRPr>
          </a:p>
          <a:p>
            <a:pPr lvl="0" algn="ctr" defTabSz="914400"/>
            <a:r>
              <a:rPr lang="zh-CN" altLang="en-US" sz="1800" dirty="0">
                <a:latin typeface="Times New Roman" pitchFamily="18" charset="0"/>
                <a:ea typeface="方正小标宋_GBK"/>
                <a:cs typeface="Times New Roman" pitchFamily="18" charset="0"/>
              </a:rPr>
              <a:t>敏感性分析方法</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9"/>
          <p:cNvSpPr/>
          <p:nvPr/>
        </p:nvSpPr>
        <p:spPr>
          <a:xfrm>
            <a:off x="6227939" y="3279423"/>
            <a:ext cx="2602795" cy="286232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200" dirty="0" smtClean="0"/>
              <a:t>对</a:t>
            </a:r>
            <a:r>
              <a:rPr lang="zh-CN" altLang="en-US" sz="1200" dirty="0"/>
              <a:t>于仅仅包括有充分记录的，并能够被证实的进展事件的敏感分析。其他数据被删失</a:t>
            </a:r>
            <a:r>
              <a:rPr lang="zh-CN" altLang="en-US" sz="1200" dirty="0" smtClean="0"/>
              <a:t>。进</a:t>
            </a:r>
            <a:r>
              <a:rPr lang="zh-CN" altLang="en-US" sz="1200" dirty="0"/>
              <a:t>展日期为：</a:t>
            </a:r>
            <a:r>
              <a:rPr lang="en-US" sz="1200" dirty="0"/>
              <a:t>  </a:t>
            </a:r>
            <a:endParaRPr lang="en-US" sz="1200" dirty="0" smtClean="0"/>
          </a:p>
          <a:p>
            <a:endParaRPr lang="en-US" sz="1200" dirty="0"/>
          </a:p>
          <a:p>
            <a:pPr marL="285750" lvl="0" indent="-285750">
              <a:buFont typeface="Arial" panose="020B0604020202020204" pitchFamily="34" charset="0"/>
              <a:buChar char="•"/>
            </a:pPr>
            <a:r>
              <a:rPr lang="zh-CN" altLang="en-US" sz="1200" dirty="0"/>
              <a:t>仅基于由独立终点审查委员会（</a:t>
            </a:r>
            <a:r>
              <a:rPr lang="en-US" sz="1200" dirty="0"/>
              <a:t>IRC</a:t>
            </a:r>
            <a:r>
              <a:rPr lang="zh-CN" altLang="en-US" sz="1200" dirty="0"/>
              <a:t>）核实的放射性评价。临床进展不能作为进展终点</a:t>
            </a:r>
            <a:r>
              <a:rPr lang="zh-CN" altLang="en-US" sz="1200" dirty="0" smtClean="0"/>
              <a:t>。</a:t>
            </a:r>
            <a:endParaRPr lang="en-US" altLang="zh-CN" sz="1200" dirty="0" smtClean="0"/>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zh-CN" altLang="en-US" sz="1200" dirty="0"/>
              <a:t>第一次记录肿瘤进展的时间</a:t>
            </a:r>
            <a:r>
              <a:rPr lang="zh-CN" altLang="en-US" sz="1200" dirty="0" smtClean="0"/>
              <a:t>。</a:t>
            </a:r>
            <a:endParaRPr lang="en-US" altLang="zh-CN" sz="1200" dirty="0" smtClean="0"/>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zh-CN" altLang="en-US" sz="1200" dirty="0"/>
              <a:t>密切随访患者的死亡时间</a:t>
            </a:r>
            <a:r>
              <a:rPr lang="zh-CN" altLang="en-US" sz="1200" dirty="0" smtClean="0"/>
              <a:t>。</a:t>
            </a:r>
            <a:endParaRPr lang="en-US" altLang="zh-CN" sz="1200" dirty="0" smtClean="0"/>
          </a:p>
          <a:p>
            <a:pPr marL="285750" lvl="0" indent="-285750">
              <a:buFont typeface="Arial" panose="020B0604020202020204" pitchFamily="34" charset="0"/>
              <a:buChar char="•"/>
            </a:pPr>
            <a:endParaRPr lang="en-US" altLang="zh-CN" sz="1200" dirty="0" smtClean="0"/>
          </a:p>
          <a:p>
            <a:pPr marL="285750" lvl="0" indent="-285750">
              <a:buFont typeface="Arial" panose="020B0604020202020204" pitchFamily="34" charset="0"/>
              <a:buChar char="•"/>
            </a:pPr>
            <a:r>
              <a:rPr lang="zh-CN" altLang="en-US" sz="1200" dirty="0" smtClean="0"/>
              <a:t>遗</a:t>
            </a:r>
            <a:r>
              <a:rPr lang="zh-CN" altLang="en-US" sz="1200" dirty="0"/>
              <a:t>漏两次或两次以上随访后发生的死亡，在最后一次随访时被删失。</a:t>
            </a:r>
            <a:endParaRPr lang="en-US" sz="1200" dirty="0"/>
          </a:p>
        </p:txBody>
      </p:sp>
    </p:spTree>
    <p:extLst>
      <p:ext uri="{BB962C8B-B14F-4D97-AF65-F5344CB8AC3E}">
        <p14:creationId xmlns:p14="http://schemas.microsoft.com/office/powerpoint/2010/main" val="586135588"/>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300" autoRev="1" fill="hold">
                                          <p:stCondLst>
                                            <p:cond delay="0"/>
                                          </p:stCondLst>
                                        </p:cTn>
                                        <p:tgtEl>
                                          <p:spTgt spid="4"/>
                                        </p:tgtEl>
                                        <p:attrNameLst>
                                          <p:attrName>ppt_w</p:attrName>
                                        </p:attrNameLst>
                                      </p:cBhvr>
                                    </p:anim>
                                    <p:anim by="(#ppt_w*0.50)" calcmode="lin" valueType="num">
                                      <p:cBhvr>
                                        <p:cTn id="8" dur="300" decel="50000" autoRev="1" fill="hold">
                                          <p:stCondLst>
                                            <p:cond delay="0"/>
                                          </p:stCondLst>
                                        </p:cTn>
                                        <p:tgtEl>
                                          <p:spTgt spid="4"/>
                                        </p:tgtEl>
                                        <p:attrNameLst>
                                          <p:attrName>ppt_x</p:attrName>
                                        </p:attrNameLst>
                                      </p:cBhvr>
                                    </p:anim>
                                    <p:anim from="(-#ppt_h/2)" to="(#ppt_y)" calcmode="lin" valueType="num">
                                      <p:cBhvr>
                                        <p:cTn id="9" dur="600" fill="hold">
                                          <p:stCondLst>
                                            <p:cond delay="0"/>
                                          </p:stCondLst>
                                        </p:cTn>
                                        <p:tgtEl>
                                          <p:spTgt spid="4"/>
                                        </p:tgtEl>
                                        <p:attrNameLst>
                                          <p:attrName>ppt_y</p:attrName>
                                        </p:attrNameLst>
                                      </p:cBhvr>
                                    </p:anim>
                                    <p:animRot by="21600000">
                                      <p:cBhvr>
                                        <p:cTn id="10" dur="600" fill="hold">
                                          <p:stCondLst>
                                            <p:cond delay="0"/>
                                          </p:stCondLst>
                                        </p:cTn>
                                        <p:tgtEl>
                                          <p:spTgt spid="4"/>
                                        </p:tgtEl>
                                        <p:attrNameLst>
                                          <p:attrName>r</p:attrName>
                                        </p:attrNameLst>
                                      </p:cBhvr>
                                    </p:animRot>
                                  </p:childTnLst>
                                </p:cTn>
                              </p:par>
                            </p:childTnLst>
                          </p:cTn>
                        </p:par>
                        <p:par>
                          <p:cTn id="11" fill="hold">
                            <p:stCondLst>
                              <p:cond delay="1380"/>
                            </p:stCondLst>
                            <p:childTnLst>
                              <p:par>
                                <p:cTn id="12" presetID="3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800" decel="100000"/>
                                        <p:tgtEl>
                                          <p:spTgt spid="5"/>
                                        </p:tgtEl>
                                      </p:cBhvr>
                                    </p:animEffect>
                                    <p:anim calcmode="lin" valueType="num">
                                      <p:cBhvr>
                                        <p:cTn id="15" dur="800" decel="100000" fill="hold"/>
                                        <p:tgtEl>
                                          <p:spTgt spid="5"/>
                                        </p:tgtEl>
                                        <p:attrNameLst>
                                          <p:attrName>style.rotation</p:attrName>
                                        </p:attrNameLst>
                                      </p:cBhvr>
                                      <p:tavLst>
                                        <p:tav tm="0">
                                          <p:val>
                                            <p:fltVal val="-90"/>
                                          </p:val>
                                        </p:tav>
                                        <p:tav tm="100000">
                                          <p:val>
                                            <p:fltVal val="0"/>
                                          </p:val>
                                        </p:tav>
                                      </p:tavLst>
                                    </p:anim>
                                    <p:anim calcmode="lin" valueType="num">
                                      <p:cBhvr>
                                        <p:cTn id="16" dur="800" decel="100000" fill="hold"/>
                                        <p:tgtEl>
                                          <p:spTgt spid="5"/>
                                        </p:tgtEl>
                                        <p:attrNameLst>
                                          <p:attrName>ppt_x</p:attrName>
                                        </p:attrNameLst>
                                      </p:cBhvr>
                                      <p:tavLst>
                                        <p:tav tm="0">
                                          <p:val>
                                            <p:strVal val="#ppt_x+0.4"/>
                                          </p:val>
                                        </p:tav>
                                        <p:tav tm="100000">
                                          <p:val>
                                            <p:strVal val="#ppt_x-0.05"/>
                                          </p:val>
                                        </p:tav>
                                      </p:tavLst>
                                    </p:anim>
                                    <p:anim calcmode="lin" valueType="num">
                                      <p:cBhvr>
                                        <p:cTn id="17" dur="800" decel="100000" fill="hold"/>
                                        <p:tgtEl>
                                          <p:spTgt spid="5"/>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20" fill="hold">
                            <p:stCondLst>
                              <p:cond delay="2380"/>
                            </p:stCondLst>
                            <p:childTnLst>
                              <p:par>
                                <p:cTn id="21" presetID="2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ppt_x</p:attrName>
                                        </p:attrNameLst>
                                      </p:cBhvr>
                                      <p:tavLst>
                                        <p:tav tm="0">
                                          <p:val>
                                            <p:strVal val="#ppt_x-.2"/>
                                          </p:val>
                                        </p:tav>
                                        <p:tav tm="100000">
                                          <p:val>
                                            <p:strVal val="#ppt_x"/>
                                          </p:val>
                                        </p:tav>
                                      </p:tavLst>
                                    </p:anim>
                                    <p:anim calcmode="lin" valueType="num">
                                      <p:cBhvr>
                                        <p:cTn id="24"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5" dur="1000"/>
                                        <p:tgtEl>
                                          <p:spTgt spid="6"/>
                                        </p:tgtEl>
                                      </p:cBhvr>
                                    </p:animEffect>
                                  </p:childTnLst>
                                </p:cTn>
                              </p:par>
                            </p:childTnLst>
                          </p:cTn>
                        </p:par>
                        <p:par>
                          <p:cTn id="26" fill="hold">
                            <p:stCondLst>
                              <p:cond delay="338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2" name="图片 26">
            <a:extLst>
              <a:ext uri="{FF2B5EF4-FFF2-40B4-BE49-F238E27FC236}">
                <a16:creationId xmlns:a16="http://schemas.microsoft.com/office/drawing/2014/main" xmlns="" id="{3ADC059A-8071-46F7-8433-1EB33E87A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 name="直接连接符 27">
            <a:extLst>
              <a:ext uri="{FF2B5EF4-FFF2-40B4-BE49-F238E27FC236}">
                <a16:creationId xmlns:a16="http://schemas.microsoft.com/office/drawing/2014/main" xmlns="" id="{53CD41AD-3B85-40C3-8FED-1EE66F0E101B}"/>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4"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5" name="Picture 114" descr="15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4096" y="981672"/>
            <a:ext cx="304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12" descr="2"/>
          <p:cNvSpPr>
            <a:spLocks noChangeArrowheads="1"/>
          </p:cNvSpPr>
          <p:nvPr/>
        </p:nvSpPr>
        <p:spPr bwMode="gray">
          <a:xfrm>
            <a:off x="6321072" y="1200482"/>
            <a:ext cx="1674048" cy="369332"/>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sz="1800" b="1" dirty="0">
                <a:solidFill>
                  <a:prstClr val="white"/>
                </a:solidFill>
                <a:latin typeface="Calibri"/>
              </a:rPr>
              <a:t>PFS</a:t>
            </a:r>
            <a:r>
              <a:rPr lang="zh-CN" altLang="en-US" sz="1800" b="1" dirty="0">
                <a:solidFill>
                  <a:prstClr val="white"/>
                </a:solidFill>
                <a:latin typeface="Calibri"/>
              </a:rPr>
              <a:t>分析示范表</a:t>
            </a:r>
            <a:endParaRPr lang="en-US" sz="1800" b="1" dirty="0">
              <a:solidFill>
                <a:prstClr val="white"/>
              </a:solidFill>
              <a:latin typeface="Calibri"/>
            </a:endParaRPr>
          </a:p>
        </p:txBody>
      </p:sp>
      <p:pic>
        <p:nvPicPr>
          <p:cNvPr id="7" name="Picture 115" descr="2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2496" y="1134072"/>
            <a:ext cx="112236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4119723179"/>
              </p:ext>
            </p:extLst>
          </p:nvPr>
        </p:nvGraphicFramePr>
        <p:xfrm>
          <a:off x="335245" y="2331047"/>
          <a:ext cx="4660088" cy="3556000"/>
        </p:xfrm>
        <a:graphic>
          <a:graphicData uri="http://schemas.openxmlformats.org/drawingml/2006/table">
            <a:tbl>
              <a:tblPr>
                <a:tableStyleId>{E8B1032C-EA38-4F05-BA0D-38AFFFC7BED3}</a:tableStyleId>
              </a:tblPr>
              <a:tblGrid>
                <a:gridCol w="2181225"/>
                <a:gridCol w="1976685"/>
                <a:gridCol w="502178"/>
              </a:tblGrid>
              <a:tr h="201295">
                <a:tc>
                  <a:txBody>
                    <a:bodyPr/>
                    <a:lstStyle/>
                    <a:p>
                      <a:pPr marL="0" marR="0" algn="ctr">
                        <a:lnSpc>
                          <a:spcPts val="2800"/>
                        </a:lnSpc>
                        <a:spcBef>
                          <a:spcPts val="0"/>
                        </a:spcBef>
                        <a:spcAft>
                          <a:spcPts val="0"/>
                        </a:spcAft>
                      </a:pPr>
                      <a:r>
                        <a:rPr lang="zh-CN" sz="1050" kern="100" dirty="0">
                          <a:effectLst/>
                        </a:rPr>
                        <a:t>情况</a:t>
                      </a:r>
                      <a:endParaRPr lang="en-US" sz="1050" kern="100" dirty="0">
                        <a:effectLst/>
                        <a:latin typeface="Times New Roman"/>
                        <a:ea typeface="宋体"/>
                      </a:endParaRPr>
                    </a:p>
                  </a:txBody>
                  <a:tcPr marL="68580" marR="68580" marT="0" marB="0" anchor="ctr">
                    <a:solidFill>
                      <a:schemeClr val="accent6">
                        <a:lumMod val="40000"/>
                        <a:lumOff val="60000"/>
                      </a:schemeClr>
                    </a:solidFill>
                  </a:tcPr>
                </a:tc>
                <a:tc>
                  <a:txBody>
                    <a:bodyPr/>
                    <a:lstStyle/>
                    <a:p>
                      <a:pPr marL="0" marR="0" algn="ctr">
                        <a:lnSpc>
                          <a:spcPts val="2800"/>
                        </a:lnSpc>
                        <a:spcBef>
                          <a:spcPts val="0"/>
                        </a:spcBef>
                        <a:spcAft>
                          <a:spcPts val="0"/>
                        </a:spcAft>
                      </a:pPr>
                      <a:r>
                        <a:rPr lang="zh-CN" sz="1050" kern="100" dirty="0">
                          <a:effectLst/>
                        </a:rPr>
                        <a:t>进展或删失日期</a:t>
                      </a:r>
                      <a:endParaRPr lang="en-US" sz="1050" kern="100" dirty="0">
                        <a:effectLst/>
                        <a:latin typeface="Times New Roman"/>
                        <a:ea typeface="宋体"/>
                      </a:endParaRPr>
                    </a:p>
                  </a:txBody>
                  <a:tcPr marL="68580" marR="68580" marT="0" marB="0" anchor="ctr">
                    <a:solidFill>
                      <a:schemeClr val="accent6">
                        <a:lumMod val="40000"/>
                        <a:lumOff val="60000"/>
                      </a:schemeClr>
                    </a:solidFill>
                  </a:tcPr>
                </a:tc>
                <a:tc>
                  <a:txBody>
                    <a:bodyPr/>
                    <a:lstStyle/>
                    <a:p>
                      <a:pPr marL="0" marR="0" algn="ctr">
                        <a:lnSpc>
                          <a:spcPts val="2800"/>
                        </a:lnSpc>
                        <a:spcBef>
                          <a:spcPts val="0"/>
                        </a:spcBef>
                        <a:spcAft>
                          <a:spcPts val="0"/>
                        </a:spcAft>
                      </a:pPr>
                      <a:r>
                        <a:rPr lang="zh-CN" sz="1050" kern="100">
                          <a:effectLst/>
                        </a:rPr>
                        <a:t>结果</a:t>
                      </a:r>
                      <a:endParaRPr lang="en-US" sz="1050" kern="100">
                        <a:effectLst/>
                        <a:latin typeface="Times New Roman"/>
                        <a:ea typeface="宋体"/>
                      </a:endParaRPr>
                    </a:p>
                  </a:txBody>
                  <a:tcPr marL="68580" marR="68580" marT="0" marB="0" anchor="ctr">
                    <a:solidFill>
                      <a:schemeClr val="accent6">
                        <a:lumMod val="40000"/>
                        <a:lumOff val="60000"/>
                      </a:schemeClr>
                    </a:solidFill>
                  </a:tcPr>
                </a:tc>
              </a:tr>
              <a:tr h="201295">
                <a:tc>
                  <a:txBody>
                    <a:bodyPr/>
                    <a:lstStyle/>
                    <a:p>
                      <a:pPr marL="0" marR="0" algn="ctr">
                        <a:lnSpc>
                          <a:spcPts val="2800"/>
                        </a:lnSpc>
                        <a:spcBef>
                          <a:spcPts val="0"/>
                        </a:spcBef>
                        <a:spcAft>
                          <a:spcPts val="0"/>
                        </a:spcAft>
                      </a:pPr>
                      <a:r>
                        <a:rPr lang="zh-CN" sz="1050" dirty="0">
                          <a:effectLst/>
                        </a:rPr>
                        <a:t>无基线肿瘤评估</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kern="100" dirty="0">
                          <a:effectLst/>
                        </a:rPr>
                        <a:t>随机化</a:t>
                      </a:r>
                      <a:endParaRPr lang="en-US" sz="1050" kern="100" dirty="0">
                        <a:effectLst/>
                        <a:latin typeface="Times New Roman"/>
                        <a:ea typeface="宋体"/>
                      </a:endParaRPr>
                    </a:p>
                  </a:txBody>
                  <a:tcPr marL="68580" marR="68580" marT="0" marB="0" anchor="ctr"/>
                </a:tc>
                <a:tc>
                  <a:txBody>
                    <a:bodyPr/>
                    <a:lstStyle/>
                    <a:p>
                      <a:pPr marL="0" marR="0" algn="ctr">
                        <a:lnSpc>
                          <a:spcPts val="2800"/>
                        </a:lnSpc>
                        <a:spcBef>
                          <a:spcPts val="0"/>
                        </a:spcBef>
                        <a:spcAft>
                          <a:spcPts val="0"/>
                        </a:spcAft>
                      </a:pPr>
                      <a:r>
                        <a:rPr lang="zh-CN" sz="1050" kern="100">
                          <a:effectLst/>
                        </a:rPr>
                        <a:t>删失</a:t>
                      </a:r>
                      <a:endParaRPr lang="en-US" sz="1050" kern="100">
                        <a:effectLst/>
                        <a:latin typeface="Times New Roman"/>
                        <a:ea typeface="宋体"/>
                      </a:endParaRPr>
                    </a:p>
                  </a:txBody>
                  <a:tcPr marL="68580" marR="68580" marT="0" marB="0" anchor="ctr"/>
                </a:tc>
              </a:tr>
              <a:tr h="201295">
                <a:tc>
                  <a:txBody>
                    <a:bodyPr/>
                    <a:lstStyle/>
                    <a:p>
                      <a:pPr marL="0" marR="0" algn="ctr">
                        <a:lnSpc>
                          <a:spcPts val="2800"/>
                        </a:lnSpc>
                        <a:spcBef>
                          <a:spcPts val="0"/>
                        </a:spcBef>
                        <a:spcAft>
                          <a:spcPts val="0"/>
                        </a:spcAft>
                      </a:pPr>
                      <a:r>
                        <a:rPr lang="zh-CN" sz="1050" dirty="0">
                          <a:effectLst/>
                        </a:rPr>
                        <a:t>预定随访的过程中证实有进展</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kern="100" dirty="0">
                          <a:effectLst/>
                        </a:rPr>
                        <a:t>下次预定随访日期</a:t>
                      </a:r>
                      <a:endParaRPr lang="en-US" sz="1050" kern="100" dirty="0">
                        <a:effectLst/>
                        <a:latin typeface="Times New Roman"/>
                        <a:ea typeface="宋体"/>
                      </a:endParaRPr>
                    </a:p>
                  </a:txBody>
                  <a:tcPr marL="68580" marR="68580" marT="0" marB="0" anchor="ctr"/>
                </a:tc>
                <a:tc>
                  <a:txBody>
                    <a:bodyPr/>
                    <a:lstStyle/>
                    <a:p>
                      <a:pPr marL="0" marR="0" algn="ctr">
                        <a:lnSpc>
                          <a:spcPts val="2800"/>
                        </a:lnSpc>
                        <a:spcBef>
                          <a:spcPts val="0"/>
                        </a:spcBef>
                        <a:spcAft>
                          <a:spcPts val="0"/>
                        </a:spcAft>
                      </a:pPr>
                      <a:r>
                        <a:rPr lang="zh-CN" sz="1050" kern="100" dirty="0">
                          <a:effectLst/>
                        </a:rPr>
                        <a:t>进展</a:t>
                      </a:r>
                      <a:endParaRPr lang="en-US" sz="1050" kern="100" dirty="0">
                        <a:effectLst/>
                        <a:latin typeface="Times New Roman"/>
                        <a:ea typeface="宋体"/>
                      </a:endParaRPr>
                    </a:p>
                  </a:txBody>
                  <a:tcPr marL="68580" marR="68580" marT="0" marB="0" anchor="ctr"/>
                </a:tc>
              </a:tr>
              <a:tr h="201295">
                <a:tc>
                  <a:txBody>
                    <a:bodyPr/>
                    <a:lstStyle/>
                    <a:p>
                      <a:pPr marL="0" marR="0" algn="ctr">
                        <a:lnSpc>
                          <a:spcPts val="2800"/>
                        </a:lnSpc>
                        <a:spcBef>
                          <a:spcPts val="0"/>
                        </a:spcBef>
                        <a:spcAft>
                          <a:spcPts val="0"/>
                        </a:spcAft>
                      </a:pPr>
                      <a:r>
                        <a:rPr lang="zh-CN" sz="1050" dirty="0">
                          <a:effectLst/>
                        </a:rPr>
                        <a:t>无进展</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kern="100">
                          <a:effectLst/>
                        </a:rPr>
                        <a:t>有适当评估的末次随访日期</a:t>
                      </a:r>
                      <a:endParaRPr lang="en-US" sz="1050" kern="100">
                        <a:effectLst/>
                        <a:latin typeface="Times New Roman"/>
                        <a:ea typeface="宋体"/>
                      </a:endParaRPr>
                    </a:p>
                  </a:txBody>
                  <a:tcPr marL="68580" marR="68580" marT="0" marB="0" anchor="ctr"/>
                </a:tc>
                <a:tc>
                  <a:txBody>
                    <a:bodyPr/>
                    <a:lstStyle/>
                    <a:p>
                      <a:pPr marL="0" marR="0" algn="ctr">
                        <a:lnSpc>
                          <a:spcPts val="2800"/>
                        </a:lnSpc>
                        <a:spcBef>
                          <a:spcPts val="0"/>
                        </a:spcBef>
                        <a:spcAft>
                          <a:spcPts val="0"/>
                        </a:spcAft>
                      </a:pPr>
                      <a:r>
                        <a:rPr lang="zh-CN" sz="1050" kern="100" dirty="0">
                          <a:effectLst/>
                        </a:rPr>
                        <a:t>删失</a:t>
                      </a:r>
                      <a:endParaRPr lang="en-US" sz="1050" kern="100" dirty="0">
                        <a:effectLst/>
                        <a:latin typeface="Times New Roman"/>
                        <a:ea typeface="宋体"/>
                      </a:endParaRPr>
                    </a:p>
                  </a:txBody>
                  <a:tcPr marL="68580" marR="68580" marT="0" marB="0" anchor="ctr"/>
                </a:tc>
              </a:tr>
              <a:tr h="201295">
                <a:tc>
                  <a:txBody>
                    <a:bodyPr/>
                    <a:lstStyle/>
                    <a:p>
                      <a:pPr marL="0" marR="0" algn="ctr">
                        <a:lnSpc>
                          <a:spcPts val="2800"/>
                        </a:lnSpc>
                        <a:spcBef>
                          <a:spcPts val="0"/>
                        </a:spcBef>
                        <a:spcAft>
                          <a:spcPts val="0"/>
                        </a:spcAft>
                      </a:pPr>
                      <a:r>
                        <a:rPr lang="zh-CN" sz="1050" dirty="0">
                          <a:effectLst/>
                        </a:rPr>
                        <a:t>无证据表明进展而停止治疗</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kern="100">
                          <a:effectLst/>
                        </a:rPr>
                        <a:t>有适当评估的末次随访日期</a:t>
                      </a:r>
                      <a:endParaRPr lang="en-US" sz="1050" kern="100">
                        <a:effectLst/>
                        <a:latin typeface="Times New Roman"/>
                        <a:ea typeface="宋体"/>
                      </a:endParaRPr>
                    </a:p>
                  </a:txBody>
                  <a:tcPr marL="68580" marR="68580" marT="0" marB="0" anchor="ctr"/>
                </a:tc>
                <a:tc>
                  <a:txBody>
                    <a:bodyPr/>
                    <a:lstStyle/>
                    <a:p>
                      <a:pPr marL="0" marR="0" algn="ctr">
                        <a:lnSpc>
                          <a:spcPts val="2800"/>
                        </a:lnSpc>
                        <a:spcBef>
                          <a:spcPts val="0"/>
                        </a:spcBef>
                        <a:spcAft>
                          <a:spcPts val="0"/>
                        </a:spcAft>
                      </a:pPr>
                      <a:r>
                        <a:rPr lang="zh-CN" sz="1050" kern="100" dirty="0">
                          <a:effectLst/>
                        </a:rPr>
                        <a:t>删失</a:t>
                      </a:r>
                      <a:endParaRPr lang="en-US" sz="1050" kern="100" dirty="0">
                        <a:effectLst/>
                        <a:latin typeface="Times New Roman"/>
                        <a:ea typeface="宋体"/>
                      </a:endParaRPr>
                    </a:p>
                  </a:txBody>
                  <a:tcPr marL="68580" marR="68580" marT="0" marB="0" anchor="ctr"/>
                </a:tc>
              </a:tr>
              <a:tr h="201295">
                <a:tc>
                  <a:txBody>
                    <a:bodyPr/>
                    <a:lstStyle/>
                    <a:p>
                      <a:pPr marL="0" marR="0" algn="ctr">
                        <a:lnSpc>
                          <a:spcPts val="2800"/>
                        </a:lnSpc>
                        <a:spcBef>
                          <a:spcPts val="0"/>
                        </a:spcBef>
                        <a:spcAft>
                          <a:spcPts val="0"/>
                        </a:spcAft>
                      </a:pPr>
                      <a:r>
                        <a:rPr lang="zh-CN" sz="1050" dirty="0">
                          <a:effectLst/>
                        </a:rPr>
                        <a:t>因毒性或其他原因停止治疗</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kern="100">
                          <a:effectLst/>
                        </a:rPr>
                        <a:t>有适当评估的末次随访日期</a:t>
                      </a:r>
                      <a:endParaRPr lang="en-US" sz="1050" kern="100">
                        <a:effectLst/>
                        <a:latin typeface="Times New Roman"/>
                        <a:ea typeface="宋体"/>
                      </a:endParaRPr>
                    </a:p>
                  </a:txBody>
                  <a:tcPr marL="68580" marR="68580" marT="0" marB="0" anchor="ctr"/>
                </a:tc>
                <a:tc>
                  <a:txBody>
                    <a:bodyPr/>
                    <a:lstStyle/>
                    <a:p>
                      <a:pPr marL="0" marR="0" algn="ctr">
                        <a:lnSpc>
                          <a:spcPts val="2800"/>
                        </a:lnSpc>
                        <a:spcBef>
                          <a:spcPts val="0"/>
                        </a:spcBef>
                        <a:spcAft>
                          <a:spcPts val="0"/>
                        </a:spcAft>
                      </a:pPr>
                      <a:r>
                        <a:rPr lang="zh-CN" sz="1050" kern="100" dirty="0">
                          <a:effectLst/>
                        </a:rPr>
                        <a:t>删失</a:t>
                      </a:r>
                      <a:endParaRPr lang="en-US" sz="1050" kern="100" dirty="0">
                        <a:effectLst/>
                        <a:latin typeface="Times New Roman"/>
                        <a:ea typeface="宋体"/>
                      </a:endParaRPr>
                    </a:p>
                  </a:txBody>
                  <a:tcPr marL="68580" marR="68580" marT="0" marB="0" anchor="ctr"/>
                </a:tc>
              </a:tr>
              <a:tr h="201295">
                <a:tc>
                  <a:txBody>
                    <a:bodyPr/>
                    <a:lstStyle/>
                    <a:p>
                      <a:pPr marL="0" marR="0" algn="ctr">
                        <a:lnSpc>
                          <a:spcPts val="2800"/>
                        </a:lnSpc>
                        <a:spcBef>
                          <a:spcPts val="0"/>
                        </a:spcBef>
                        <a:spcAft>
                          <a:spcPts val="0"/>
                        </a:spcAft>
                      </a:pPr>
                      <a:r>
                        <a:rPr lang="zh-CN" sz="1050" dirty="0">
                          <a:effectLst/>
                        </a:rPr>
                        <a:t>开始采用新的抗癌治疗</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kern="100">
                          <a:effectLst/>
                        </a:rPr>
                        <a:t>有适当评估的末次随访日期</a:t>
                      </a:r>
                      <a:endParaRPr lang="en-US" sz="1050" kern="100">
                        <a:effectLst/>
                        <a:latin typeface="Times New Roman"/>
                        <a:ea typeface="宋体"/>
                      </a:endParaRPr>
                    </a:p>
                  </a:txBody>
                  <a:tcPr marL="68580" marR="68580" marT="0" marB="0" anchor="ctr"/>
                </a:tc>
                <a:tc>
                  <a:txBody>
                    <a:bodyPr/>
                    <a:lstStyle/>
                    <a:p>
                      <a:pPr marL="0" marR="0" algn="ctr">
                        <a:lnSpc>
                          <a:spcPts val="2800"/>
                        </a:lnSpc>
                        <a:spcBef>
                          <a:spcPts val="0"/>
                        </a:spcBef>
                        <a:spcAft>
                          <a:spcPts val="0"/>
                        </a:spcAft>
                      </a:pPr>
                      <a:r>
                        <a:rPr lang="zh-CN" sz="1050" kern="100" dirty="0">
                          <a:effectLst/>
                        </a:rPr>
                        <a:t>删失</a:t>
                      </a:r>
                      <a:endParaRPr lang="en-US" sz="1050" kern="100" dirty="0">
                        <a:effectLst/>
                        <a:latin typeface="Times New Roman"/>
                        <a:ea typeface="宋体"/>
                      </a:endParaRPr>
                    </a:p>
                  </a:txBody>
                  <a:tcPr marL="68580" marR="68580" marT="0" marB="0" anchor="ctr"/>
                </a:tc>
              </a:tr>
              <a:tr h="201295">
                <a:tc>
                  <a:txBody>
                    <a:bodyPr/>
                    <a:lstStyle/>
                    <a:p>
                      <a:pPr marL="0" marR="0" algn="ctr">
                        <a:lnSpc>
                          <a:spcPts val="2800"/>
                        </a:lnSpc>
                        <a:spcBef>
                          <a:spcPts val="0"/>
                        </a:spcBef>
                        <a:spcAft>
                          <a:spcPts val="0"/>
                        </a:spcAft>
                      </a:pPr>
                      <a:r>
                        <a:rPr lang="zh-CN" sz="1050" dirty="0">
                          <a:effectLst/>
                        </a:rPr>
                        <a:t>首次疾病进展评估之前死亡</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kern="100">
                          <a:effectLst/>
                        </a:rPr>
                        <a:t>死亡日期</a:t>
                      </a:r>
                      <a:endParaRPr lang="en-US" sz="1050" kern="100">
                        <a:effectLst/>
                        <a:latin typeface="Times New Roman"/>
                        <a:ea typeface="宋体"/>
                      </a:endParaRPr>
                    </a:p>
                  </a:txBody>
                  <a:tcPr marL="68580" marR="68580" marT="0" marB="0" anchor="ctr"/>
                </a:tc>
                <a:tc>
                  <a:txBody>
                    <a:bodyPr/>
                    <a:lstStyle/>
                    <a:p>
                      <a:pPr marL="0" marR="0" algn="ctr">
                        <a:lnSpc>
                          <a:spcPts val="2800"/>
                        </a:lnSpc>
                        <a:spcBef>
                          <a:spcPts val="0"/>
                        </a:spcBef>
                        <a:spcAft>
                          <a:spcPts val="0"/>
                        </a:spcAft>
                      </a:pPr>
                      <a:r>
                        <a:rPr lang="zh-CN" sz="1050" kern="100" dirty="0">
                          <a:effectLst/>
                        </a:rPr>
                        <a:t>进展</a:t>
                      </a:r>
                      <a:endParaRPr lang="en-US" sz="1050" kern="100" dirty="0">
                        <a:effectLst/>
                        <a:latin typeface="Times New Roman"/>
                        <a:ea typeface="宋体"/>
                      </a:endParaRPr>
                    </a:p>
                  </a:txBody>
                  <a:tcPr marL="68580" marR="68580" marT="0" marB="0" anchor="ctr"/>
                </a:tc>
              </a:tr>
              <a:tr h="201295">
                <a:tc>
                  <a:txBody>
                    <a:bodyPr/>
                    <a:lstStyle/>
                    <a:p>
                      <a:pPr marL="0" marR="0" algn="ctr">
                        <a:lnSpc>
                          <a:spcPts val="2800"/>
                        </a:lnSpc>
                        <a:spcBef>
                          <a:spcPts val="0"/>
                        </a:spcBef>
                        <a:spcAft>
                          <a:spcPts val="0"/>
                        </a:spcAft>
                      </a:pPr>
                      <a:r>
                        <a:rPr lang="zh-CN" sz="1050" dirty="0">
                          <a:effectLst/>
                        </a:rPr>
                        <a:t>充分的评估过程中死亡</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kern="100">
                          <a:effectLst/>
                        </a:rPr>
                        <a:t>死亡日期</a:t>
                      </a:r>
                      <a:endParaRPr lang="en-US" sz="1050" kern="100">
                        <a:effectLst/>
                        <a:latin typeface="Times New Roman"/>
                        <a:ea typeface="宋体"/>
                      </a:endParaRPr>
                    </a:p>
                  </a:txBody>
                  <a:tcPr marL="68580" marR="68580" marT="0" marB="0" anchor="ctr"/>
                </a:tc>
                <a:tc>
                  <a:txBody>
                    <a:bodyPr/>
                    <a:lstStyle/>
                    <a:p>
                      <a:pPr marL="0" marR="0" algn="ctr">
                        <a:lnSpc>
                          <a:spcPts val="2800"/>
                        </a:lnSpc>
                        <a:spcBef>
                          <a:spcPts val="0"/>
                        </a:spcBef>
                        <a:spcAft>
                          <a:spcPts val="0"/>
                        </a:spcAft>
                      </a:pPr>
                      <a:r>
                        <a:rPr lang="zh-CN" sz="1050" kern="100" dirty="0">
                          <a:effectLst/>
                        </a:rPr>
                        <a:t>进展</a:t>
                      </a:r>
                      <a:endParaRPr lang="en-US" sz="1050" kern="100" dirty="0">
                        <a:effectLst/>
                        <a:latin typeface="Times New Roman"/>
                        <a:ea typeface="宋体"/>
                      </a:endParaRPr>
                    </a:p>
                  </a:txBody>
                  <a:tcPr marL="68580" marR="68580" marT="0" marB="0" anchor="ctr"/>
                </a:tc>
              </a:tr>
              <a:tr h="201295">
                <a:tc>
                  <a:txBody>
                    <a:bodyPr/>
                    <a:lstStyle/>
                    <a:p>
                      <a:pPr marL="0" marR="0" algn="ctr">
                        <a:lnSpc>
                          <a:spcPts val="2800"/>
                        </a:lnSpc>
                        <a:spcBef>
                          <a:spcPts val="0"/>
                        </a:spcBef>
                        <a:spcAft>
                          <a:spcPts val="0"/>
                        </a:spcAft>
                      </a:pPr>
                      <a:r>
                        <a:rPr lang="zh-CN" sz="1050" dirty="0">
                          <a:effectLst/>
                        </a:rPr>
                        <a:t>遗漏一次以上随访后死亡或进展</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kern="100">
                          <a:effectLst/>
                        </a:rPr>
                        <a:t>有适当评估的末次随访日期</a:t>
                      </a:r>
                      <a:endParaRPr lang="en-US" sz="1050" kern="100">
                        <a:effectLst/>
                        <a:latin typeface="Times New Roman"/>
                        <a:ea typeface="宋体"/>
                      </a:endParaRPr>
                    </a:p>
                  </a:txBody>
                  <a:tcPr marL="68580" marR="68580" marT="0" marB="0" anchor="ctr"/>
                </a:tc>
                <a:tc>
                  <a:txBody>
                    <a:bodyPr/>
                    <a:lstStyle/>
                    <a:p>
                      <a:pPr marL="0" marR="0" algn="ctr">
                        <a:lnSpc>
                          <a:spcPts val="2800"/>
                        </a:lnSpc>
                        <a:spcBef>
                          <a:spcPts val="0"/>
                        </a:spcBef>
                        <a:spcAft>
                          <a:spcPts val="0"/>
                        </a:spcAft>
                      </a:pPr>
                      <a:r>
                        <a:rPr lang="zh-CN" sz="1050" kern="100" dirty="0">
                          <a:effectLst/>
                        </a:rPr>
                        <a:t>删失</a:t>
                      </a:r>
                      <a:endParaRPr lang="en-US" sz="1050" kern="100" dirty="0">
                        <a:effectLst/>
                        <a:latin typeface="Times New Roman"/>
                        <a:ea typeface="宋体"/>
                      </a:endParaRPr>
                    </a:p>
                  </a:txBody>
                  <a:tcPr marL="68580" marR="68580" marT="0" marB="0" anchor="ctr"/>
                </a:tc>
              </a:tr>
            </a:tbl>
          </a:graphicData>
        </a:graphic>
      </p:graphicFrame>
      <p:sp>
        <p:nvSpPr>
          <p:cNvPr id="13" name="Rectangle 1"/>
          <p:cNvSpPr>
            <a:spLocks noChangeArrowheads="1"/>
          </p:cNvSpPr>
          <p:nvPr/>
        </p:nvSpPr>
        <p:spPr bwMode="auto">
          <a:xfrm>
            <a:off x="1106469" y="1577221"/>
            <a:ext cx="322395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Times New Roman" pitchFamily="18" charset="0"/>
                <a:ea typeface="方正小标宋_GBK" charset="-122"/>
                <a:cs typeface="Times New Roman" pitchFamily="18" charset="0"/>
              </a:rPr>
              <a:t>PFS2</a:t>
            </a:r>
            <a:r>
              <a:rPr kumimoji="0" lang="zh-CN" altLang="en-US" sz="1800" b="0" i="0" u="none" strike="noStrike" cap="none" normalizeH="0" baseline="0" dirty="0" smtClean="0">
                <a:ln>
                  <a:noFill/>
                </a:ln>
                <a:solidFill>
                  <a:schemeClr val="tx1"/>
                </a:solidFill>
                <a:effectLst/>
                <a:latin typeface="Times New Roman" pitchFamily="18" charset="0"/>
                <a:ea typeface="方正小标宋_GBK" charset="-122"/>
                <a:cs typeface="Times New Roman" pitchFamily="18" charset="0"/>
              </a:rPr>
              <a:t>（进展和评估日期一致）</a:t>
            </a:r>
            <a:endParaRPr kumimoji="0" lang="en-US" altLang="zh-CN" sz="1800" b="0" i="0" u="none" strike="noStrike" cap="none" normalizeH="0" baseline="0" dirty="0" smtClean="0">
              <a:ln>
                <a:noFill/>
              </a:ln>
              <a:solidFill>
                <a:schemeClr val="tx1"/>
              </a:solidFill>
              <a:effectLst/>
              <a:latin typeface="Times New Roman" pitchFamily="18" charset="0"/>
              <a:ea typeface="方正小标宋_GBK" charset="-122"/>
              <a:cs typeface="Times New Roman" pitchFamily="18" charset="0"/>
            </a:endParaRPr>
          </a:p>
          <a:p>
            <a:pPr lvl="0" algn="ctr" defTabSz="914400" fontAlgn="base">
              <a:spcBef>
                <a:spcPct val="0"/>
              </a:spcBef>
              <a:spcAft>
                <a:spcPct val="0"/>
              </a:spcAft>
            </a:pPr>
            <a:r>
              <a:rPr lang="zh-CN" altLang="en-US" sz="1800" dirty="0">
                <a:latin typeface="Times New Roman" pitchFamily="18" charset="0"/>
                <a:ea typeface="方正小标宋_GBK" charset="-122"/>
                <a:cs typeface="Times New Roman" pitchFamily="18" charset="0"/>
              </a:rPr>
              <a:t>敏感性分析方法</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Rectangle 14"/>
          <p:cNvSpPr/>
          <p:nvPr/>
        </p:nvSpPr>
        <p:spPr>
          <a:xfrm>
            <a:off x="5456296" y="3266579"/>
            <a:ext cx="3306704"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zh-CN" altLang="en-US" sz="1200" dirty="0" smtClean="0"/>
              <a:t>通</a:t>
            </a:r>
            <a:r>
              <a:rPr lang="zh-CN" altLang="en-US" sz="1200" dirty="0"/>
              <a:t>过指定删失日期以及预定随访日期的事件以纠正肿瘤评价随访进度中的潜在偏倚</a:t>
            </a:r>
            <a:r>
              <a:rPr lang="zh-CN" altLang="en-US" sz="1200" dirty="0" smtClean="0"/>
              <a:t>。</a:t>
            </a:r>
            <a:endParaRPr lang="en-US" altLang="zh-CN" sz="1200" dirty="0" smtClean="0"/>
          </a:p>
          <a:p>
            <a:pPr marL="285750" indent="-285750">
              <a:buFont typeface="Arial" panose="020B0604020202020204" pitchFamily="34" charset="0"/>
              <a:buChar char="•"/>
            </a:pPr>
            <a:endParaRPr lang="en-US" altLang="zh-CN" sz="1200" dirty="0" smtClean="0"/>
          </a:p>
          <a:p>
            <a:pPr marL="285750" indent="-285750">
              <a:buFont typeface="Arial" panose="020B0604020202020204" pitchFamily="34" charset="0"/>
              <a:buChar char="•"/>
            </a:pPr>
            <a:r>
              <a:rPr lang="zh-CN" altLang="en-US" sz="1200" dirty="0" smtClean="0"/>
              <a:t>如</a:t>
            </a:r>
            <a:r>
              <a:rPr lang="zh-CN" altLang="en-US" sz="1200" dirty="0"/>
              <a:t>果在邻近的最后一次随访时发生进展，这一方法可能引入偏倚，特别是对于开放试验而言</a:t>
            </a:r>
            <a:r>
              <a:rPr lang="zh-CN" altLang="en-US" sz="1200" dirty="0" smtClean="0"/>
              <a:t>。</a:t>
            </a:r>
            <a:endParaRPr lang="en-US" altLang="zh-CN" sz="1200" dirty="0" smtClean="0"/>
          </a:p>
          <a:p>
            <a:pPr marL="285750" indent="-285750">
              <a:buFont typeface="Arial" panose="020B0604020202020204" pitchFamily="34" charset="0"/>
              <a:buChar char="•"/>
            </a:pPr>
            <a:endParaRPr lang="en-US" altLang="zh-CN" sz="1200" dirty="0" smtClean="0"/>
          </a:p>
          <a:p>
            <a:pPr marL="285750" indent="-285750">
              <a:buFont typeface="Arial" panose="020B0604020202020204" pitchFamily="34" charset="0"/>
              <a:buChar char="•"/>
            </a:pPr>
            <a:r>
              <a:rPr lang="zh-CN" altLang="en-US" sz="1200" dirty="0" smtClean="0"/>
              <a:t>这</a:t>
            </a:r>
            <a:r>
              <a:rPr lang="zh-CN" altLang="en-US" sz="1200" dirty="0"/>
              <a:t>一方法最好应用于随机盲法的研究中。</a:t>
            </a:r>
            <a:endParaRPr lang="en-US" sz="1200" dirty="0"/>
          </a:p>
        </p:txBody>
      </p:sp>
    </p:spTree>
    <p:extLst>
      <p:ext uri="{BB962C8B-B14F-4D97-AF65-F5344CB8AC3E}">
        <p14:creationId xmlns:p14="http://schemas.microsoft.com/office/powerpoint/2010/main" val="1478479290"/>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300" autoRev="1" fill="hold">
                                          <p:stCondLst>
                                            <p:cond delay="0"/>
                                          </p:stCondLst>
                                        </p:cTn>
                                        <p:tgtEl>
                                          <p:spTgt spid="4"/>
                                        </p:tgtEl>
                                        <p:attrNameLst>
                                          <p:attrName>ppt_w</p:attrName>
                                        </p:attrNameLst>
                                      </p:cBhvr>
                                    </p:anim>
                                    <p:anim by="(#ppt_w*0.50)" calcmode="lin" valueType="num">
                                      <p:cBhvr>
                                        <p:cTn id="8" dur="300" decel="50000" autoRev="1" fill="hold">
                                          <p:stCondLst>
                                            <p:cond delay="0"/>
                                          </p:stCondLst>
                                        </p:cTn>
                                        <p:tgtEl>
                                          <p:spTgt spid="4"/>
                                        </p:tgtEl>
                                        <p:attrNameLst>
                                          <p:attrName>ppt_x</p:attrName>
                                        </p:attrNameLst>
                                      </p:cBhvr>
                                    </p:anim>
                                    <p:anim from="(-#ppt_h/2)" to="(#ppt_y)" calcmode="lin" valueType="num">
                                      <p:cBhvr>
                                        <p:cTn id="9" dur="600" fill="hold">
                                          <p:stCondLst>
                                            <p:cond delay="0"/>
                                          </p:stCondLst>
                                        </p:cTn>
                                        <p:tgtEl>
                                          <p:spTgt spid="4"/>
                                        </p:tgtEl>
                                        <p:attrNameLst>
                                          <p:attrName>ppt_y</p:attrName>
                                        </p:attrNameLst>
                                      </p:cBhvr>
                                    </p:anim>
                                    <p:animRot by="21600000">
                                      <p:cBhvr>
                                        <p:cTn id="10" dur="600" fill="hold">
                                          <p:stCondLst>
                                            <p:cond delay="0"/>
                                          </p:stCondLst>
                                        </p:cTn>
                                        <p:tgtEl>
                                          <p:spTgt spid="4"/>
                                        </p:tgtEl>
                                        <p:attrNameLst>
                                          <p:attrName>r</p:attrName>
                                        </p:attrNameLst>
                                      </p:cBhvr>
                                    </p:animRot>
                                  </p:childTnLst>
                                </p:cTn>
                              </p:par>
                            </p:childTnLst>
                          </p:cTn>
                        </p:par>
                        <p:par>
                          <p:cTn id="11" fill="hold">
                            <p:stCondLst>
                              <p:cond delay="1380"/>
                            </p:stCondLst>
                            <p:childTnLst>
                              <p:par>
                                <p:cTn id="12" presetID="3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800" decel="100000"/>
                                        <p:tgtEl>
                                          <p:spTgt spid="5"/>
                                        </p:tgtEl>
                                      </p:cBhvr>
                                    </p:animEffect>
                                    <p:anim calcmode="lin" valueType="num">
                                      <p:cBhvr>
                                        <p:cTn id="15" dur="800" decel="100000" fill="hold"/>
                                        <p:tgtEl>
                                          <p:spTgt spid="5"/>
                                        </p:tgtEl>
                                        <p:attrNameLst>
                                          <p:attrName>style.rotation</p:attrName>
                                        </p:attrNameLst>
                                      </p:cBhvr>
                                      <p:tavLst>
                                        <p:tav tm="0">
                                          <p:val>
                                            <p:fltVal val="-90"/>
                                          </p:val>
                                        </p:tav>
                                        <p:tav tm="100000">
                                          <p:val>
                                            <p:fltVal val="0"/>
                                          </p:val>
                                        </p:tav>
                                      </p:tavLst>
                                    </p:anim>
                                    <p:anim calcmode="lin" valueType="num">
                                      <p:cBhvr>
                                        <p:cTn id="16" dur="800" decel="100000" fill="hold"/>
                                        <p:tgtEl>
                                          <p:spTgt spid="5"/>
                                        </p:tgtEl>
                                        <p:attrNameLst>
                                          <p:attrName>ppt_x</p:attrName>
                                        </p:attrNameLst>
                                      </p:cBhvr>
                                      <p:tavLst>
                                        <p:tav tm="0">
                                          <p:val>
                                            <p:strVal val="#ppt_x+0.4"/>
                                          </p:val>
                                        </p:tav>
                                        <p:tav tm="100000">
                                          <p:val>
                                            <p:strVal val="#ppt_x-0.05"/>
                                          </p:val>
                                        </p:tav>
                                      </p:tavLst>
                                    </p:anim>
                                    <p:anim calcmode="lin" valueType="num">
                                      <p:cBhvr>
                                        <p:cTn id="17" dur="800" decel="100000" fill="hold"/>
                                        <p:tgtEl>
                                          <p:spTgt spid="5"/>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20" fill="hold">
                            <p:stCondLst>
                              <p:cond delay="2380"/>
                            </p:stCondLst>
                            <p:childTnLst>
                              <p:par>
                                <p:cTn id="21" presetID="2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ppt_x</p:attrName>
                                        </p:attrNameLst>
                                      </p:cBhvr>
                                      <p:tavLst>
                                        <p:tav tm="0">
                                          <p:val>
                                            <p:strVal val="#ppt_x-.2"/>
                                          </p:val>
                                        </p:tav>
                                        <p:tav tm="100000">
                                          <p:val>
                                            <p:strVal val="#ppt_x"/>
                                          </p:val>
                                        </p:tav>
                                      </p:tavLst>
                                    </p:anim>
                                    <p:anim calcmode="lin" valueType="num">
                                      <p:cBhvr>
                                        <p:cTn id="24"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5" dur="1000"/>
                                        <p:tgtEl>
                                          <p:spTgt spid="6"/>
                                        </p:tgtEl>
                                      </p:cBhvr>
                                    </p:animEffect>
                                  </p:childTnLst>
                                </p:cTn>
                              </p:par>
                            </p:childTnLst>
                          </p:cTn>
                        </p:par>
                        <p:par>
                          <p:cTn id="26" fill="hold">
                            <p:stCondLst>
                              <p:cond delay="338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2" name="图片 26">
            <a:extLst>
              <a:ext uri="{FF2B5EF4-FFF2-40B4-BE49-F238E27FC236}">
                <a16:creationId xmlns:a16="http://schemas.microsoft.com/office/drawing/2014/main" xmlns="" id="{3ADC059A-8071-46F7-8433-1EB33E87A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 name="直接连接符 27">
            <a:extLst>
              <a:ext uri="{FF2B5EF4-FFF2-40B4-BE49-F238E27FC236}">
                <a16:creationId xmlns:a16="http://schemas.microsoft.com/office/drawing/2014/main" xmlns="" id="{53CD41AD-3B85-40C3-8FED-1EE66F0E101B}"/>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4"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5" name="Picture 114" descr="15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4096" y="981672"/>
            <a:ext cx="3048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12" descr="2"/>
          <p:cNvSpPr>
            <a:spLocks noChangeArrowheads="1"/>
          </p:cNvSpPr>
          <p:nvPr/>
        </p:nvSpPr>
        <p:spPr bwMode="gray">
          <a:xfrm>
            <a:off x="6321072" y="1200482"/>
            <a:ext cx="1674048" cy="369332"/>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sz="1800" b="1" dirty="0">
                <a:solidFill>
                  <a:prstClr val="white"/>
                </a:solidFill>
                <a:latin typeface="Calibri"/>
              </a:rPr>
              <a:t>PFS</a:t>
            </a:r>
            <a:r>
              <a:rPr lang="zh-CN" altLang="en-US" sz="1800" b="1" dirty="0">
                <a:solidFill>
                  <a:prstClr val="white"/>
                </a:solidFill>
                <a:latin typeface="Calibri"/>
              </a:rPr>
              <a:t>分析示范表</a:t>
            </a:r>
            <a:endParaRPr lang="en-US" sz="1800" b="1" dirty="0">
              <a:solidFill>
                <a:prstClr val="white"/>
              </a:solidFill>
              <a:latin typeface="Calibri"/>
            </a:endParaRPr>
          </a:p>
        </p:txBody>
      </p:sp>
      <p:pic>
        <p:nvPicPr>
          <p:cNvPr id="7" name="Picture 115" descr="2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2496" y="1134072"/>
            <a:ext cx="112236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795591392"/>
              </p:ext>
            </p:extLst>
          </p:nvPr>
        </p:nvGraphicFramePr>
        <p:xfrm>
          <a:off x="320090" y="3024851"/>
          <a:ext cx="6520110" cy="3556000"/>
        </p:xfrm>
        <a:graphic>
          <a:graphicData uri="http://schemas.openxmlformats.org/drawingml/2006/table">
            <a:tbl>
              <a:tblPr>
                <a:tableStyleId>{E8B1032C-EA38-4F05-BA0D-38AFFFC7BED3}</a:tableStyleId>
              </a:tblPr>
              <a:tblGrid>
                <a:gridCol w="3184243"/>
                <a:gridCol w="2760133"/>
                <a:gridCol w="575734"/>
              </a:tblGrid>
              <a:tr h="201295">
                <a:tc>
                  <a:txBody>
                    <a:bodyPr/>
                    <a:lstStyle/>
                    <a:p>
                      <a:pPr marL="0" marR="0" algn="ctr">
                        <a:lnSpc>
                          <a:spcPts val="2800"/>
                        </a:lnSpc>
                        <a:spcBef>
                          <a:spcPts val="0"/>
                        </a:spcBef>
                        <a:spcAft>
                          <a:spcPts val="0"/>
                        </a:spcAft>
                      </a:pPr>
                      <a:r>
                        <a:rPr lang="zh-CN" sz="1050" dirty="0">
                          <a:effectLst/>
                        </a:rPr>
                        <a:t>情况</a:t>
                      </a:r>
                      <a:endParaRPr lang="en-US" sz="1000" dirty="0">
                        <a:effectLst/>
                        <a:latin typeface="TimesNewRoman,Italic"/>
                        <a:ea typeface="宋体"/>
                        <a:cs typeface="TimesNewRoman,Italic"/>
                      </a:endParaRPr>
                    </a:p>
                  </a:txBody>
                  <a:tcPr marL="68580" marR="68580" marT="0" marB="0" anchor="ctr">
                    <a:solidFill>
                      <a:schemeClr val="accent6">
                        <a:lumMod val="40000"/>
                        <a:lumOff val="60000"/>
                      </a:schemeClr>
                    </a:solidFill>
                  </a:tcPr>
                </a:tc>
                <a:tc>
                  <a:txBody>
                    <a:bodyPr/>
                    <a:lstStyle/>
                    <a:p>
                      <a:pPr marL="0" marR="0" algn="ctr">
                        <a:lnSpc>
                          <a:spcPts val="2800"/>
                        </a:lnSpc>
                        <a:spcBef>
                          <a:spcPts val="0"/>
                        </a:spcBef>
                        <a:spcAft>
                          <a:spcPts val="0"/>
                        </a:spcAft>
                      </a:pPr>
                      <a:r>
                        <a:rPr lang="zh-CN" sz="1050" dirty="0">
                          <a:effectLst/>
                        </a:rPr>
                        <a:t>进展或删失日期</a:t>
                      </a:r>
                      <a:endParaRPr lang="en-US" sz="1000" dirty="0">
                        <a:effectLst/>
                        <a:latin typeface="TimesNewRoman,Italic"/>
                        <a:ea typeface="宋体"/>
                        <a:cs typeface="TimesNewRoman,Italic"/>
                      </a:endParaRPr>
                    </a:p>
                  </a:txBody>
                  <a:tcPr marL="68580" marR="68580" marT="0" marB="0" anchor="ctr">
                    <a:solidFill>
                      <a:schemeClr val="accent6">
                        <a:lumMod val="40000"/>
                        <a:lumOff val="60000"/>
                      </a:schemeClr>
                    </a:solidFill>
                  </a:tcPr>
                </a:tc>
                <a:tc>
                  <a:txBody>
                    <a:bodyPr/>
                    <a:lstStyle/>
                    <a:p>
                      <a:pPr marL="0" marR="0" algn="ctr">
                        <a:lnSpc>
                          <a:spcPts val="2800"/>
                        </a:lnSpc>
                        <a:spcBef>
                          <a:spcPts val="0"/>
                        </a:spcBef>
                        <a:spcAft>
                          <a:spcPts val="0"/>
                        </a:spcAft>
                      </a:pPr>
                      <a:r>
                        <a:rPr lang="zh-CN" sz="1050" dirty="0">
                          <a:effectLst/>
                        </a:rPr>
                        <a:t>结果</a:t>
                      </a:r>
                      <a:endParaRPr lang="en-US" sz="1000" dirty="0">
                        <a:effectLst/>
                        <a:latin typeface="TimesNewRoman,Italic"/>
                        <a:ea typeface="宋体"/>
                        <a:cs typeface="TimesNewRoman,Italic"/>
                      </a:endParaRPr>
                    </a:p>
                  </a:txBody>
                  <a:tcPr marL="68580" marR="68580" marT="0" marB="0" anchor="ctr">
                    <a:solidFill>
                      <a:schemeClr val="accent6">
                        <a:lumMod val="40000"/>
                        <a:lumOff val="60000"/>
                      </a:schemeClr>
                    </a:solidFill>
                  </a:tcPr>
                </a:tc>
              </a:tr>
              <a:tr h="201295">
                <a:tc>
                  <a:txBody>
                    <a:bodyPr/>
                    <a:lstStyle/>
                    <a:p>
                      <a:pPr marL="0" marR="0" algn="ctr">
                        <a:lnSpc>
                          <a:spcPts val="2800"/>
                        </a:lnSpc>
                        <a:spcBef>
                          <a:spcPts val="0"/>
                        </a:spcBef>
                        <a:spcAft>
                          <a:spcPts val="0"/>
                        </a:spcAft>
                      </a:pPr>
                      <a:r>
                        <a:rPr lang="zh-CN" sz="1050">
                          <a:effectLst/>
                        </a:rPr>
                        <a:t>无基线肿瘤评估</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随机化</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删失</a:t>
                      </a:r>
                      <a:endParaRPr lang="en-US" sz="1000">
                        <a:effectLst/>
                        <a:latin typeface="TimesNewRoman,Italic"/>
                        <a:ea typeface="宋体"/>
                        <a:cs typeface="TimesNewRoman,Italic"/>
                      </a:endParaRPr>
                    </a:p>
                  </a:txBody>
                  <a:tcPr marL="68580" marR="68580" marT="0" marB="0" anchor="ctr"/>
                </a:tc>
              </a:tr>
              <a:tr h="201295">
                <a:tc>
                  <a:txBody>
                    <a:bodyPr/>
                    <a:lstStyle/>
                    <a:p>
                      <a:pPr marL="0" marR="0" algn="ctr">
                        <a:lnSpc>
                          <a:spcPts val="2800"/>
                        </a:lnSpc>
                        <a:spcBef>
                          <a:spcPts val="0"/>
                        </a:spcBef>
                        <a:spcAft>
                          <a:spcPts val="0"/>
                        </a:spcAft>
                      </a:pPr>
                      <a:r>
                        <a:rPr lang="zh-CN" sz="1050">
                          <a:effectLst/>
                        </a:rPr>
                        <a:t>预定随访的过程中证实有进展</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下一次预定随访日期</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dirty="0">
                          <a:effectLst/>
                        </a:rPr>
                        <a:t>进展</a:t>
                      </a:r>
                      <a:endParaRPr lang="en-US" sz="1000" dirty="0">
                        <a:effectLst/>
                        <a:latin typeface="TimesNewRoman,Italic"/>
                        <a:ea typeface="宋体"/>
                        <a:cs typeface="TimesNewRoman,Italic"/>
                      </a:endParaRPr>
                    </a:p>
                  </a:txBody>
                  <a:tcPr marL="68580" marR="68580" marT="0" marB="0" anchor="ctr"/>
                </a:tc>
              </a:tr>
              <a:tr h="201295">
                <a:tc>
                  <a:txBody>
                    <a:bodyPr/>
                    <a:lstStyle/>
                    <a:p>
                      <a:pPr marL="0" marR="0" algn="ctr">
                        <a:lnSpc>
                          <a:spcPts val="2800"/>
                        </a:lnSpc>
                        <a:spcBef>
                          <a:spcPts val="0"/>
                        </a:spcBef>
                        <a:spcAft>
                          <a:spcPts val="0"/>
                        </a:spcAft>
                      </a:pPr>
                      <a:r>
                        <a:rPr lang="zh-CN" sz="1050">
                          <a:effectLst/>
                        </a:rPr>
                        <a:t>无进展</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dirty="0">
                          <a:effectLst/>
                        </a:rPr>
                        <a:t>有适当评估的末次随访日期</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删失</a:t>
                      </a:r>
                      <a:endParaRPr lang="en-US" sz="1000">
                        <a:effectLst/>
                        <a:latin typeface="TimesNewRoman,Italic"/>
                        <a:ea typeface="宋体"/>
                        <a:cs typeface="TimesNewRoman,Italic"/>
                      </a:endParaRPr>
                    </a:p>
                  </a:txBody>
                  <a:tcPr marL="68580" marR="68580" marT="0" marB="0" anchor="ctr"/>
                </a:tc>
              </a:tr>
              <a:tr h="201295">
                <a:tc>
                  <a:txBody>
                    <a:bodyPr/>
                    <a:lstStyle/>
                    <a:p>
                      <a:pPr marL="0" marR="0" algn="ctr">
                        <a:lnSpc>
                          <a:spcPts val="2800"/>
                        </a:lnSpc>
                        <a:spcBef>
                          <a:spcPts val="0"/>
                        </a:spcBef>
                        <a:spcAft>
                          <a:spcPts val="0"/>
                        </a:spcAft>
                      </a:pPr>
                      <a:r>
                        <a:rPr lang="zh-CN" sz="1050">
                          <a:effectLst/>
                        </a:rPr>
                        <a:t>研究者声称有临床进展</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dirty="0">
                          <a:effectLst/>
                        </a:rPr>
                        <a:t>预定随访（如在随访之间则为下次预定随访）</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进展</a:t>
                      </a:r>
                      <a:endParaRPr lang="en-US" sz="1000">
                        <a:effectLst/>
                        <a:latin typeface="TimesNewRoman,Italic"/>
                        <a:ea typeface="宋体"/>
                        <a:cs typeface="TimesNewRoman,Italic"/>
                      </a:endParaRPr>
                    </a:p>
                  </a:txBody>
                  <a:tcPr marL="68580" marR="68580" marT="0" marB="0" anchor="ctr"/>
                </a:tc>
              </a:tr>
              <a:tr h="201295">
                <a:tc>
                  <a:txBody>
                    <a:bodyPr/>
                    <a:lstStyle/>
                    <a:p>
                      <a:pPr marL="0" marR="0" algn="ctr">
                        <a:lnSpc>
                          <a:spcPts val="2800"/>
                        </a:lnSpc>
                        <a:spcBef>
                          <a:spcPts val="0"/>
                        </a:spcBef>
                        <a:spcAft>
                          <a:spcPts val="0"/>
                        </a:spcAft>
                      </a:pPr>
                      <a:r>
                        <a:rPr lang="zh-CN" sz="1050">
                          <a:effectLst/>
                        </a:rPr>
                        <a:t>因毒性或其他原因中止</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有适当评估的末次随访日期</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删失</a:t>
                      </a:r>
                      <a:endParaRPr lang="en-US" sz="1000">
                        <a:effectLst/>
                        <a:latin typeface="TimesNewRoman,Italic"/>
                        <a:ea typeface="宋体"/>
                        <a:cs typeface="TimesNewRoman,Italic"/>
                      </a:endParaRPr>
                    </a:p>
                  </a:txBody>
                  <a:tcPr marL="68580" marR="68580" marT="0" marB="0" anchor="ctr"/>
                </a:tc>
              </a:tr>
              <a:tr h="201295">
                <a:tc>
                  <a:txBody>
                    <a:bodyPr/>
                    <a:lstStyle/>
                    <a:p>
                      <a:pPr marL="0" marR="0" algn="ctr">
                        <a:lnSpc>
                          <a:spcPts val="2800"/>
                        </a:lnSpc>
                        <a:spcBef>
                          <a:spcPts val="0"/>
                        </a:spcBef>
                        <a:spcAft>
                          <a:spcPts val="0"/>
                        </a:spcAft>
                      </a:pPr>
                      <a:r>
                        <a:rPr lang="zh-CN" sz="1050">
                          <a:effectLst/>
                        </a:rPr>
                        <a:t>新的抗癌治疗开始并且无临床进展</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有适当评估的末次随访日期</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删失</a:t>
                      </a:r>
                      <a:endParaRPr lang="en-US" sz="1000">
                        <a:effectLst/>
                        <a:latin typeface="TimesNewRoman,Italic"/>
                        <a:ea typeface="宋体"/>
                        <a:cs typeface="TimesNewRoman,Italic"/>
                      </a:endParaRPr>
                    </a:p>
                  </a:txBody>
                  <a:tcPr marL="68580" marR="68580" marT="0" marB="0" anchor="ctr"/>
                </a:tc>
              </a:tr>
              <a:tr h="201295">
                <a:tc>
                  <a:txBody>
                    <a:bodyPr/>
                    <a:lstStyle/>
                    <a:p>
                      <a:pPr marL="0" marR="0" algn="ctr">
                        <a:lnSpc>
                          <a:spcPts val="2800"/>
                        </a:lnSpc>
                        <a:spcBef>
                          <a:spcPts val="0"/>
                        </a:spcBef>
                        <a:spcAft>
                          <a:spcPts val="0"/>
                        </a:spcAft>
                      </a:pPr>
                      <a:r>
                        <a:rPr lang="zh-CN" sz="1050">
                          <a:effectLst/>
                        </a:rPr>
                        <a:t>首次疾病进展评估之前死亡</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死亡日期</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进展</a:t>
                      </a:r>
                      <a:endParaRPr lang="en-US" sz="1000">
                        <a:effectLst/>
                        <a:latin typeface="TimesNewRoman,Italic"/>
                        <a:ea typeface="宋体"/>
                        <a:cs typeface="TimesNewRoman,Italic"/>
                      </a:endParaRPr>
                    </a:p>
                  </a:txBody>
                  <a:tcPr marL="68580" marR="68580" marT="0" marB="0" anchor="ctr"/>
                </a:tc>
              </a:tr>
              <a:tr h="201295">
                <a:tc>
                  <a:txBody>
                    <a:bodyPr/>
                    <a:lstStyle/>
                    <a:p>
                      <a:pPr marL="0" marR="0" algn="ctr">
                        <a:lnSpc>
                          <a:spcPts val="2800"/>
                        </a:lnSpc>
                        <a:spcBef>
                          <a:spcPts val="0"/>
                        </a:spcBef>
                        <a:spcAft>
                          <a:spcPts val="0"/>
                        </a:spcAft>
                      </a:pPr>
                      <a:r>
                        <a:rPr lang="zh-CN" sz="1050">
                          <a:effectLst/>
                        </a:rPr>
                        <a:t>充分的评估随访或者患者缺失一次评估随访后死亡</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死亡日期</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进展</a:t>
                      </a:r>
                      <a:endParaRPr lang="en-US" sz="1000">
                        <a:effectLst/>
                        <a:latin typeface="TimesNewRoman,Italic"/>
                        <a:ea typeface="宋体"/>
                        <a:cs typeface="TimesNewRoman,Italic"/>
                      </a:endParaRPr>
                    </a:p>
                  </a:txBody>
                  <a:tcPr marL="68580" marR="68580" marT="0" marB="0" anchor="ctr"/>
                </a:tc>
              </a:tr>
              <a:tr h="201295">
                <a:tc>
                  <a:txBody>
                    <a:bodyPr/>
                    <a:lstStyle/>
                    <a:p>
                      <a:pPr marL="0" marR="0" algn="ctr">
                        <a:lnSpc>
                          <a:spcPts val="2800"/>
                        </a:lnSpc>
                        <a:spcBef>
                          <a:spcPts val="0"/>
                        </a:spcBef>
                        <a:spcAft>
                          <a:spcPts val="0"/>
                        </a:spcAft>
                      </a:pPr>
                      <a:r>
                        <a:rPr lang="zh-CN" sz="1050" dirty="0">
                          <a:effectLst/>
                        </a:rPr>
                        <a:t>长期失访（二次或以上错过评估）后死亡</a:t>
                      </a:r>
                      <a:endParaRPr lang="en-US" sz="1000" dirty="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a:effectLst/>
                        </a:rPr>
                        <a:t>有适当评估的末次随访日期</a:t>
                      </a:r>
                      <a:endParaRPr lang="en-US" sz="1000">
                        <a:effectLst/>
                        <a:latin typeface="TimesNewRoman,Italic"/>
                        <a:ea typeface="宋体"/>
                        <a:cs typeface="TimesNewRoman,Italic"/>
                      </a:endParaRPr>
                    </a:p>
                  </a:txBody>
                  <a:tcPr marL="68580" marR="68580" marT="0" marB="0" anchor="ctr"/>
                </a:tc>
                <a:tc>
                  <a:txBody>
                    <a:bodyPr/>
                    <a:lstStyle/>
                    <a:p>
                      <a:pPr marL="0" marR="0" algn="ctr">
                        <a:lnSpc>
                          <a:spcPts val="2800"/>
                        </a:lnSpc>
                        <a:spcBef>
                          <a:spcPts val="0"/>
                        </a:spcBef>
                        <a:spcAft>
                          <a:spcPts val="0"/>
                        </a:spcAft>
                      </a:pPr>
                      <a:r>
                        <a:rPr lang="zh-CN" sz="1050" dirty="0">
                          <a:effectLst/>
                        </a:rPr>
                        <a:t>删失</a:t>
                      </a:r>
                      <a:endParaRPr lang="en-US" sz="1000" dirty="0">
                        <a:effectLst/>
                        <a:latin typeface="TimesNewRoman,Italic"/>
                        <a:ea typeface="宋体"/>
                        <a:cs typeface="TimesNewRoman,Italic"/>
                      </a:endParaRPr>
                    </a:p>
                  </a:txBody>
                  <a:tcPr marL="68580" marR="68580" marT="0" marB="0" anchor="ctr"/>
                </a:tc>
              </a:tr>
            </a:tbl>
          </a:graphicData>
        </a:graphic>
      </p:graphicFrame>
      <p:sp>
        <p:nvSpPr>
          <p:cNvPr id="9" name="Rectangle 1"/>
          <p:cNvSpPr>
            <a:spLocks noChangeArrowheads="1"/>
          </p:cNvSpPr>
          <p:nvPr/>
        </p:nvSpPr>
        <p:spPr bwMode="auto">
          <a:xfrm>
            <a:off x="2049990" y="2103267"/>
            <a:ext cx="29161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itchFamily="34" charset="0"/>
                <a:ea typeface="方正小标宋_GBK" charset="-122"/>
                <a:cs typeface="TimesNewRoman,Italic"/>
              </a:rPr>
              <a:t>PES3 </a:t>
            </a:r>
            <a:r>
              <a:rPr kumimoji="0" lang="zh-CN" altLang="en-US" sz="1800" b="0" i="0" u="none" strike="noStrike" cap="none" normalizeH="0" baseline="0" dirty="0" smtClean="0">
                <a:ln>
                  <a:noFill/>
                </a:ln>
                <a:solidFill>
                  <a:schemeClr val="tx1"/>
                </a:solidFill>
                <a:effectLst/>
                <a:latin typeface="Arial" pitchFamily="34" charset="0"/>
                <a:ea typeface="方正小标宋_GBK" charset="-122"/>
                <a:cs typeface="TimesNewRoman,Italic"/>
              </a:rPr>
              <a:t>（包含研究者要求）</a:t>
            </a:r>
            <a:endParaRPr kumimoji="0" lang="en-US" altLang="zh-CN" sz="1800" b="0" i="0" u="none" strike="noStrike" cap="none" normalizeH="0" baseline="0" dirty="0" smtClean="0">
              <a:ln>
                <a:noFill/>
              </a:ln>
              <a:solidFill>
                <a:schemeClr val="tx1"/>
              </a:solidFill>
              <a:effectLst/>
              <a:latin typeface="Arial" pitchFamily="34" charset="0"/>
              <a:ea typeface="方正小标宋_GBK" charset="-122"/>
              <a:cs typeface="TimesNewRoman,Italic"/>
            </a:endParaRPr>
          </a:p>
          <a:p>
            <a:pPr lvl="0" algn="ctr" defTabSz="914400" fontAlgn="base">
              <a:spcBef>
                <a:spcPct val="0"/>
              </a:spcBef>
              <a:spcAft>
                <a:spcPct val="0"/>
              </a:spcAft>
            </a:pPr>
            <a:r>
              <a:rPr lang="zh-CN" altLang="en-US" sz="1800" dirty="0">
                <a:latin typeface="Arial" pitchFamily="34" charset="0"/>
                <a:ea typeface="方正小标宋_GBK" charset="-122"/>
                <a:cs typeface="TimesNewRoman,Italic"/>
              </a:rPr>
              <a:t>敏感性分析方法</a:t>
            </a:r>
          </a:p>
        </p:txBody>
      </p:sp>
      <p:sp>
        <p:nvSpPr>
          <p:cNvPr id="11" name="Rectangle 10"/>
          <p:cNvSpPr/>
          <p:nvPr/>
        </p:nvSpPr>
        <p:spPr>
          <a:xfrm>
            <a:off x="6957954" y="3994247"/>
            <a:ext cx="2074332" cy="193899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zh-CN" altLang="en-US" sz="1200" dirty="0" smtClean="0"/>
              <a:t>根</a:t>
            </a:r>
            <a:r>
              <a:rPr lang="zh-CN" altLang="en-US" sz="1200" dirty="0"/>
              <a:t>据研究者的评价来评价</a:t>
            </a:r>
            <a:r>
              <a:rPr lang="en-US" altLang="zh-CN" sz="1200" dirty="0"/>
              <a:t>PFS</a:t>
            </a:r>
            <a:r>
              <a:rPr lang="zh-CN" altLang="en-US" sz="1200" dirty="0" smtClean="0"/>
              <a:t>。</a:t>
            </a:r>
            <a:endParaRPr lang="en-US" altLang="zh-CN" sz="1200" dirty="0" smtClean="0"/>
          </a:p>
          <a:p>
            <a:pPr marL="285750" indent="-285750">
              <a:buFont typeface="Arial" panose="020B0604020202020204" pitchFamily="34" charset="0"/>
              <a:buChar char="•"/>
            </a:pPr>
            <a:endParaRPr lang="en-US" altLang="zh-CN" sz="1200" dirty="0" smtClean="0"/>
          </a:p>
          <a:p>
            <a:pPr marL="285750" indent="-285750">
              <a:buFont typeface="Arial" panose="020B0604020202020204" pitchFamily="34" charset="0"/>
              <a:buChar char="•"/>
            </a:pPr>
            <a:r>
              <a:rPr lang="zh-CN" altLang="en-US" sz="1200" dirty="0" smtClean="0"/>
              <a:t>如</a:t>
            </a:r>
            <a:r>
              <a:rPr lang="zh-CN" altLang="en-US" sz="1200" dirty="0"/>
              <a:t>果在邻近的最后一次随访时发生进展，这一方法可能引入偏倚，特别是对于开放试验而言</a:t>
            </a:r>
            <a:r>
              <a:rPr lang="zh-CN" altLang="en-US" sz="1200" dirty="0" smtClean="0"/>
              <a:t>。</a:t>
            </a:r>
            <a:endParaRPr lang="en-US" altLang="zh-CN" sz="1200" dirty="0" smtClean="0"/>
          </a:p>
          <a:p>
            <a:pPr marL="285750" indent="-285750">
              <a:buFont typeface="Arial" panose="020B0604020202020204" pitchFamily="34" charset="0"/>
              <a:buChar char="•"/>
            </a:pPr>
            <a:endParaRPr lang="en-US" altLang="zh-CN" sz="1200" dirty="0" smtClean="0"/>
          </a:p>
          <a:p>
            <a:pPr marL="285750" indent="-285750">
              <a:buFont typeface="Arial" panose="020B0604020202020204" pitchFamily="34" charset="0"/>
              <a:buChar char="•"/>
            </a:pPr>
            <a:r>
              <a:rPr lang="zh-CN" altLang="en-US" sz="1200" dirty="0" smtClean="0"/>
              <a:t>这</a:t>
            </a:r>
            <a:r>
              <a:rPr lang="zh-CN" altLang="en-US" sz="1200" dirty="0"/>
              <a:t>一方法最好应用于随机盲法的研究中。</a:t>
            </a:r>
            <a:endParaRPr lang="en-US" sz="1200" dirty="0"/>
          </a:p>
        </p:txBody>
      </p:sp>
    </p:spTree>
    <p:extLst>
      <p:ext uri="{BB962C8B-B14F-4D97-AF65-F5344CB8AC3E}">
        <p14:creationId xmlns:p14="http://schemas.microsoft.com/office/powerpoint/2010/main" val="586135588"/>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300" autoRev="1" fill="hold">
                                          <p:stCondLst>
                                            <p:cond delay="0"/>
                                          </p:stCondLst>
                                        </p:cTn>
                                        <p:tgtEl>
                                          <p:spTgt spid="4"/>
                                        </p:tgtEl>
                                        <p:attrNameLst>
                                          <p:attrName>ppt_w</p:attrName>
                                        </p:attrNameLst>
                                      </p:cBhvr>
                                    </p:anim>
                                    <p:anim by="(#ppt_w*0.50)" calcmode="lin" valueType="num">
                                      <p:cBhvr>
                                        <p:cTn id="8" dur="300" decel="50000" autoRev="1" fill="hold">
                                          <p:stCondLst>
                                            <p:cond delay="0"/>
                                          </p:stCondLst>
                                        </p:cTn>
                                        <p:tgtEl>
                                          <p:spTgt spid="4"/>
                                        </p:tgtEl>
                                        <p:attrNameLst>
                                          <p:attrName>ppt_x</p:attrName>
                                        </p:attrNameLst>
                                      </p:cBhvr>
                                    </p:anim>
                                    <p:anim from="(-#ppt_h/2)" to="(#ppt_y)" calcmode="lin" valueType="num">
                                      <p:cBhvr>
                                        <p:cTn id="9" dur="600" fill="hold">
                                          <p:stCondLst>
                                            <p:cond delay="0"/>
                                          </p:stCondLst>
                                        </p:cTn>
                                        <p:tgtEl>
                                          <p:spTgt spid="4"/>
                                        </p:tgtEl>
                                        <p:attrNameLst>
                                          <p:attrName>ppt_y</p:attrName>
                                        </p:attrNameLst>
                                      </p:cBhvr>
                                    </p:anim>
                                    <p:animRot by="21600000">
                                      <p:cBhvr>
                                        <p:cTn id="10" dur="600" fill="hold">
                                          <p:stCondLst>
                                            <p:cond delay="0"/>
                                          </p:stCondLst>
                                        </p:cTn>
                                        <p:tgtEl>
                                          <p:spTgt spid="4"/>
                                        </p:tgtEl>
                                        <p:attrNameLst>
                                          <p:attrName>r</p:attrName>
                                        </p:attrNameLst>
                                      </p:cBhvr>
                                    </p:animRot>
                                  </p:childTnLst>
                                </p:cTn>
                              </p:par>
                            </p:childTnLst>
                          </p:cTn>
                        </p:par>
                        <p:par>
                          <p:cTn id="11" fill="hold">
                            <p:stCondLst>
                              <p:cond delay="1380"/>
                            </p:stCondLst>
                            <p:childTnLst>
                              <p:par>
                                <p:cTn id="12" presetID="3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800" decel="100000"/>
                                        <p:tgtEl>
                                          <p:spTgt spid="5"/>
                                        </p:tgtEl>
                                      </p:cBhvr>
                                    </p:animEffect>
                                    <p:anim calcmode="lin" valueType="num">
                                      <p:cBhvr>
                                        <p:cTn id="15" dur="800" decel="100000" fill="hold"/>
                                        <p:tgtEl>
                                          <p:spTgt spid="5"/>
                                        </p:tgtEl>
                                        <p:attrNameLst>
                                          <p:attrName>style.rotation</p:attrName>
                                        </p:attrNameLst>
                                      </p:cBhvr>
                                      <p:tavLst>
                                        <p:tav tm="0">
                                          <p:val>
                                            <p:fltVal val="-90"/>
                                          </p:val>
                                        </p:tav>
                                        <p:tav tm="100000">
                                          <p:val>
                                            <p:fltVal val="0"/>
                                          </p:val>
                                        </p:tav>
                                      </p:tavLst>
                                    </p:anim>
                                    <p:anim calcmode="lin" valueType="num">
                                      <p:cBhvr>
                                        <p:cTn id="16" dur="800" decel="100000" fill="hold"/>
                                        <p:tgtEl>
                                          <p:spTgt spid="5"/>
                                        </p:tgtEl>
                                        <p:attrNameLst>
                                          <p:attrName>ppt_x</p:attrName>
                                        </p:attrNameLst>
                                      </p:cBhvr>
                                      <p:tavLst>
                                        <p:tav tm="0">
                                          <p:val>
                                            <p:strVal val="#ppt_x+0.4"/>
                                          </p:val>
                                        </p:tav>
                                        <p:tav tm="100000">
                                          <p:val>
                                            <p:strVal val="#ppt_x-0.05"/>
                                          </p:val>
                                        </p:tav>
                                      </p:tavLst>
                                    </p:anim>
                                    <p:anim calcmode="lin" valueType="num">
                                      <p:cBhvr>
                                        <p:cTn id="17" dur="800" decel="100000" fill="hold"/>
                                        <p:tgtEl>
                                          <p:spTgt spid="5"/>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20" fill="hold">
                            <p:stCondLst>
                              <p:cond delay="2380"/>
                            </p:stCondLst>
                            <p:childTnLst>
                              <p:par>
                                <p:cTn id="21" presetID="2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ppt_x</p:attrName>
                                        </p:attrNameLst>
                                      </p:cBhvr>
                                      <p:tavLst>
                                        <p:tav tm="0">
                                          <p:val>
                                            <p:strVal val="#ppt_x-.2"/>
                                          </p:val>
                                        </p:tav>
                                        <p:tav tm="100000">
                                          <p:val>
                                            <p:strVal val="#ppt_x"/>
                                          </p:val>
                                        </p:tav>
                                      </p:tavLst>
                                    </p:anim>
                                    <p:anim calcmode="lin" valueType="num">
                                      <p:cBhvr>
                                        <p:cTn id="24"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5" dur="1000"/>
                                        <p:tgtEl>
                                          <p:spTgt spid="6"/>
                                        </p:tgtEl>
                                      </p:cBhvr>
                                    </p:animEffect>
                                  </p:childTnLst>
                                </p:cTn>
                              </p:par>
                            </p:childTnLst>
                          </p:cTn>
                        </p:par>
                        <p:par>
                          <p:cTn id="26" fill="hold">
                            <p:stCondLst>
                              <p:cond delay="338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4" name="任意多边形 3"/>
          <p:cNvSpPr/>
          <p:nvPr/>
        </p:nvSpPr>
        <p:spPr>
          <a:xfrm rot="5400000">
            <a:off x="1776340" y="3397982"/>
            <a:ext cx="1503448" cy="542568"/>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rgbClr val="8D86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50" dirty="0">
              <a:solidFill>
                <a:schemeClr val="tx1"/>
              </a:solidFill>
              <a:ea typeface="微软雅黑" panose="020B0503020204020204" pitchFamily="34" charset="-122"/>
            </a:endParaRPr>
          </a:p>
        </p:txBody>
      </p:sp>
      <p:sp>
        <p:nvSpPr>
          <p:cNvPr id="6" name="任意多边形 5"/>
          <p:cNvSpPr/>
          <p:nvPr/>
        </p:nvSpPr>
        <p:spPr>
          <a:xfrm rot="18900000">
            <a:off x="810007" y="3127451"/>
            <a:ext cx="794657" cy="1073519"/>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rgbClr val="8D86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50" dirty="0">
              <a:solidFill>
                <a:schemeClr val="tx1"/>
              </a:solidFill>
              <a:ea typeface="微软雅黑" panose="020B0503020204020204" pitchFamily="34" charset="-122"/>
            </a:endParaRPr>
          </a:p>
        </p:txBody>
      </p:sp>
      <p:sp>
        <p:nvSpPr>
          <p:cNvPr id="7" name="任意多边形 6"/>
          <p:cNvSpPr/>
          <p:nvPr/>
        </p:nvSpPr>
        <p:spPr>
          <a:xfrm rot="18900000" flipV="1">
            <a:off x="1430081" y="3953077"/>
            <a:ext cx="794657" cy="1073519"/>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50" dirty="0">
              <a:solidFill>
                <a:schemeClr val="tx1"/>
              </a:solidFill>
              <a:ea typeface="微软雅黑" panose="020B0503020204020204" pitchFamily="34" charset="-122"/>
            </a:endParaRPr>
          </a:p>
        </p:txBody>
      </p:sp>
      <p:sp>
        <p:nvSpPr>
          <p:cNvPr id="8" name="任意多边形 7"/>
          <p:cNvSpPr/>
          <p:nvPr/>
        </p:nvSpPr>
        <p:spPr>
          <a:xfrm rot="2700000">
            <a:off x="1283513" y="2432826"/>
            <a:ext cx="1059216" cy="805388"/>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50" dirty="0">
              <a:solidFill>
                <a:schemeClr val="tx1"/>
              </a:solidFill>
              <a:ea typeface="微软雅黑" panose="020B0503020204020204" pitchFamily="34" charset="-122"/>
            </a:endParaRPr>
          </a:p>
        </p:txBody>
      </p:sp>
      <p:sp>
        <p:nvSpPr>
          <p:cNvPr id="9" name="心形 8"/>
          <p:cNvSpPr/>
          <p:nvPr/>
        </p:nvSpPr>
        <p:spPr>
          <a:xfrm>
            <a:off x="1699427" y="1955107"/>
            <a:ext cx="263769" cy="292987"/>
          </a:xfrm>
          <a:prstGeom prst="heart">
            <a:avLst/>
          </a:prstGeom>
          <a:solidFill>
            <a:srgbClr val="8D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grpSp>
        <p:nvGrpSpPr>
          <p:cNvPr id="10" name="组合 9"/>
          <p:cNvGrpSpPr/>
          <p:nvPr/>
        </p:nvGrpSpPr>
        <p:grpSpPr>
          <a:xfrm>
            <a:off x="2922459" y="3421557"/>
            <a:ext cx="168654" cy="564435"/>
            <a:chOff x="3114596" y="2996938"/>
            <a:chExt cx="224872" cy="564609"/>
          </a:xfrm>
          <a:solidFill>
            <a:srgbClr val="8BBDE2"/>
          </a:solidFill>
        </p:grpSpPr>
        <p:sp>
          <p:nvSpPr>
            <p:cNvPr id="11" name="椭圆 10"/>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12" name="同侧圆角矩形 11"/>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13" name="矩形 12"/>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14" name="同侧圆角矩形 13"/>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15" name="同侧圆角矩形 14"/>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16" name="同侧圆角矩形 15"/>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17" name="同侧圆角矩形 16"/>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grpSp>
      <p:grpSp>
        <p:nvGrpSpPr>
          <p:cNvPr id="18" name="组合 17"/>
          <p:cNvGrpSpPr/>
          <p:nvPr/>
        </p:nvGrpSpPr>
        <p:grpSpPr>
          <a:xfrm>
            <a:off x="441107" y="3509132"/>
            <a:ext cx="329893" cy="311672"/>
            <a:chOff x="4979939" y="3638125"/>
            <a:chExt cx="439857" cy="311768"/>
          </a:xfrm>
          <a:solidFill>
            <a:srgbClr val="8BBDE2"/>
          </a:solidFill>
        </p:grpSpPr>
        <p:grpSp>
          <p:nvGrpSpPr>
            <p:cNvPr id="19" name="组合 18"/>
            <p:cNvGrpSpPr/>
            <p:nvPr/>
          </p:nvGrpSpPr>
          <p:grpSpPr>
            <a:xfrm>
              <a:off x="4979939" y="3681386"/>
              <a:ext cx="439857" cy="268507"/>
              <a:chOff x="4975778" y="3669385"/>
              <a:chExt cx="439857" cy="268507"/>
            </a:xfrm>
            <a:grpFill/>
          </p:grpSpPr>
          <p:grpSp>
            <p:nvGrpSpPr>
              <p:cNvPr id="21" name="组合 20"/>
              <p:cNvGrpSpPr/>
              <p:nvPr/>
            </p:nvGrpSpPr>
            <p:grpSpPr>
              <a:xfrm>
                <a:off x="4975778" y="3689944"/>
                <a:ext cx="439857" cy="24689"/>
                <a:chOff x="4902784" y="3688900"/>
                <a:chExt cx="439857" cy="24689"/>
              </a:xfrm>
              <a:grpFill/>
            </p:grpSpPr>
            <p:sp>
              <p:nvSpPr>
                <p:cNvPr id="25" name="矩形 24"/>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26" name="矩形 25"/>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grpSp>
          <p:sp>
            <p:nvSpPr>
              <p:cNvPr id="22" name="等腰三角形 21"/>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23" name="矩形 22"/>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24" name="矩形 23"/>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grpSp>
        <p:sp>
          <p:nvSpPr>
            <p:cNvPr id="20" name="剪去单角的矩形 19"/>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grpSp>
      <p:grpSp>
        <p:nvGrpSpPr>
          <p:cNvPr id="27" name="组合 26"/>
          <p:cNvGrpSpPr/>
          <p:nvPr/>
        </p:nvGrpSpPr>
        <p:grpSpPr>
          <a:xfrm>
            <a:off x="1655860" y="5094102"/>
            <a:ext cx="349019" cy="418327"/>
            <a:chOff x="2928203" y="5369694"/>
            <a:chExt cx="465358" cy="418456"/>
          </a:xfrm>
          <a:solidFill>
            <a:srgbClr val="8D86BA"/>
          </a:solidFill>
        </p:grpSpPr>
        <p:grpSp>
          <p:nvGrpSpPr>
            <p:cNvPr id="28" name="组合 27"/>
            <p:cNvGrpSpPr/>
            <p:nvPr/>
          </p:nvGrpSpPr>
          <p:grpSpPr>
            <a:xfrm>
              <a:off x="2928203" y="5369694"/>
              <a:ext cx="460390" cy="418456"/>
              <a:chOff x="10760386" y="4041158"/>
              <a:chExt cx="460390" cy="418456"/>
            </a:xfrm>
            <a:grpFill/>
          </p:grpSpPr>
          <p:sp>
            <p:nvSpPr>
              <p:cNvPr id="31" name="任意多边形 30"/>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278127 w 406232"/>
                  <a:gd name="connsiteY7" fmla="*/ 209845 h 348959"/>
                  <a:gd name="connsiteX8" fmla="*/ 211452 w 406232"/>
                  <a:gd name="connsiteY8" fmla="*/ 305095 h 348959"/>
                  <a:gd name="connsiteX9" fmla="*/ 128108 w 406232"/>
                  <a:gd name="connsiteY9" fmla="*/ 345576 h 348959"/>
                  <a:gd name="connsiteX10" fmla="*/ 44765 w 406232"/>
                  <a:gd name="connsiteY10" fmla="*/ 345576 h 348959"/>
                  <a:gd name="connsiteX11" fmla="*/ 6665 w 406232"/>
                  <a:gd name="connsiteY11" fmla="*/ 305095 h 348959"/>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7668 w 407235"/>
                  <a:gd name="connsiteY0" fmla="*/ 305095 h 357637"/>
                  <a:gd name="connsiteX1" fmla="*/ 7668 w 407235"/>
                  <a:gd name="connsiteY1" fmla="*/ 226514 h 357637"/>
                  <a:gd name="connsiteX2" fmla="*/ 74343 w 407235"/>
                  <a:gd name="connsiteY2" fmla="*/ 128882 h 357637"/>
                  <a:gd name="connsiteX3" fmla="*/ 245793 w 407235"/>
                  <a:gd name="connsiteY3" fmla="*/ 43157 h 357637"/>
                  <a:gd name="connsiteX4" fmla="*/ 402955 w 407235"/>
                  <a:gd name="connsiteY4" fmla="*/ 295 h 357637"/>
                  <a:gd name="connsiteX5" fmla="*/ 360093 w 407235"/>
                  <a:gd name="connsiteY5" fmla="*/ 26489 h 357637"/>
                  <a:gd name="connsiteX6" fmla="*/ 331518 w 407235"/>
                  <a:gd name="connsiteY6" fmla="*/ 69351 h 357637"/>
                  <a:gd name="connsiteX7" fmla="*/ 279130 w 407235"/>
                  <a:gd name="connsiteY7" fmla="*/ 209845 h 357637"/>
                  <a:gd name="connsiteX8" fmla="*/ 212455 w 407235"/>
                  <a:gd name="connsiteY8" fmla="*/ 305095 h 357637"/>
                  <a:gd name="connsiteX9" fmla="*/ 121967 w 407235"/>
                  <a:gd name="connsiteY9" fmla="*/ 355101 h 357637"/>
                  <a:gd name="connsiteX10" fmla="*/ 45768 w 407235"/>
                  <a:gd name="connsiteY10" fmla="*/ 345576 h 357637"/>
                  <a:gd name="connsiteX11" fmla="*/ 7668 w 407235"/>
                  <a:gd name="connsiteY11" fmla="*/ 305095 h 35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32" name="任意多边形 31"/>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 fmla="*/ 114303 w 114766"/>
                  <a:gd name="connsiteY0" fmla="*/ 7143 h 117111"/>
                  <a:gd name="connsiteX1" fmla="*/ 66678 w 114766"/>
                  <a:gd name="connsiteY1" fmla="*/ 66675 h 117111"/>
                  <a:gd name="connsiteX2" fmla="*/ 40484 w 114766"/>
                  <a:gd name="connsiteY2" fmla="*/ 116681 h 117111"/>
                  <a:gd name="connsiteX3" fmla="*/ 3 w 114766"/>
                  <a:gd name="connsiteY3" fmla="*/ 88106 h 117111"/>
                  <a:gd name="connsiteX4" fmla="*/ 42865 w 114766"/>
                  <a:gd name="connsiteY4" fmla="*/ 40481 h 117111"/>
                  <a:gd name="connsiteX5" fmla="*/ 88109 w 114766"/>
                  <a:gd name="connsiteY5" fmla="*/ 4762 h 117111"/>
                  <a:gd name="connsiteX6" fmla="*/ 114303 w 114766"/>
                  <a:gd name="connsiteY6" fmla="*/ 7143 h 117111"/>
                  <a:gd name="connsiteX0" fmla="*/ 114306 w 114769"/>
                  <a:gd name="connsiteY0" fmla="*/ 7143 h 109586"/>
                  <a:gd name="connsiteX1" fmla="*/ 66681 w 114769"/>
                  <a:gd name="connsiteY1" fmla="*/ 66675 h 109586"/>
                  <a:gd name="connsiteX2" fmla="*/ 29099 w 114769"/>
                  <a:gd name="connsiteY2" fmla="*/ 108934 h 109586"/>
                  <a:gd name="connsiteX3" fmla="*/ 6 w 114769"/>
                  <a:gd name="connsiteY3" fmla="*/ 88106 h 109586"/>
                  <a:gd name="connsiteX4" fmla="*/ 42868 w 114769"/>
                  <a:gd name="connsiteY4" fmla="*/ 40481 h 109586"/>
                  <a:gd name="connsiteX5" fmla="*/ 88112 w 114769"/>
                  <a:gd name="connsiteY5" fmla="*/ 4762 h 109586"/>
                  <a:gd name="connsiteX6" fmla="*/ 114306 w 114769"/>
                  <a:gd name="connsiteY6" fmla="*/ 7143 h 109586"/>
                  <a:gd name="connsiteX0" fmla="*/ 148467 w 148642"/>
                  <a:gd name="connsiteY0" fmla="*/ 2864 h 123382"/>
                  <a:gd name="connsiteX1" fmla="*/ 66681 w 148642"/>
                  <a:gd name="connsiteY1" fmla="*/ 80472 h 123382"/>
                  <a:gd name="connsiteX2" fmla="*/ 29099 w 148642"/>
                  <a:gd name="connsiteY2" fmla="*/ 122731 h 123382"/>
                  <a:gd name="connsiteX3" fmla="*/ 6 w 148642"/>
                  <a:gd name="connsiteY3" fmla="*/ 101903 h 123382"/>
                  <a:gd name="connsiteX4" fmla="*/ 42868 w 148642"/>
                  <a:gd name="connsiteY4" fmla="*/ 54278 h 123382"/>
                  <a:gd name="connsiteX5" fmla="*/ 88112 w 148642"/>
                  <a:gd name="connsiteY5" fmla="*/ 18559 h 123382"/>
                  <a:gd name="connsiteX6" fmla="*/ 148467 w 148642"/>
                  <a:gd name="connsiteY6" fmla="*/ 2864 h 123382"/>
                  <a:gd name="connsiteX0" fmla="*/ 148467 w 151739"/>
                  <a:gd name="connsiteY0" fmla="*/ 11381 h 131899"/>
                  <a:gd name="connsiteX1" fmla="*/ 66681 w 151739"/>
                  <a:gd name="connsiteY1" fmla="*/ 88989 h 131899"/>
                  <a:gd name="connsiteX2" fmla="*/ 29099 w 151739"/>
                  <a:gd name="connsiteY2" fmla="*/ 131248 h 131899"/>
                  <a:gd name="connsiteX3" fmla="*/ 6 w 151739"/>
                  <a:gd name="connsiteY3" fmla="*/ 110420 h 131899"/>
                  <a:gd name="connsiteX4" fmla="*/ 42868 w 151739"/>
                  <a:gd name="connsiteY4" fmla="*/ 62795 h 131899"/>
                  <a:gd name="connsiteX5" fmla="*/ 129865 w 151739"/>
                  <a:gd name="connsiteY5" fmla="*/ 3837 h 131899"/>
                  <a:gd name="connsiteX6" fmla="*/ 148467 w 151739"/>
                  <a:gd name="connsiteY6" fmla="*/ 11381 h 13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grpSp>
        <p:sp>
          <p:nvSpPr>
            <p:cNvPr id="29" name="任意多边形 28"/>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30" name="任意多边形 29"/>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 fmla="*/ 3352 w 180873"/>
                <a:gd name="connsiteY0" fmla="*/ 166776 h 173137"/>
                <a:gd name="connsiteX1" fmla="*/ 93840 w 180873"/>
                <a:gd name="connsiteY1" fmla="*/ 64383 h 173137"/>
                <a:gd name="connsiteX2" fmla="*/ 179565 w 180873"/>
                <a:gd name="connsiteY2" fmla="*/ 89 h 173137"/>
                <a:gd name="connsiteX3" fmla="*/ 139083 w 180873"/>
                <a:gd name="connsiteY3" fmla="*/ 52476 h 173137"/>
                <a:gd name="connsiteX4" fmla="*/ 50977 w 180873"/>
                <a:gd name="connsiteY4" fmla="*/ 138201 h 173137"/>
                <a:gd name="connsiteX5" fmla="*/ 22402 w 180873"/>
                <a:gd name="connsiteY5" fmla="*/ 159633 h 173137"/>
                <a:gd name="connsiteX6" fmla="*/ 3352 w 180873"/>
                <a:gd name="connsiteY6" fmla="*/ 166776 h 173137"/>
                <a:gd name="connsiteX0" fmla="*/ 4789 w 182310"/>
                <a:gd name="connsiteY0" fmla="*/ 166776 h 185696"/>
                <a:gd name="connsiteX1" fmla="*/ 95277 w 182310"/>
                <a:gd name="connsiteY1" fmla="*/ 64383 h 185696"/>
                <a:gd name="connsiteX2" fmla="*/ 181002 w 182310"/>
                <a:gd name="connsiteY2" fmla="*/ 89 h 185696"/>
                <a:gd name="connsiteX3" fmla="*/ 140520 w 182310"/>
                <a:gd name="connsiteY3" fmla="*/ 52476 h 185696"/>
                <a:gd name="connsiteX4" fmla="*/ 52414 w 182310"/>
                <a:gd name="connsiteY4" fmla="*/ 138201 h 185696"/>
                <a:gd name="connsiteX5" fmla="*/ 16695 w 182310"/>
                <a:gd name="connsiteY5" fmla="*/ 183445 h 185696"/>
                <a:gd name="connsiteX6" fmla="*/ 4789 w 182310"/>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8201 h 185696"/>
                <a:gd name="connsiteX5" fmla="*/ 16695 w 181809"/>
                <a:gd name="connsiteY5" fmla="*/ 183445 h 185696"/>
                <a:gd name="connsiteX6" fmla="*/ 4789 w 181809"/>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3439 h 185696"/>
                <a:gd name="connsiteX5" fmla="*/ 16695 w 181809"/>
                <a:gd name="connsiteY5" fmla="*/ 183445 h 185696"/>
                <a:gd name="connsiteX6" fmla="*/ 4789 w 181809"/>
                <a:gd name="connsiteY6" fmla="*/ 166776 h 185696"/>
                <a:gd name="connsiteX0" fmla="*/ 6892 w 183912"/>
                <a:gd name="connsiteY0" fmla="*/ 166776 h 183799"/>
                <a:gd name="connsiteX1" fmla="*/ 97380 w 183912"/>
                <a:gd name="connsiteY1" fmla="*/ 64383 h 183799"/>
                <a:gd name="connsiteX2" fmla="*/ 183105 w 183912"/>
                <a:gd name="connsiteY2" fmla="*/ 89 h 183799"/>
                <a:gd name="connsiteX3" fmla="*/ 135479 w 183912"/>
                <a:gd name="connsiteY3" fmla="*/ 52476 h 183799"/>
                <a:gd name="connsiteX4" fmla="*/ 54517 w 183912"/>
                <a:gd name="connsiteY4" fmla="*/ 133439 h 183799"/>
                <a:gd name="connsiteX5" fmla="*/ 11655 w 183912"/>
                <a:gd name="connsiteY5" fmla="*/ 181064 h 183799"/>
                <a:gd name="connsiteX6" fmla="*/ 6892 w 183912"/>
                <a:gd name="connsiteY6" fmla="*/ 166776 h 183799"/>
                <a:gd name="connsiteX0" fmla="*/ 6892 w 183575"/>
                <a:gd name="connsiteY0" fmla="*/ 166823 h 183846"/>
                <a:gd name="connsiteX1" fmla="*/ 97380 w 183575"/>
                <a:gd name="connsiteY1" fmla="*/ 64430 h 183846"/>
                <a:gd name="connsiteX2" fmla="*/ 183105 w 183575"/>
                <a:gd name="connsiteY2" fmla="*/ 136 h 183846"/>
                <a:gd name="connsiteX3" fmla="*/ 128336 w 183575"/>
                <a:gd name="connsiteY3" fmla="*/ 50142 h 183846"/>
                <a:gd name="connsiteX4" fmla="*/ 54517 w 183575"/>
                <a:gd name="connsiteY4" fmla="*/ 133486 h 183846"/>
                <a:gd name="connsiteX5" fmla="*/ 11655 w 183575"/>
                <a:gd name="connsiteY5" fmla="*/ 181111 h 183846"/>
                <a:gd name="connsiteX6" fmla="*/ 6892 w 183575"/>
                <a:gd name="connsiteY6" fmla="*/ 166823 h 183846"/>
                <a:gd name="connsiteX0" fmla="*/ 6892 w 183417"/>
                <a:gd name="connsiteY0" fmla="*/ 166742 h 183765"/>
                <a:gd name="connsiteX1" fmla="*/ 97380 w 183417"/>
                <a:gd name="connsiteY1" fmla="*/ 64349 h 183765"/>
                <a:gd name="connsiteX2" fmla="*/ 183105 w 183417"/>
                <a:gd name="connsiteY2" fmla="*/ 55 h 183765"/>
                <a:gd name="connsiteX3" fmla="*/ 123574 w 183417"/>
                <a:gd name="connsiteY3" fmla="*/ 54824 h 183765"/>
                <a:gd name="connsiteX4" fmla="*/ 54517 w 183417"/>
                <a:gd name="connsiteY4" fmla="*/ 133405 h 183765"/>
                <a:gd name="connsiteX5" fmla="*/ 11655 w 183417"/>
                <a:gd name="connsiteY5" fmla="*/ 181030 h 183765"/>
                <a:gd name="connsiteX6" fmla="*/ 6892 w 183417"/>
                <a:gd name="connsiteY6" fmla="*/ 166742 h 183765"/>
                <a:gd name="connsiteX0" fmla="*/ 5402 w 181927"/>
                <a:gd name="connsiteY0" fmla="*/ 166742 h 183765"/>
                <a:gd name="connsiteX1" fmla="*/ 95890 w 181927"/>
                <a:gd name="connsiteY1" fmla="*/ 64349 h 183765"/>
                <a:gd name="connsiteX2" fmla="*/ 181615 w 181927"/>
                <a:gd name="connsiteY2" fmla="*/ 55 h 183765"/>
                <a:gd name="connsiteX3" fmla="*/ 122084 w 181927"/>
                <a:gd name="connsiteY3" fmla="*/ 54824 h 183765"/>
                <a:gd name="connsiteX4" fmla="*/ 53027 w 181927"/>
                <a:gd name="connsiteY4" fmla="*/ 133405 h 183765"/>
                <a:gd name="connsiteX5" fmla="*/ 14927 w 181927"/>
                <a:gd name="connsiteY5" fmla="*/ 181030 h 183765"/>
                <a:gd name="connsiteX6" fmla="*/ 5402 w 181927"/>
                <a:gd name="connsiteY6" fmla="*/ 166742 h 1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grpSp>
      <p:sp>
        <p:nvSpPr>
          <p:cNvPr id="34" name="矩形 47"/>
          <p:cNvSpPr>
            <a:spLocks noChangeArrowheads="1"/>
          </p:cNvSpPr>
          <p:nvPr/>
        </p:nvSpPr>
        <p:spPr bwMode="auto">
          <a:xfrm>
            <a:off x="3386668" y="1972806"/>
            <a:ext cx="5156200" cy="36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171450" indent="-171450">
              <a:lnSpc>
                <a:spcPct val="130000"/>
              </a:lnSpc>
              <a:spcBef>
                <a:spcPct val="0"/>
              </a:spcBef>
            </a:pPr>
            <a:r>
              <a:rPr lang="zh-CN" altLang="en-US" sz="1400" b="1" dirty="0">
                <a:solidFill>
                  <a:srgbClr val="0000FF"/>
                </a:solidFill>
                <a:sym typeface="微软雅黑" pitchFamily="34" charset="-122"/>
              </a:rPr>
              <a:t>客观缓解率</a:t>
            </a:r>
            <a:r>
              <a:rPr lang="en-US" altLang="zh-CN" sz="1400" b="1" dirty="0">
                <a:solidFill>
                  <a:srgbClr val="0000FF"/>
                </a:solidFill>
                <a:sym typeface="微软雅黑" pitchFamily="34" charset="-122"/>
              </a:rPr>
              <a:t>(ORR)</a:t>
            </a:r>
            <a:r>
              <a:rPr lang="zh-CN" altLang="en-US" sz="1400" dirty="0">
                <a:solidFill>
                  <a:schemeClr val="tx1">
                    <a:lumMod val="75000"/>
                    <a:lumOff val="25000"/>
                  </a:schemeClr>
                </a:solidFill>
                <a:sym typeface="微软雅黑" pitchFamily="34" charset="-122"/>
              </a:rPr>
              <a:t>是指肿瘤体积缩小达到预先规定值并能维持最低时限要求的患者比例</a:t>
            </a:r>
            <a:r>
              <a:rPr lang="zh-CN" altLang="en-US" sz="1400" dirty="0" smtClean="0">
                <a:solidFill>
                  <a:schemeClr val="tx1">
                    <a:lumMod val="75000"/>
                    <a:lumOff val="25000"/>
                  </a:schemeClr>
                </a:solidFill>
                <a:sym typeface="微软雅黑" pitchFamily="34" charset="-122"/>
              </a:rPr>
              <a:t>。</a:t>
            </a:r>
            <a:endParaRPr lang="en-US" altLang="zh-CN" sz="1400" dirty="0" smtClean="0">
              <a:solidFill>
                <a:schemeClr val="tx1">
                  <a:lumMod val="75000"/>
                  <a:lumOff val="25000"/>
                </a:schemeClr>
              </a:solidFill>
              <a:sym typeface="微软雅黑" pitchFamily="34" charset="-122"/>
            </a:endParaRPr>
          </a:p>
          <a:p>
            <a:pPr marL="171450" indent="-171450">
              <a:lnSpc>
                <a:spcPct val="130000"/>
              </a:lnSpc>
              <a:spcBef>
                <a:spcPct val="0"/>
              </a:spcBef>
            </a:pPr>
            <a:r>
              <a:rPr lang="zh-CN" altLang="en-US" sz="1400" dirty="0" smtClean="0">
                <a:solidFill>
                  <a:schemeClr val="tx1">
                    <a:lumMod val="75000"/>
                    <a:lumOff val="25000"/>
                  </a:schemeClr>
                </a:solidFill>
                <a:sym typeface="微软雅黑" pitchFamily="34" charset="-122"/>
              </a:rPr>
              <a:t>缓</a:t>
            </a:r>
            <a:r>
              <a:rPr lang="zh-CN" altLang="en-US" sz="1400" dirty="0">
                <a:solidFill>
                  <a:schemeClr val="tx1">
                    <a:lumMod val="75000"/>
                    <a:lumOff val="25000"/>
                  </a:schemeClr>
                </a:solidFill>
                <a:sym typeface="微软雅黑" pitchFamily="34" charset="-122"/>
              </a:rPr>
              <a:t>解期通常是指从开始出现疗效直至证实出现肿瘤进展的这段时间。一般定义客观缓解率为</a:t>
            </a:r>
            <a:r>
              <a:rPr lang="zh-CN" altLang="en-US" sz="1400" b="1" dirty="0">
                <a:solidFill>
                  <a:srgbClr val="0000FF"/>
                </a:solidFill>
                <a:sym typeface="微软雅黑" pitchFamily="34" charset="-122"/>
              </a:rPr>
              <a:t>完全缓解加上部分缓解之和</a:t>
            </a:r>
            <a:r>
              <a:rPr lang="zh-CN" altLang="en-US" sz="1400" dirty="0" smtClean="0">
                <a:solidFill>
                  <a:schemeClr val="tx1">
                    <a:lumMod val="75000"/>
                    <a:lumOff val="25000"/>
                  </a:schemeClr>
                </a:solidFill>
                <a:sym typeface="微软雅黑" pitchFamily="34" charset="-122"/>
              </a:rPr>
              <a:t>。</a:t>
            </a:r>
            <a:endParaRPr lang="en-US" altLang="zh-CN" sz="1400" dirty="0" smtClean="0">
              <a:solidFill>
                <a:schemeClr val="tx1">
                  <a:lumMod val="75000"/>
                  <a:lumOff val="25000"/>
                </a:schemeClr>
              </a:solidFill>
              <a:sym typeface="微软雅黑" pitchFamily="34" charset="-122"/>
            </a:endParaRPr>
          </a:p>
          <a:p>
            <a:pPr marL="171450" indent="-171450">
              <a:lnSpc>
                <a:spcPct val="130000"/>
              </a:lnSpc>
              <a:spcBef>
                <a:spcPct val="0"/>
              </a:spcBef>
            </a:pPr>
            <a:r>
              <a:rPr lang="zh-CN" altLang="en-US" sz="1400" dirty="0" smtClean="0">
                <a:solidFill>
                  <a:schemeClr val="tx1">
                    <a:lumMod val="75000"/>
                    <a:lumOff val="25000"/>
                  </a:schemeClr>
                </a:solidFill>
                <a:sym typeface="微软雅黑" pitchFamily="34" charset="-122"/>
              </a:rPr>
              <a:t>客</a:t>
            </a:r>
            <a:r>
              <a:rPr lang="zh-CN" altLang="en-US" sz="1400" dirty="0">
                <a:solidFill>
                  <a:schemeClr val="tx1">
                    <a:lumMod val="75000"/>
                    <a:lumOff val="25000"/>
                  </a:schemeClr>
                </a:solidFill>
                <a:sym typeface="微软雅黑" pitchFamily="34" charset="-122"/>
              </a:rPr>
              <a:t>观缓解率是一种</a:t>
            </a:r>
            <a:r>
              <a:rPr lang="zh-CN" altLang="en-US" sz="1400" b="1" dirty="0">
                <a:solidFill>
                  <a:srgbClr val="0000FF"/>
                </a:solidFill>
                <a:sym typeface="微软雅黑" pitchFamily="34" charset="-122"/>
              </a:rPr>
              <a:t>直接衡量药物抗肿瘤活性</a:t>
            </a:r>
            <a:r>
              <a:rPr lang="zh-CN" altLang="en-US" sz="1400" dirty="0">
                <a:solidFill>
                  <a:schemeClr val="tx1">
                    <a:lumMod val="75000"/>
                    <a:lumOff val="25000"/>
                  </a:schemeClr>
                </a:solidFill>
                <a:sym typeface="微软雅黑" pitchFamily="34" charset="-122"/>
              </a:rPr>
              <a:t>的指标，可以在单臂试验中进行评价</a:t>
            </a:r>
            <a:r>
              <a:rPr lang="zh-CN" altLang="en-US" sz="1400" dirty="0" smtClean="0">
                <a:solidFill>
                  <a:schemeClr val="tx1">
                    <a:lumMod val="75000"/>
                    <a:lumOff val="25000"/>
                  </a:schemeClr>
                </a:solidFill>
                <a:sym typeface="微软雅黑" pitchFamily="34" charset="-122"/>
              </a:rPr>
              <a:t>。</a:t>
            </a:r>
            <a:endParaRPr lang="en-US" altLang="zh-CN" sz="1400" dirty="0" smtClean="0">
              <a:solidFill>
                <a:schemeClr val="tx1">
                  <a:lumMod val="75000"/>
                  <a:lumOff val="25000"/>
                </a:schemeClr>
              </a:solidFill>
              <a:sym typeface="微软雅黑" pitchFamily="34" charset="-122"/>
            </a:endParaRPr>
          </a:p>
          <a:p>
            <a:pPr marL="171450" indent="-171450">
              <a:lnSpc>
                <a:spcPct val="130000"/>
              </a:lnSpc>
              <a:spcBef>
                <a:spcPct val="0"/>
              </a:spcBef>
            </a:pPr>
            <a:r>
              <a:rPr lang="zh-CN" altLang="en-US" sz="1400" dirty="0" smtClean="0">
                <a:solidFill>
                  <a:schemeClr val="tx1">
                    <a:lumMod val="75000"/>
                    <a:lumOff val="25000"/>
                  </a:schemeClr>
                </a:solidFill>
                <a:sym typeface="微软雅黑" pitchFamily="34" charset="-122"/>
              </a:rPr>
              <a:t>疾</a:t>
            </a:r>
            <a:r>
              <a:rPr lang="zh-CN" altLang="en-US" sz="1400" dirty="0">
                <a:solidFill>
                  <a:schemeClr val="tx1">
                    <a:lumMod val="75000"/>
                    <a:lumOff val="25000"/>
                  </a:schemeClr>
                </a:solidFill>
                <a:sym typeface="微软雅黑" pitchFamily="34" charset="-122"/>
              </a:rPr>
              <a:t>病稳定不应该是客观缓解率的组成部分</a:t>
            </a:r>
            <a:r>
              <a:rPr lang="zh-CN" altLang="en-US" sz="1400" dirty="0" smtClean="0">
                <a:solidFill>
                  <a:schemeClr val="tx1">
                    <a:lumMod val="75000"/>
                    <a:lumOff val="25000"/>
                  </a:schemeClr>
                </a:solidFill>
                <a:sym typeface="微软雅黑" pitchFamily="34" charset="-122"/>
              </a:rPr>
              <a:t>。</a:t>
            </a:r>
            <a:endParaRPr lang="en-US" altLang="zh-CN" sz="1400" dirty="0" smtClean="0">
              <a:solidFill>
                <a:schemeClr val="tx1">
                  <a:lumMod val="75000"/>
                  <a:lumOff val="25000"/>
                </a:schemeClr>
              </a:solidFill>
              <a:sym typeface="微软雅黑" pitchFamily="34" charset="-122"/>
            </a:endParaRPr>
          </a:p>
          <a:p>
            <a:pPr marL="171450" indent="-171450">
              <a:lnSpc>
                <a:spcPct val="130000"/>
              </a:lnSpc>
              <a:spcBef>
                <a:spcPct val="0"/>
              </a:spcBef>
            </a:pPr>
            <a:r>
              <a:rPr lang="zh-CN" altLang="en-US" sz="1400" dirty="0" smtClean="0">
                <a:solidFill>
                  <a:schemeClr val="tx1">
                    <a:lumMod val="75000"/>
                    <a:lumOff val="25000"/>
                  </a:schemeClr>
                </a:solidFill>
                <a:sym typeface="微软雅黑" pitchFamily="34" charset="-122"/>
              </a:rPr>
              <a:t>疾</a:t>
            </a:r>
            <a:r>
              <a:rPr lang="zh-CN" altLang="en-US" sz="1400" dirty="0">
                <a:solidFill>
                  <a:schemeClr val="tx1">
                    <a:lumMod val="75000"/>
                    <a:lumOff val="25000"/>
                  </a:schemeClr>
                </a:solidFill>
                <a:sym typeface="微软雅黑" pitchFamily="34" charset="-122"/>
              </a:rPr>
              <a:t>病稳定可以反映疾病的自然进程，而肿瘤缩小则是直接疗效</a:t>
            </a:r>
            <a:r>
              <a:rPr lang="zh-CN" altLang="en-US" sz="1400" dirty="0" smtClean="0">
                <a:solidFill>
                  <a:schemeClr val="tx1">
                    <a:lumMod val="75000"/>
                    <a:lumOff val="25000"/>
                  </a:schemeClr>
                </a:solidFill>
                <a:sym typeface="微软雅黑" pitchFamily="34" charset="-122"/>
              </a:rPr>
              <a:t>。</a:t>
            </a:r>
            <a:endParaRPr lang="en-US" altLang="zh-CN" sz="1400" dirty="0" smtClean="0">
              <a:solidFill>
                <a:schemeClr val="tx1">
                  <a:lumMod val="75000"/>
                  <a:lumOff val="25000"/>
                </a:schemeClr>
              </a:solidFill>
              <a:sym typeface="微软雅黑" pitchFamily="34" charset="-122"/>
            </a:endParaRPr>
          </a:p>
          <a:p>
            <a:pPr marL="171450" indent="-171450">
              <a:lnSpc>
                <a:spcPct val="130000"/>
              </a:lnSpc>
              <a:spcBef>
                <a:spcPct val="0"/>
              </a:spcBef>
            </a:pPr>
            <a:r>
              <a:rPr lang="zh-CN" altLang="en-US" sz="1400" dirty="0" smtClean="0">
                <a:solidFill>
                  <a:schemeClr val="tx1">
                    <a:lumMod val="75000"/>
                    <a:lumOff val="25000"/>
                  </a:schemeClr>
                </a:solidFill>
                <a:sym typeface="微软雅黑" pitchFamily="34" charset="-122"/>
              </a:rPr>
              <a:t>疾</a:t>
            </a:r>
            <a:r>
              <a:rPr lang="zh-CN" altLang="en-US" sz="1400" dirty="0">
                <a:solidFill>
                  <a:schemeClr val="tx1">
                    <a:lumMod val="75000"/>
                    <a:lumOff val="25000"/>
                  </a:schemeClr>
                </a:solidFill>
                <a:sym typeface="微软雅黑" pitchFamily="34" charset="-122"/>
              </a:rPr>
              <a:t>病稳定可通过</a:t>
            </a:r>
            <a:r>
              <a:rPr lang="en-US" altLang="zh-CN" sz="1400" b="1" dirty="0">
                <a:solidFill>
                  <a:srgbClr val="0000FF"/>
                </a:solidFill>
                <a:sym typeface="微软雅黑" pitchFamily="34" charset="-122"/>
              </a:rPr>
              <a:t>TTP</a:t>
            </a:r>
            <a:r>
              <a:rPr lang="zh-CN" altLang="en-US" sz="1400" b="1" dirty="0">
                <a:solidFill>
                  <a:srgbClr val="0000FF"/>
                </a:solidFill>
                <a:sym typeface="微软雅黑" pitchFamily="34" charset="-122"/>
              </a:rPr>
              <a:t>或</a:t>
            </a:r>
            <a:r>
              <a:rPr lang="en-US" altLang="zh-CN" sz="1400" b="1" dirty="0">
                <a:solidFill>
                  <a:srgbClr val="0000FF"/>
                </a:solidFill>
                <a:sym typeface="微软雅黑" pitchFamily="34" charset="-122"/>
              </a:rPr>
              <a:t>PFS</a:t>
            </a:r>
            <a:r>
              <a:rPr lang="zh-CN" altLang="en-US" sz="1400" dirty="0">
                <a:solidFill>
                  <a:schemeClr val="tx1">
                    <a:lumMod val="75000"/>
                    <a:lumOff val="25000"/>
                  </a:schemeClr>
                </a:solidFill>
                <a:sym typeface="微软雅黑" pitchFamily="34" charset="-122"/>
              </a:rPr>
              <a:t>分析进行更精确的评价</a:t>
            </a:r>
            <a:r>
              <a:rPr lang="zh-CN" altLang="en-US" sz="1400" dirty="0" smtClean="0">
                <a:solidFill>
                  <a:schemeClr val="tx1">
                    <a:lumMod val="75000"/>
                    <a:lumOff val="25000"/>
                  </a:schemeClr>
                </a:solidFill>
                <a:sym typeface="微软雅黑" pitchFamily="34" charset="-122"/>
              </a:rPr>
              <a:t>。</a:t>
            </a:r>
            <a:endParaRPr lang="en-US" altLang="zh-CN" sz="1400" dirty="0" smtClean="0">
              <a:solidFill>
                <a:schemeClr val="tx1">
                  <a:lumMod val="75000"/>
                  <a:lumOff val="25000"/>
                </a:schemeClr>
              </a:solidFill>
              <a:sym typeface="微软雅黑" pitchFamily="34" charset="-122"/>
            </a:endParaRPr>
          </a:p>
          <a:p>
            <a:pPr marL="171450" indent="-171450">
              <a:lnSpc>
                <a:spcPct val="130000"/>
              </a:lnSpc>
              <a:spcBef>
                <a:spcPct val="0"/>
              </a:spcBef>
            </a:pPr>
            <a:r>
              <a:rPr lang="zh-CN" altLang="en-US" sz="1400" dirty="0" smtClean="0">
                <a:solidFill>
                  <a:schemeClr val="tx1">
                    <a:lumMod val="75000"/>
                    <a:lumOff val="25000"/>
                  </a:schemeClr>
                </a:solidFill>
                <a:sym typeface="微软雅黑" pitchFamily="34" charset="-122"/>
              </a:rPr>
              <a:t>如</a:t>
            </a:r>
            <a:r>
              <a:rPr lang="zh-CN" altLang="en-US" sz="1400" dirty="0">
                <a:solidFill>
                  <a:schemeClr val="tx1">
                    <a:lumMod val="75000"/>
                    <a:lumOff val="25000"/>
                  </a:schemeClr>
                </a:solidFill>
                <a:sym typeface="微软雅黑" pitchFamily="34" charset="-122"/>
              </a:rPr>
              <a:t>果可能，应采用标准化的指标以确定疗效，如</a:t>
            </a:r>
            <a:r>
              <a:rPr lang="en-US" altLang="zh-CN" sz="1400" b="1" dirty="0">
                <a:solidFill>
                  <a:srgbClr val="0000FF"/>
                </a:solidFill>
                <a:sym typeface="微软雅黑" pitchFamily="34" charset="-122"/>
              </a:rPr>
              <a:t>RECIST</a:t>
            </a:r>
            <a:r>
              <a:rPr lang="zh-CN" altLang="en-US" sz="1400" b="1" dirty="0">
                <a:solidFill>
                  <a:srgbClr val="0000FF"/>
                </a:solidFill>
                <a:sym typeface="微软雅黑" pitchFamily="34" charset="-122"/>
              </a:rPr>
              <a:t>标准</a:t>
            </a:r>
            <a:r>
              <a:rPr lang="zh-CN" altLang="en-US" sz="1400" dirty="0">
                <a:solidFill>
                  <a:schemeClr val="tx1">
                    <a:lumMod val="75000"/>
                    <a:lumOff val="25000"/>
                  </a:schemeClr>
                </a:solidFill>
                <a:sym typeface="微软雅黑" pitchFamily="34" charset="-122"/>
              </a:rPr>
              <a:t>。缓解标准应在试验开始前的方案中提前定义</a:t>
            </a:r>
            <a:r>
              <a:rPr lang="zh-CN" altLang="en-US" sz="1400" dirty="0" smtClean="0">
                <a:solidFill>
                  <a:schemeClr val="tx1">
                    <a:lumMod val="75000"/>
                    <a:lumOff val="25000"/>
                  </a:schemeClr>
                </a:solidFill>
                <a:sym typeface="微软雅黑" pitchFamily="34" charset="-122"/>
              </a:rPr>
              <a:t>。</a:t>
            </a:r>
            <a:endParaRPr lang="en-US" altLang="zh-CN" sz="1400" dirty="0" smtClean="0">
              <a:solidFill>
                <a:schemeClr val="tx1">
                  <a:lumMod val="75000"/>
                  <a:lumOff val="25000"/>
                </a:schemeClr>
              </a:solidFill>
              <a:sym typeface="微软雅黑" pitchFamily="34" charset="-122"/>
            </a:endParaRPr>
          </a:p>
          <a:p>
            <a:pPr marL="171450" indent="-171450">
              <a:lnSpc>
                <a:spcPct val="130000"/>
              </a:lnSpc>
              <a:spcBef>
                <a:spcPct val="0"/>
              </a:spcBef>
            </a:pPr>
            <a:r>
              <a:rPr lang="zh-CN" altLang="en-US" sz="1400" dirty="0" smtClean="0">
                <a:solidFill>
                  <a:schemeClr val="tx1">
                    <a:lumMod val="75000"/>
                    <a:lumOff val="25000"/>
                  </a:schemeClr>
                </a:solidFill>
                <a:sym typeface="微软雅黑" pitchFamily="34" charset="-122"/>
              </a:rPr>
              <a:t>客</a:t>
            </a:r>
            <a:r>
              <a:rPr lang="zh-CN" altLang="en-US" sz="1400" dirty="0">
                <a:solidFill>
                  <a:schemeClr val="tx1">
                    <a:lumMod val="75000"/>
                    <a:lumOff val="25000"/>
                  </a:schemeClr>
                </a:solidFill>
                <a:sym typeface="微软雅黑" pitchFamily="34" charset="-122"/>
              </a:rPr>
              <a:t>观缓解率的评估包括</a:t>
            </a:r>
            <a:r>
              <a:rPr lang="zh-CN" altLang="en-US" sz="1400" b="1" dirty="0">
                <a:solidFill>
                  <a:srgbClr val="0000FF"/>
                </a:solidFill>
                <a:sym typeface="微软雅黑" pitchFamily="34" charset="-122"/>
              </a:rPr>
              <a:t>缓解程度、缓解持续时间以及完全缓解率</a:t>
            </a:r>
            <a:r>
              <a:rPr lang="zh-CN" altLang="en-US" sz="1400" dirty="0">
                <a:solidFill>
                  <a:schemeClr val="tx1">
                    <a:lumMod val="75000"/>
                    <a:lumOff val="25000"/>
                  </a:schemeClr>
                </a:solidFill>
                <a:sym typeface="微软雅黑" pitchFamily="34" charset="-122"/>
              </a:rPr>
              <a:t>（没有可测量到的肿瘤）。</a:t>
            </a:r>
          </a:p>
        </p:txBody>
      </p:sp>
      <p:pic>
        <p:nvPicPr>
          <p:cNvPr id="42" name="图片 41">
            <a:extLst>
              <a:ext uri="{FF2B5EF4-FFF2-40B4-BE49-F238E27FC236}">
                <a16:creationId xmlns:a16="http://schemas.microsoft.com/office/drawing/2014/main" xmlns="" id="{58DD1186-5FA1-4806-B46C-D2B78101E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sp>
        <p:nvSpPr>
          <p:cNvPr id="44"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45" name="图片 24">
            <a:extLst>
              <a:ext uri="{FF2B5EF4-FFF2-40B4-BE49-F238E27FC236}">
                <a16:creationId xmlns:a16="http://schemas.microsoft.com/office/drawing/2014/main" xmlns="" id="{B5AF14F6-CAAA-445C-B50D-0B9E18711B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46"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163971" y="989677"/>
            <a:ext cx="1980029" cy="523220"/>
          </a:xfrm>
          <a:prstGeom prst="rect">
            <a:avLst/>
          </a:prstGeom>
          <a:solidFill>
            <a:schemeClr val="tx2">
              <a:lumMod val="20000"/>
              <a:lumOff val="80000"/>
            </a:schemeClr>
          </a:solidFill>
        </p:spPr>
        <p:style>
          <a:lnRef idx="1">
            <a:schemeClr val="accent4"/>
          </a:lnRef>
          <a:fillRef idx="2">
            <a:schemeClr val="accent4"/>
          </a:fillRef>
          <a:effectRef idx="1">
            <a:schemeClr val="accent4"/>
          </a:effectRef>
          <a:fontRef idx="minor">
            <a:schemeClr val="dk1"/>
          </a:fontRef>
        </p:style>
        <p:txBody>
          <a:bodyPr wrap="none">
            <a:spAutoFit/>
          </a:bodyPr>
          <a:lstStyle/>
          <a:p>
            <a:r>
              <a:rPr lang="zh-CN" altLang="en-US" sz="2800" b="1" dirty="0">
                <a:solidFill>
                  <a:srgbClr val="FF0000"/>
                </a:solidFill>
              </a:rPr>
              <a:t>客观缓解率</a:t>
            </a:r>
            <a:endParaRPr lang="en-US" sz="2800" dirty="0">
              <a:solidFill>
                <a:srgbClr val="FF0000"/>
              </a:solidFill>
            </a:endParaRPr>
          </a:p>
        </p:txBody>
      </p:sp>
    </p:spTree>
    <p:extLst>
      <p:ext uri="{BB962C8B-B14F-4D97-AF65-F5344CB8AC3E}">
        <p14:creationId xmlns:p14="http://schemas.microsoft.com/office/powerpoint/2010/main" val="3446616384"/>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53" presetClass="entr" presetSubtype="16"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par>
                                <p:cTn id="36" presetID="53" presetClass="entr" presetSubtype="16"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par>
                                <p:cTn id="41" presetID="53" presetClass="entr" presetSubtype="16"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Effect transition="in" filter="fade">
                                      <p:cBhvr>
                                        <p:cTn id="45" dur="500"/>
                                        <p:tgtEl>
                                          <p:spTgt spid="27"/>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randombar(horizontal)">
                                      <p:cBhvr>
                                        <p:cTn id="48" dur="400"/>
                                        <p:tgtEl>
                                          <p:spTgt spid="34"/>
                                        </p:tgtEl>
                                      </p:cBhvr>
                                    </p:animEffect>
                                  </p:childTnLst>
                                </p:cTn>
                              </p:par>
                            </p:childTnLst>
                          </p:cTn>
                        </p:par>
                        <p:par>
                          <p:cTn id="49" fill="hold">
                            <p:stCondLst>
                              <p:cond delay="1000"/>
                            </p:stCondLst>
                            <p:childTnLst>
                              <p:par>
                                <p:cTn id="50" presetID="56" presetClass="entr" presetSubtype="0" fill="hold" grpId="0" nodeType="afterEffect">
                                  <p:stCondLst>
                                    <p:cond delay="0"/>
                                  </p:stCondLst>
                                  <p:iterate type="lt">
                                    <p:tmPct val="10000"/>
                                  </p:iterate>
                                  <p:childTnLst>
                                    <p:set>
                                      <p:cBhvr>
                                        <p:cTn id="51" dur="1" fill="hold">
                                          <p:stCondLst>
                                            <p:cond delay="0"/>
                                          </p:stCondLst>
                                        </p:cTn>
                                        <p:tgtEl>
                                          <p:spTgt spid="44"/>
                                        </p:tgtEl>
                                        <p:attrNameLst>
                                          <p:attrName>style.visibility</p:attrName>
                                        </p:attrNameLst>
                                      </p:cBhvr>
                                      <p:to>
                                        <p:strVal val="visible"/>
                                      </p:to>
                                    </p:set>
                                    <p:anim by="(-#ppt_w*2)" calcmode="lin" valueType="num">
                                      <p:cBhvr rctx="PPT">
                                        <p:cTn id="52" dur="300" autoRev="1" fill="hold">
                                          <p:stCondLst>
                                            <p:cond delay="0"/>
                                          </p:stCondLst>
                                        </p:cTn>
                                        <p:tgtEl>
                                          <p:spTgt spid="44"/>
                                        </p:tgtEl>
                                        <p:attrNameLst>
                                          <p:attrName>ppt_w</p:attrName>
                                        </p:attrNameLst>
                                      </p:cBhvr>
                                    </p:anim>
                                    <p:anim by="(#ppt_w*0.50)" calcmode="lin" valueType="num">
                                      <p:cBhvr>
                                        <p:cTn id="53" dur="300" decel="50000" autoRev="1" fill="hold">
                                          <p:stCondLst>
                                            <p:cond delay="0"/>
                                          </p:stCondLst>
                                        </p:cTn>
                                        <p:tgtEl>
                                          <p:spTgt spid="44"/>
                                        </p:tgtEl>
                                        <p:attrNameLst>
                                          <p:attrName>ppt_x</p:attrName>
                                        </p:attrNameLst>
                                      </p:cBhvr>
                                    </p:anim>
                                    <p:anim from="(-#ppt_h/2)" to="(#ppt_y)" calcmode="lin" valueType="num">
                                      <p:cBhvr>
                                        <p:cTn id="54" dur="600" fill="hold">
                                          <p:stCondLst>
                                            <p:cond delay="0"/>
                                          </p:stCondLst>
                                        </p:cTn>
                                        <p:tgtEl>
                                          <p:spTgt spid="44"/>
                                        </p:tgtEl>
                                        <p:attrNameLst>
                                          <p:attrName>ppt_y</p:attrName>
                                        </p:attrNameLst>
                                      </p:cBhvr>
                                    </p:anim>
                                    <p:animRot by="21600000">
                                      <p:cBhvr>
                                        <p:cTn id="55" dur="600" fill="hold">
                                          <p:stCondLst>
                                            <p:cond delay="0"/>
                                          </p:stCondLst>
                                        </p:cTn>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34"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059709" y="5043985"/>
            <a:ext cx="447924" cy="597048"/>
            <a:chOff x="1622288" y="2631136"/>
            <a:chExt cx="597494" cy="597494"/>
          </a:xfrm>
        </p:grpSpPr>
        <p:sp>
          <p:nvSpPr>
            <p:cNvPr id="6" name="泪滴形 5"/>
            <p:cNvSpPr/>
            <p:nvPr/>
          </p:nvSpPr>
          <p:spPr>
            <a:xfrm rot="5400000">
              <a:off x="1622288" y="2631136"/>
              <a:ext cx="597494" cy="597494"/>
            </a:xfrm>
            <a:prstGeom prst="teardrop">
              <a:avLst/>
            </a:prstGeom>
            <a:solidFill>
              <a:srgbClr val="8D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7" name="Freeform 23"/>
            <p:cNvSpPr>
              <a:spLocks/>
            </p:cNvSpPr>
            <p:nvPr/>
          </p:nvSpPr>
          <p:spPr bwMode="auto">
            <a:xfrm>
              <a:off x="1710720" y="2753807"/>
              <a:ext cx="301477" cy="228279"/>
            </a:xfrm>
            <a:custGeom>
              <a:avLst/>
              <a:gdLst>
                <a:gd name="T0" fmla="*/ 15 w 100"/>
                <a:gd name="T1" fmla="*/ 75 h 75"/>
                <a:gd name="T2" fmla="*/ 51 w 100"/>
                <a:gd name="T3" fmla="*/ 17 h 75"/>
                <a:gd name="T4" fmla="*/ 51 w 100"/>
                <a:gd name="T5" fmla="*/ 0 h 75"/>
                <a:gd name="T6" fmla="*/ 100 w 100"/>
                <a:gd name="T7" fmla="*/ 28 h 75"/>
                <a:gd name="T8" fmla="*/ 51 w 100"/>
                <a:gd name="T9" fmla="*/ 61 h 75"/>
                <a:gd name="T10" fmla="*/ 51 w 100"/>
                <a:gd name="T11" fmla="*/ 45 h 75"/>
                <a:gd name="T12" fmla="*/ 51 w 100"/>
                <a:gd name="T13" fmla="*/ 40 h 75"/>
                <a:gd name="T14" fmla="*/ 15 w 100"/>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75">
                  <a:moveTo>
                    <a:pt x="15" y="75"/>
                  </a:moveTo>
                  <a:cubicBezTo>
                    <a:pt x="15" y="75"/>
                    <a:pt x="0" y="31"/>
                    <a:pt x="51" y="17"/>
                  </a:cubicBezTo>
                  <a:cubicBezTo>
                    <a:pt x="51" y="0"/>
                    <a:pt x="51" y="0"/>
                    <a:pt x="51" y="0"/>
                  </a:cubicBezTo>
                  <a:cubicBezTo>
                    <a:pt x="100" y="28"/>
                    <a:pt x="100" y="28"/>
                    <a:pt x="100" y="28"/>
                  </a:cubicBezTo>
                  <a:cubicBezTo>
                    <a:pt x="51" y="61"/>
                    <a:pt x="51" y="61"/>
                    <a:pt x="51" y="61"/>
                  </a:cubicBezTo>
                  <a:cubicBezTo>
                    <a:pt x="51" y="45"/>
                    <a:pt x="51" y="45"/>
                    <a:pt x="51" y="45"/>
                  </a:cubicBezTo>
                  <a:cubicBezTo>
                    <a:pt x="51" y="40"/>
                    <a:pt x="51" y="40"/>
                    <a:pt x="51" y="40"/>
                  </a:cubicBezTo>
                  <a:cubicBezTo>
                    <a:pt x="51" y="40"/>
                    <a:pt x="24" y="42"/>
                    <a:pt x="15"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zh-CN" altLang="en-US" sz="1050" dirty="0">
                <a:ea typeface="微软雅黑" panose="020B0503020204020204" pitchFamily="34" charset="-122"/>
              </a:endParaRPr>
            </a:p>
          </p:txBody>
        </p:sp>
        <p:sp>
          <p:nvSpPr>
            <p:cNvPr id="8" name="Freeform 27"/>
            <p:cNvSpPr>
              <a:spLocks/>
            </p:cNvSpPr>
            <p:nvPr/>
          </p:nvSpPr>
          <p:spPr bwMode="auto">
            <a:xfrm>
              <a:off x="1858552" y="2906471"/>
              <a:ext cx="301478" cy="229520"/>
            </a:xfrm>
            <a:custGeom>
              <a:avLst/>
              <a:gdLst>
                <a:gd name="T0" fmla="*/ 84 w 100"/>
                <a:gd name="T1" fmla="*/ 0 h 75"/>
                <a:gd name="T2" fmla="*/ 49 w 100"/>
                <a:gd name="T3" fmla="*/ 59 h 75"/>
                <a:gd name="T4" fmla="*/ 49 w 100"/>
                <a:gd name="T5" fmla="*/ 75 h 75"/>
                <a:gd name="T6" fmla="*/ 0 w 100"/>
                <a:gd name="T7" fmla="*/ 48 h 75"/>
                <a:gd name="T8" fmla="*/ 49 w 100"/>
                <a:gd name="T9" fmla="*/ 14 h 75"/>
                <a:gd name="T10" fmla="*/ 49 w 100"/>
                <a:gd name="T11" fmla="*/ 30 h 75"/>
                <a:gd name="T12" fmla="*/ 49 w 100"/>
                <a:gd name="T13" fmla="*/ 35 h 75"/>
                <a:gd name="T14" fmla="*/ 84 w 100"/>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75">
                  <a:moveTo>
                    <a:pt x="84" y="0"/>
                  </a:moveTo>
                  <a:cubicBezTo>
                    <a:pt x="84" y="0"/>
                    <a:pt x="100" y="44"/>
                    <a:pt x="49" y="59"/>
                  </a:cubicBezTo>
                  <a:cubicBezTo>
                    <a:pt x="49" y="75"/>
                    <a:pt x="49" y="75"/>
                    <a:pt x="49" y="75"/>
                  </a:cubicBezTo>
                  <a:cubicBezTo>
                    <a:pt x="0" y="48"/>
                    <a:pt x="0" y="48"/>
                    <a:pt x="0" y="48"/>
                  </a:cubicBezTo>
                  <a:cubicBezTo>
                    <a:pt x="49" y="14"/>
                    <a:pt x="49" y="14"/>
                    <a:pt x="49" y="14"/>
                  </a:cubicBezTo>
                  <a:cubicBezTo>
                    <a:pt x="49" y="30"/>
                    <a:pt x="49" y="30"/>
                    <a:pt x="49" y="30"/>
                  </a:cubicBezTo>
                  <a:cubicBezTo>
                    <a:pt x="49" y="35"/>
                    <a:pt x="49" y="35"/>
                    <a:pt x="49" y="35"/>
                  </a:cubicBezTo>
                  <a:cubicBezTo>
                    <a:pt x="49" y="35"/>
                    <a:pt x="76" y="33"/>
                    <a:pt x="8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zh-CN" altLang="en-US" sz="1050" dirty="0">
                <a:ea typeface="微软雅黑" panose="020B0503020204020204" pitchFamily="34" charset="-122"/>
              </a:endParaRPr>
            </a:p>
          </p:txBody>
        </p:sp>
      </p:grpSp>
      <p:grpSp>
        <p:nvGrpSpPr>
          <p:cNvPr id="9" name="组合 8"/>
          <p:cNvGrpSpPr/>
          <p:nvPr/>
        </p:nvGrpSpPr>
        <p:grpSpPr>
          <a:xfrm>
            <a:off x="3522688" y="5043985"/>
            <a:ext cx="447924" cy="597048"/>
            <a:chOff x="1622288" y="1296650"/>
            <a:chExt cx="597494" cy="597494"/>
          </a:xfrm>
        </p:grpSpPr>
        <p:sp>
          <p:nvSpPr>
            <p:cNvPr id="10" name="泪滴形 9"/>
            <p:cNvSpPr/>
            <p:nvPr/>
          </p:nvSpPr>
          <p:spPr>
            <a:xfrm rot="5400000">
              <a:off x="1622288" y="1296650"/>
              <a:ext cx="597494" cy="597494"/>
            </a:xfrm>
            <a:prstGeom prst="teardrop">
              <a:avLst/>
            </a:pr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11" name="Freeform 13"/>
            <p:cNvSpPr>
              <a:spLocks noEditPoints="1"/>
            </p:cNvSpPr>
            <p:nvPr/>
          </p:nvSpPr>
          <p:spPr bwMode="auto">
            <a:xfrm>
              <a:off x="1894044" y="1513319"/>
              <a:ext cx="263670" cy="264390"/>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zh-CN" altLang="en-US" sz="1050" dirty="0">
                <a:ea typeface="微软雅黑" panose="020B0503020204020204" pitchFamily="34" charset="-122"/>
              </a:endParaRPr>
            </a:p>
          </p:txBody>
        </p:sp>
        <p:sp>
          <p:nvSpPr>
            <p:cNvPr id="12" name="Freeform 14"/>
            <p:cNvSpPr>
              <a:spLocks noEditPoints="1"/>
            </p:cNvSpPr>
            <p:nvPr/>
          </p:nvSpPr>
          <p:spPr bwMode="auto">
            <a:xfrm>
              <a:off x="1722435" y="1466772"/>
              <a:ext cx="184065" cy="180971"/>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endParaRPr lang="zh-CN" altLang="en-US" sz="1050" dirty="0">
                <a:ea typeface="微软雅黑" panose="020B0503020204020204" pitchFamily="34" charset="-122"/>
              </a:endParaRPr>
            </a:p>
          </p:txBody>
        </p:sp>
      </p:grpSp>
      <p:grpSp>
        <p:nvGrpSpPr>
          <p:cNvPr id="13" name="组合 12"/>
          <p:cNvGrpSpPr/>
          <p:nvPr/>
        </p:nvGrpSpPr>
        <p:grpSpPr>
          <a:xfrm>
            <a:off x="5978365" y="5043985"/>
            <a:ext cx="447924" cy="597048"/>
            <a:chOff x="1622288" y="3942436"/>
            <a:chExt cx="597494" cy="597494"/>
          </a:xfrm>
        </p:grpSpPr>
        <p:sp>
          <p:nvSpPr>
            <p:cNvPr id="14" name="泪滴形 13"/>
            <p:cNvSpPr/>
            <p:nvPr/>
          </p:nvSpPr>
          <p:spPr>
            <a:xfrm rot="5400000">
              <a:off x="1622288" y="3942436"/>
              <a:ext cx="597494" cy="597494"/>
            </a:xfrm>
            <a:prstGeom prst="teardrop">
              <a:avLst/>
            </a:prstGeom>
            <a:solidFill>
              <a:srgbClr val="8D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15" name="Freeform 31"/>
            <p:cNvSpPr>
              <a:spLocks/>
            </p:cNvSpPr>
            <p:nvPr/>
          </p:nvSpPr>
          <p:spPr bwMode="auto">
            <a:xfrm>
              <a:off x="1755558" y="4126343"/>
              <a:ext cx="339017" cy="258298"/>
            </a:xfrm>
            <a:custGeom>
              <a:avLst/>
              <a:gdLst>
                <a:gd name="T0" fmla="*/ 95 w 95"/>
                <a:gd name="T1" fmla="*/ 17 h 71"/>
                <a:gd name="T2" fmla="*/ 78 w 95"/>
                <a:gd name="T3" fmla="*/ 0 h 71"/>
                <a:gd name="T4" fmla="*/ 59 w 95"/>
                <a:gd name="T5" fmla="*/ 0 h 71"/>
                <a:gd name="T6" fmla="*/ 59 w 95"/>
                <a:gd name="T7" fmla="*/ 12 h 71"/>
                <a:gd name="T8" fmla="*/ 78 w 95"/>
                <a:gd name="T9" fmla="*/ 12 h 71"/>
                <a:gd name="T10" fmla="*/ 83 w 95"/>
                <a:gd name="T11" fmla="*/ 17 h 71"/>
                <a:gd name="T12" fmla="*/ 83 w 95"/>
                <a:gd name="T13" fmla="*/ 54 h 71"/>
                <a:gd name="T14" fmla="*/ 78 w 95"/>
                <a:gd name="T15" fmla="*/ 59 h 71"/>
                <a:gd name="T16" fmla="*/ 17 w 95"/>
                <a:gd name="T17" fmla="*/ 59 h 71"/>
                <a:gd name="T18" fmla="*/ 12 w 95"/>
                <a:gd name="T19" fmla="*/ 54 h 71"/>
                <a:gd name="T20" fmla="*/ 12 w 95"/>
                <a:gd name="T21" fmla="*/ 17 h 71"/>
                <a:gd name="T22" fmla="*/ 17 w 95"/>
                <a:gd name="T23" fmla="*/ 12 h 71"/>
                <a:gd name="T24" fmla="*/ 37 w 95"/>
                <a:gd name="T25" fmla="*/ 12 h 71"/>
                <a:gd name="T26" fmla="*/ 37 w 95"/>
                <a:gd name="T27" fmla="*/ 0 h 71"/>
                <a:gd name="T28" fmla="*/ 17 w 95"/>
                <a:gd name="T29" fmla="*/ 0 h 71"/>
                <a:gd name="T30" fmla="*/ 0 w 95"/>
                <a:gd name="T31" fmla="*/ 17 h 71"/>
                <a:gd name="T32" fmla="*/ 0 w 95"/>
                <a:gd name="T33" fmla="*/ 54 h 71"/>
                <a:gd name="T34" fmla="*/ 17 w 95"/>
                <a:gd name="T35" fmla="*/ 71 h 71"/>
                <a:gd name="T36" fmla="*/ 78 w 95"/>
                <a:gd name="T37" fmla="*/ 71 h 71"/>
                <a:gd name="T38" fmla="*/ 95 w 95"/>
                <a:gd name="T39" fmla="*/ 54 h 71"/>
                <a:gd name="T40" fmla="*/ 95 w 95"/>
                <a:gd name="T41" fmla="*/ 1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71">
                  <a:moveTo>
                    <a:pt x="95" y="17"/>
                  </a:moveTo>
                  <a:cubicBezTo>
                    <a:pt x="95" y="8"/>
                    <a:pt x="87" y="0"/>
                    <a:pt x="78" y="0"/>
                  </a:cubicBezTo>
                  <a:cubicBezTo>
                    <a:pt x="59" y="0"/>
                    <a:pt x="59" y="0"/>
                    <a:pt x="59" y="0"/>
                  </a:cubicBezTo>
                  <a:cubicBezTo>
                    <a:pt x="59" y="12"/>
                    <a:pt x="59" y="12"/>
                    <a:pt x="59" y="12"/>
                  </a:cubicBezTo>
                  <a:cubicBezTo>
                    <a:pt x="78" y="12"/>
                    <a:pt x="78" y="12"/>
                    <a:pt x="78" y="12"/>
                  </a:cubicBezTo>
                  <a:cubicBezTo>
                    <a:pt x="81" y="12"/>
                    <a:pt x="83" y="15"/>
                    <a:pt x="83" y="17"/>
                  </a:cubicBezTo>
                  <a:cubicBezTo>
                    <a:pt x="83" y="54"/>
                    <a:pt x="83" y="54"/>
                    <a:pt x="83" y="54"/>
                  </a:cubicBezTo>
                  <a:cubicBezTo>
                    <a:pt x="83" y="57"/>
                    <a:pt x="81" y="59"/>
                    <a:pt x="78" y="59"/>
                  </a:cubicBezTo>
                  <a:cubicBezTo>
                    <a:pt x="17" y="59"/>
                    <a:pt x="17" y="59"/>
                    <a:pt x="17" y="59"/>
                  </a:cubicBezTo>
                  <a:cubicBezTo>
                    <a:pt x="15" y="59"/>
                    <a:pt x="12" y="57"/>
                    <a:pt x="12" y="54"/>
                  </a:cubicBezTo>
                  <a:cubicBezTo>
                    <a:pt x="12" y="17"/>
                    <a:pt x="12" y="17"/>
                    <a:pt x="12" y="17"/>
                  </a:cubicBezTo>
                  <a:cubicBezTo>
                    <a:pt x="12" y="15"/>
                    <a:pt x="15" y="12"/>
                    <a:pt x="17" y="12"/>
                  </a:cubicBezTo>
                  <a:cubicBezTo>
                    <a:pt x="37" y="12"/>
                    <a:pt x="37" y="12"/>
                    <a:pt x="37" y="12"/>
                  </a:cubicBezTo>
                  <a:cubicBezTo>
                    <a:pt x="37" y="0"/>
                    <a:pt x="37" y="0"/>
                    <a:pt x="37" y="0"/>
                  </a:cubicBezTo>
                  <a:cubicBezTo>
                    <a:pt x="17" y="0"/>
                    <a:pt x="17" y="0"/>
                    <a:pt x="17" y="0"/>
                  </a:cubicBezTo>
                  <a:cubicBezTo>
                    <a:pt x="8" y="0"/>
                    <a:pt x="0" y="8"/>
                    <a:pt x="0" y="17"/>
                  </a:cubicBezTo>
                  <a:cubicBezTo>
                    <a:pt x="0" y="54"/>
                    <a:pt x="0" y="54"/>
                    <a:pt x="0" y="54"/>
                  </a:cubicBezTo>
                  <a:cubicBezTo>
                    <a:pt x="0" y="64"/>
                    <a:pt x="8" y="71"/>
                    <a:pt x="17" y="71"/>
                  </a:cubicBezTo>
                  <a:cubicBezTo>
                    <a:pt x="78" y="71"/>
                    <a:pt x="78" y="71"/>
                    <a:pt x="78" y="71"/>
                  </a:cubicBezTo>
                  <a:cubicBezTo>
                    <a:pt x="87" y="71"/>
                    <a:pt x="95" y="64"/>
                    <a:pt x="95" y="54"/>
                  </a:cubicBezTo>
                  <a:lnTo>
                    <a:pt x="95" y="17"/>
                  </a:lnTo>
                  <a:close/>
                </a:path>
              </a:pathLst>
            </a:custGeom>
            <a:solidFill>
              <a:schemeClr val="bg1"/>
            </a:solidFill>
            <a:ln>
              <a:noFill/>
            </a:ln>
          </p:spPr>
          <p:txBody>
            <a:bodyPr vert="horz" wrap="square" lIns="68550" tIns="34275" rIns="68550" bIns="34275" numCol="1" anchor="t" anchorCtr="0" compatLnSpc="1">
              <a:prstTxWarp prst="textNoShape">
                <a:avLst/>
              </a:prstTxWarp>
            </a:bodyPr>
            <a:lstStyle/>
            <a:p>
              <a:endParaRPr lang="zh-CN" altLang="en-US" sz="1050" dirty="0">
                <a:ea typeface="微软雅黑" panose="020B0503020204020204" pitchFamily="34" charset="-122"/>
              </a:endParaRPr>
            </a:p>
          </p:txBody>
        </p:sp>
        <p:sp>
          <p:nvSpPr>
            <p:cNvPr id="16" name="Freeform 35"/>
            <p:cNvSpPr>
              <a:spLocks/>
            </p:cNvSpPr>
            <p:nvPr/>
          </p:nvSpPr>
          <p:spPr bwMode="auto">
            <a:xfrm>
              <a:off x="1843152" y="4112558"/>
              <a:ext cx="163942" cy="275766"/>
            </a:xfrm>
            <a:custGeom>
              <a:avLst/>
              <a:gdLst>
                <a:gd name="T0" fmla="*/ 41 w 45"/>
                <a:gd name="T1" fmla="*/ 43 h 78"/>
                <a:gd name="T2" fmla="*/ 32 w 45"/>
                <a:gd name="T3" fmla="*/ 43 h 78"/>
                <a:gd name="T4" fmla="*/ 32 w 45"/>
                <a:gd name="T5" fmla="*/ 38 h 78"/>
                <a:gd name="T6" fmla="*/ 32 w 45"/>
                <a:gd name="T7" fmla="*/ 25 h 78"/>
                <a:gd name="T8" fmla="*/ 32 w 45"/>
                <a:gd name="T9" fmla="*/ 4 h 78"/>
                <a:gd name="T10" fmla="*/ 28 w 45"/>
                <a:gd name="T11" fmla="*/ 0 h 78"/>
                <a:gd name="T12" fmla="*/ 17 w 45"/>
                <a:gd name="T13" fmla="*/ 0 h 78"/>
                <a:gd name="T14" fmla="*/ 14 w 45"/>
                <a:gd name="T15" fmla="*/ 4 h 78"/>
                <a:gd name="T16" fmla="*/ 14 w 45"/>
                <a:gd name="T17" fmla="*/ 25 h 78"/>
                <a:gd name="T18" fmla="*/ 14 w 45"/>
                <a:gd name="T19" fmla="*/ 38 h 78"/>
                <a:gd name="T20" fmla="*/ 14 w 45"/>
                <a:gd name="T21" fmla="*/ 43 h 78"/>
                <a:gd name="T22" fmla="*/ 5 w 45"/>
                <a:gd name="T23" fmla="*/ 43 h 78"/>
                <a:gd name="T24" fmla="*/ 1 w 45"/>
                <a:gd name="T25" fmla="*/ 46 h 78"/>
                <a:gd name="T26" fmla="*/ 9 w 45"/>
                <a:gd name="T27" fmla="*/ 57 h 78"/>
                <a:gd name="T28" fmla="*/ 13 w 45"/>
                <a:gd name="T29" fmla="*/ 65 h 78"/>
                <a:gd name="T30" fmla="*/ 20 w 45"/>
                <a:gd name="T31" fmla="*/ 76 h 78"/>
                <a:gd name="T32" fmla="*/ 25 w 45"/>
                <a:gd name="T33" fmla="*/ 76 h 78"/>
                <a:gd name="T34" fmla="*/ 32 w 45"/>
                <a:gd name="T35" fmla="*/ 64 h 78"/>
                <a:gd name="T36" fmla="*/ 37 w 45"/>
                <a:gd name="T37" fmla="*/ 57 h 78"/>
                <a:gd name="T38" fmla="*/ 44 w 45"/>
                <a:gd name="T39" fmla="*/ 46 h 78"/>
                <a:gd name="T40" fmla="*/ 41 w 45"/>
                <a:gd name="T41"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8">
                  <a:moveTo>
                    <a:pt x="41" y="43"/>
                  </a:moveTo>
                  <a:cubicBezTo>
                    <a:pt x="32" y="43"/>
                    <a:pt x="32" y="43"/>
                    <a:pt x="32" y="43"/>
                  </a:cubicBezTo>
                  <a:cubicBezTo>
                    <a:pt x="32" y="38"/>
                    <a:pt x="32" y="38"/>
                    <a:pt x="32" y="38"/>
                  </a:cubicBezTo>
                  <a:cubicBezTo>
                    <a:pt x="32" y="25"/>
                    <a:pt x="32" y="25"/>
                    <a:pt x="32" y="25"/>
                  </a:cubicBezTo>
                  <a:cubicBezTo>
                    <a:pt x="32" y="4"/>
                    <a:pt x="32" y="4"/>
                    <a:pt x="32" y="4"/>
                  </a:cubicBezTo>
                  <a:cubicBezTo>
                    <a:pt x="32" y="2"/>
                    <a:pt x="30" y="0"/>
                    <a:pt x="28" y="0"/>
                  </a:cubicBezTo>
                  <a:cubicBezTo>
                    <a:pt x="17" y="0"/>
                    <a:pt x="17" y="0"/>
                    <a:pt x="17" y="0"/>
                  </a:cubicBezTo>
                  <a:cubicBezTo>
                    <a:pt x="15" y="1"/>
                    <a:pt x="14" y="2"/>
                    <a:pt x="14" y="4"/>
                  </a:cubicBezTo>
                  <a:cubicBezTo>
                    <a:pt x="14" y="25"/>
                    <a:pt x="14" y="25"/>
                    <a:pt x="14" y="25"/>
                  </a:cubicBezTo>
                  <a:cubicBezTo>
                    <a:pt x="14" y="38"/>
                    <a:pt x="14" y="38"/>
                    <a:pt x="14" y="38"/>
                  </a:cubicBezTo>
                  <a:cubicBezTo>
                    <a:pt x="14" y="43"/>
                    <a:pt x="14" y="43"/>
                    <a:pt x="14" y="43"/>
                  </a:cubicBezTo>
                  <a:cubicBezTo>
                    <a:pt x="5" y="43"/>
                    <a:pt x="5" y="43"/>
                    <a:pt x="5" y="43"/>
                  </a:cubicBezTo>
                  <a:cubicBezTo>
                    <a:pt x="2" y="43"/>
                    <a:pt x="0" y="44"/>
                    <a:pt x="1" y="46"/>
                  </a:cubicBezTo>
                  <a:cubicBezTo>
                    <a:pt x="9" y="57"/>
                    <a:pt x="9" y="57"/>
                    <a:pt x="9" y="57"/>
                  </a:cubicBezTo>
                  <a:cubicBezTo>
                    <a:pt x="10" y="59"/>
                    <a:pt x="12" y="63"/>
                    <a:pt x="13" y="65"/>
                  </a:cubicBezTo>
                  <a:cubicBezTo>
                    <a:pt x="20" y="76"/>
                    <a:pt x="20" y="76"/>
                    <a:pt x="20" y="76"/>
                  </a:cubicBezTo>
                  <a:cubicBezTo>
                    <a:pt x="22" y="78"/>
                    <a:pt x="24" y="78"/>
                    <a:pt x="25" y="76"/>
                  </a:cubicBezTo>
                  <a:cubicBezTo>
                    <a:pt x="32" y="64"/>
                    <a:pt x="32" y="64"/>
                    <a:pt x="32" y="64"/>
                  </a:cubicBezTo>
                  <a:cubicBezTo>
                    <a:pt x="33" y="63"/>
                    <a:pt x="36" y="59"/>
                    <a:pt x="37" y="57"/>
                  </a:cubicBezTo>
                  <a:cubicBezTo>
                    <a:pt x="44" y="46"/>
                    <a:pt x="44" y="46"/>
                    <a:pt x="44" y="46"/>
                  </a:cubicBezTo>
                  <a:cubicBezTo>
                    <a:pt x="45" y="44"/>
                    <a:pt x="44" y="43"/>
                    <a:pt x="41" y="43"/>
                  </a:cubicBezTo>
                  <a:close/>
                </a:path>
              </a:pathLst>
            </a:custGeom>
            <a:solidFill>
              <a:schemeClr val="bg1"/>
            </a:solidFill>
            <a:ln>
              <a:noFill/>
            </a:ln>
          </p:spPr>
          <p:txBody>
            <a:bodyPr vert="horz" wrap="square" lIns="68550" tIns="34275" rIns="68550" bIns="34275" numCol="1" anchor="t" anchorCtr="0" compatLnSpc="1">
              <a:prstTxWarp prst="textNoShape">
                <a:avLst/>
              </a:prstTxWarp>
            </a:bodyPr>
            <a:lstStyle/>
            <a:p>
              <a:endParaRPr lang="zh-CN" altLang="en-US" sz="1050" dirty="0">
                <a:ea typeface="微软雅黑" panose="020B0503020204020204" pitchFamily="34" charset="-122"/>
              </a:endParaRPr>
            </a:p>
          </p:txBody>
        </p:sp>
      </p:grpSp>
      <p:grpSp>
        <p:nvGrpSpPr>
          <p:cNvPr id="17" name="组合 16"/>
          <p:cNvGrpSpPr/>
          <p:nvPr/>
        </p:nvGrpSpPr>
        <p:grpSpPr>
          <a:xfrm>
            <a:off x="1131333" y="1557539"/>
            <a:ext cx="1952048" cy="3211758"/>
            <a:chOff x="1790707" y="1556140"/>
            <a:chExt cx="2603872" cy="3214160"/>
          </a:xfrm>
        </p:grpSpPr>
        <p:sp>
          <p:nvSpPr>
            <p:cNvPr id="18" name="任意多边形 17"/>
            <p:cNvSpPr/>
            <p:nvPr/>
          </p:nvSpPr>
          <p:spPr>
            <a:xfrm>
              <a:off x="1790707" y="1556140"/>
              <a:ext cx="2603872" cy="3214160"/>
            </a:xfrm>
            <a:custGeom>
              <a:avLst/>
              <a:gdLst>
                <a:gd name="connsiteX0" fmla="*/ 1008594 w 2603872"/>
                <a:gd name="connsiteY0" fmla="*/ 145742 h 3214160"/>
                <a:gd name="connsiteX1" fmla="*/ 946457 w 2603872"/>
                <a:gd name="connsiteY1" fmla="*/ 207879 h 3214160"/>
                <a:gd name="connsiteX2" fmla="*/ 1008594 w 2603872"/>
                <a:gd name="connsiteY2" fmla="*/ 270016 h 3214160"/>
                <a:gd name="connsiteX3" fmla="*/ 1595278 w 2603872"/>
                <a:gd name="connsiteY3" fmla="*/ 270016 h 3214160"/>
                <a:gd name="connsiteX4" fmla="*/ 1657415 w 2603872"/>
                <a:gd name="connsiteY4" fmla="*/ 207879 h 3214160"/>
                <a:gd name="connsiteX5" fmla="*/ 1595278 w 2603872"/>
                <a:gd name="connsiteY5" fmla="*/ 145742 h 3214160"/>
                <a:gd name="connsiteX6" fmla="*/ 0 w 2603872"/>
                <a:gd name="connsiteY6" fmla="*/ 0 h 3214160"/>
                <a:gd name="connsiteX7" fmla="*/ 2603872 w 2603872"/>
                <a:gd name="connsiteY7" fmla="*/ 0 h 3214160"/>
                <a:gd name="connsiteX8" fmla="*/ 2603872 w 2603872"/>
                <a:gd name="connsiteY8" fmla="*/ 3214160 h 3214160"/>
                <a:gd name="connsiteX9" fmla="*/ 0 w 2603872"/>
                <a:gd name="connsiteY9" fmla="*/ 3214160 h 321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872" h="3214160">
                  <a:moveTo>
                    <a:pt x="1008594" y="145742"/>
                  </a:moveTo>
                  <a:cubicBezTo>
                    <a:pt x="974277" y="145742"/>
                    <a:pt x="946457" y="173562"/>
                    <a:pt x="946457" y="207879"/>
                  </a:cubicBezTo>
                  <a:cubicBezTo>
                    <a:pt x="946457" y="242196"/>
                    <a:pt x="974277" y="270016"/>
                    <a:pt x="1008594" y="270016"/>
                  </a:cubicBezTo>
                  <a:lnTo>
                    <a:pt x="1595278" y="270016"/>
                  </a:lnTo>
                  <a:cubicBezTo>
                    <a:pt x="1629595" y="270016"/>
                    <a:pt x="1657415" y="242196"/>
                    <a:pt x="1657415" y="207879"/>
                  </a:cubicBezTo>
                  <a:cubicBezTo>
                    <a:pt x="1657415" y="173562"/>
                    <a:pt x="1629595" y="145742"/>
                    <a:pt x="1595278" y="145742"/>
                  </a:cubicBezTo>
                  <a:close/>
                  <a:moveTo>
                    <a:pt x="0" y="0"/>
                  </a:moveTo>
                  <a:lnTo>
                    <a:pt x="2603872" y="0"/>
                  </a:lnTo>
                  <a:lnTo>
                    <a:pt x="2603872" y="3214160"/>
                  </a:lnTo>
                  <a:lnTo>
                    <a:pt x="0" y="3214160"/>
                  </a:lnTo>
                  <a:close/>
                </a:path>
              </a:pathLst>
            </a:cu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19" name="矩形 18"/>
            <p:cNvSpPr/>
            <p:nvPr/>
          </p:nvSpPr>
          <p:spPr>
            <a:xfrm>
              <a:off x="1944403" y="1967771"/>
              <a:ext cx="2296480" cy="2678687"/>
            </a:xfrm>
            <a:prstGeom prst="rect">
              <a:avLst/>
            </a:prstGeom>
            <a:blipFill>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grpSp>
      <p:grpSp>
        <p:nvGrpSpPr>
          <p:cNvPr id="20" name="组合 19"/>
          <p:cNvGrpSpPr/>
          <p:nvPr/>
        </p:nvGrpSpPr>
        <p:grpSpPr>
          <a:xfrm>
            <a:off x="3595977" y="1557539"/>
            <a:ext cx="1952048" cy="3211758"/>
            <a:chOff x="1790707" y="1556140"/>
            <a:chExt cx="2603872" cy="3214160"/>
          </a:xfrm>
        </p:grpSpPr>
        <p:sp>
          <p:nvSpPr>
            <p:cNvPr id="21" name="任意多边形 20"/>
            <p:cNvSpPr/>
            <p:nvPr/>
          </p:nvSpPr>
          <p:spPr>
            <a:xfrm>
              <a:off x="1790707" y="1556140"/>
              <a:ext cx="2603872" cy="3214160"/>
            </a:xfrm>
            <a:custGeom>
              <a:avLst/>
              <a:gdLst>
                <a:gd name="connsiteX0" fmla="*/ 1008594 w 2603872"/>
                <a:gd name="connsiteY0" fmla="*/ 145742 h 3214160"/>
                <a:gd name="connsiteX1" fmla="*/ 946457 w 2603872"/>
                <a:gd name="connsiteY1" fmla="*/ 207879 h 3214160"/>
                <a:gd name="connsiteX2" fmla="*/ 1008594 w 2603872"/>
                <a:gd name="connsiteY2" fmla="*/ 270016 h 3214160"/>
                <a:gd name="connsiteX3" fmla="*/ 1595278 w 2603872"/>
                <a:gd name="connsiteY3" fmla="*/ 270016 h 3214160"/>
                <a:gd name="connsiteX4" fmla="*/ 1657415 w 2603872"/>
                <a:gd name="connsiteY4" fmla="*/ 207879 h 3214160"/>
                <a:gd name="connsiteX5" fmla="*/ 1595278 w 2603872"/>
                <a:gd name="connsiteY5" fmla="*/ 145742 h 3214160"/>
                <a:gd name="connsiteX6" fmla="*/ 0 w 2603872"/>
                <a:gd name="connsiteY6" fmla="*/ 0 h 3214160"/>
                <a:gd name="connsiteX7" fmla="*/ 2603872 w 2603872"/>
                <a:gd name="connsiteY7" fmla="*/ 0 h 3214160"/>
                <a:gd name="connsiteX8" fmla="*/ 2603872 w 2603872"/>
                <a:gd name="connsiteY8" fmla="*/ 3214160 h 3214160"/>
                <a:gd name="connsiteX9" fmla="*/ 0 w 2603872"/>
                <a:gd name="connsiteY9" fmla="*/ 3214160 h 321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872" h="3214160">
                  <a:moveTo>
                    <a:pt x="1008594" y="145742"/>
                  </a:moveTo>
                  <a:cubicBezTo>
                    <a:pt x="974277" y="145742"/>
                    <a:pt x="946457" y="173562"/>
                    <a:pt x="946457" y="207879"/>
                  </a:cubicBezTo>
                  <a:cubicBezTo>
                    <a:pt x="946457" y="242196"/>
                    <a:pt x="974277" y="270016"/>
                    <a:pt x="1008594" y="270016"/>
                  </a:cubicBezTo>
                  <a:lnTo>
                    <a:pt x="1595278" y="270016"/>
                  </a:lnTo>
                  <a:cubicBezTo>
                    <a:pt x="1629595" y="270016"/>
                    <a:pt x="1657415" y="242196"/>
                    <a:pt x="1657415" y="207879"/>
                  </a:cubicBezTo>
                  <a:cubicBezTo>
                    <a:pt x="1657415" y="173562"/>
                    <a:pt x="1629595" y="145742"/>
                    <a:pt x="1595278" y="145742"/>
                  </a:cubicBezTo>
                  <a:close/>
                  <a:moveTo>
                    <a:pt x="0" y="0"/>
                  </a:moveTo>
                  <a:lnTo>
                    <a:pt x="2603872" y="0"/>
                  </a:lnTo>
                  <a:lnTo>
                    <a:pt x="2603872" y="3214160"/>
                  </a:lnTo>
                  <a:lnTo>
                    <a:pt x="0" y="3214160"/>
                  </a:lnTo>
                  <a:close/>
                </a:path>
              </a:pathLst>
            </a:custGeom>
            <a:solidFill>
              <a:srgbClr val="8D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22" name="矩形 21"/>
            <p:cNvSpPr/>
            <p:nvPr/>
          </p:nvSpPr>
          <p:spPr>
            <a:xfrm>
              <a:off x="1944403" y="1967771"/>
              <a:ext cx="2296480" cy="2678687"/>
            </a:xfrm>
            <a:prstGeom prst="rect">
              <a:avLst/>
            </a:prstGeom>
            <a:blipFill>
              <a:blip r:embed="rId5"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grpSp>
      <p:grpSp>
        <p:nvGrpSpPr>
          <p:cNvPr id="23" name="组合 22"/>
          <p:cNvGrpSpPr/>
          <p:nvPr/>
        </p:nvGrpSpPr>
        <p:grpSpPr>
          <a:xfrm>
            <a:off x="6060619" y="1557539"/>
            <a:ext cx="1952048" cy="3211758"/>
            <a:chOff x="1790707" y="1556140"/>
            <a:chExt cx="2603872" cy="3214160"/>
          </a:xfrm>
        </p:grpSpPr>
        <p:sp>
          <p:nvSpPr>
            <p:cNvPr id="24" name="任意多边形 23"/>
            <p:cNvSpPr/>
            <p:nvPr/>
          </p:nvSpPr>
          <p:spPr>
            <a:xfrm>
              <a:off x="1790707" y="1556140"/>
              <a:ext cx="2603872" cy="3214160"/>
            </a:xfrm>
            <a:custGeom>
              <a:avLst/>
              <a:gdLst>
                <a:gd name="connsiteX0" fmla="*/ 1008594 w 2603872"/>
                <a:gd name="connsiteY0" fmla="*/ 145742 h 3214160"/>
                <a:gd name="connsiteX1" fmla="*/ 946457 w 2603872"/>
                <a:gd name="connsiteY1" fmla="*/ 207879 h 3214160"/>
                <a:gd name="connsiteX2" fmla="*/ 1008594 w 2603872"/>
                <a:gd name="connsiteY2" fmla="*/ 270016 h 3214160"/>
                <a:gd name="connsiteX3" fmla="*/ 1595278 w 2603872"/>
                <a:gd name="connsiteY3" fmla="*/ 270016 h 3214160"/>
                <a:gd name="connsiteX4" fmla="*/ 1657415 w 2603872"/>
                <a:gd name="connsiteY4" fmla="*/ 207879 h 3214160"/>
                <a:gd name="connsiteX5" fmla="*/ 1595278 w 2603872"/>
                <a:gd name="connsiteY5" fmla="*/ 145742 h 3214160"/>
                <a:gd name="connsiteX6" fmla="*/ 0 w 2603872"/>
                <a:gd name="connsiteY6" fmla="*/ 0 h 3214160"/>
                <a:gd name="connsiteX7" fmla="*/ 2603872 w 2603872"/>
                <a:gd name="connsiteY7" fmla="*/ 0 h 3214160"/>
                <a:gd name="connsiteX8" fmla="*/ 2603872 w 2603872"/>
                <a:gd name="connsiteY8" fmla="*/ 3214160 h 3214160"/>
                <a:gd name="connsiteX9" fmla="*/ 0 w 2603872"/>
                <a:gd name="connsiteY9" fmla="*/ 3214160 h 321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872" h="3214160">
                  <a:moveTo>
                    <a:pt x="1008594" y="145742"/>
                  </a:moveTo>
                  <a:cubicBezTo>
                    <a:pt x="974277" y="145742"/>
                    <a:pt x="946457" y="173562"/>
                    <a:pt x="946457" y="207879"/>
                  </a:cubicBezTo>
                  <a:cubicBezTo>
                    <a:pt x="946457" y="242196"/>
                    <a:pt x="974277" y="270016"/>
                    <a:pt x="1008594" y="270016"/>
                  </a:cubicBezTo>
                  <a:lnTo>
                    <a:pt x="1595278" y="270016"/>
                  </a:lnTo>
                  <a:cubicBezTo>
                    <a:pt x="1629595" y="270016"/>
                    <a:pt x="1657415" y="242196"/>
                    <a:pt x="1657415" y="207879"/>
                  </a:cubicBezTo>
                  <a:cubicBezTo>
                    <a:pt x="1657415" y="173562"/>
                    <a:pt x="1629595" y="145742"/>
                    <a:pt x="1595278" y="145742"/>
                  </a:cubicBezTo>
                  <a:close/>
                  <a:moveTo>
                    <a:pt x="0" y="0"/>
                  </a:moveTo>
                  <a:lnTo>
                    <a:pt x="2603872" y="0"/>
                  </a:lnTo>
                  <a:lnTo>
                    <a:pt x="2603872" y="3214160"/>
                  </a:lnTo>
                  <a:lnTo>
                    <a:pt x="0" y="3214160"/>
                  </a:lnTo>
                  <a:close/>
                </a:path>
              </a:pathLst>
            </a:custGeom>
            <a:solidFill>
              <a:srgbClr val="8BB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sp>
          <p:nvSpPr>
            <p:cNvPr id="25" name="矩形 24"/>
            <p:cNvSpPr/>
            <p:nvPr/>
          </p:nvSpPr>
          <p:spPr>
            <a:xfrm>
              <a:off x="1944403" y="1967771"/>
              <a:ext cx="2296480" cy="2678687"/>
            </a:xfrm>
            <a:prstGeom prst="rect">
              <a:avLst/>
            </a:prstGeom>
            <a:blipFill>
              <a:blip r:embed="rId6"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ea typeface="微软雅黑" panose="020B0503020204020204" pitchFamily="34" charset="-122"/>
              </a:endParaRPr>
            </a:p>
          </p:txBody>
        </p:sp>
      </p:grpSp>
      <p:sp>
        <p:nvSpPr>
          <p:cNvPr id="26" name="矩形 25"/>
          <p:cNvSpPr/>
          <p:nvPr/>
        </p:nvSpPr>
        <p:spPr>
          <a:xfrm>
            <a:off x="1566326" y="4974606"/>
            <a:ext cx="268268" cy="323001"/>
          </a:xfrm>
          <a:prstGeom prst="rect">
            <a:avLst/>
          </a:prstGeom>
        </p:spPr>
        <p:txBody>
          <a:bodyPr wrap="none" lIns="68543" tIns="34272" rIns="68543" bIns="34272">
            <a:spAutoFit/>
          </a:bodyPr>
          <a:lstStyle/>
          <a:p>
            <a:r>
              <a:rPr lang="en-US" altLang="zh-CN" sz="1649" b="1" dirty="0" smtClean="0">
                <a:solidFill>
                  <a:schemeClr val="tx1">
                    <a:lumMod val="75000"/>
                    <a:lumOff val="25000"/>
                  </a:schemeClr>
                </a:solidFill>
                <a:latin typeface="微软雅黑" pitchFamily="34" charset="-122"/>
                <a:ea typeface="微软雅黑" pitchFamily="34" charset="-122"/>
              </a:rPr>
              <a:t>1</a:t>
            </a:r>
            <a:endParaRPr lang="en-US" altLang="zh-CN" sz="1649" b="1" dirty="0">
              <a:solidFill>
                <a:schemeClr val="tx1">
                  <a:lumMod val="75000"/>
                  <a:lumOff val="25000"/>
                </a:schemeClr>
              </a:solidFill>
              <a:latin typeface="微软雅黑" pitchFamily="34" charset="-122"/>
              <a:ea typeface="微软雅黑" pitchFamily="34" charset="-122"/>
            </a:endParaRPr>
          </a:p>
        </p:txBody>
      </p:sp>
      <p:sp>
        <p:nvSpPr>
          <p:cNvPr id="27" name="矩形 47"/>
          <p:cNvSpPr>
            <a:spLocks noChangeArrowheads="1"/>
          </p:cNvSpPr>
          <p:nvPr/>
        </p:nvSpPr>
        <p:spPr bwMode="auto">
          <a:xfrm>
            <a:off x="1566325" y="5389888"/>
            <a:ext cx="1896542" cy="111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050" dirty="0">
                <a:solidFill>
                  <a:schemeClr val="tx1">
                    <a:lumMod val="75000"/>
                    <a:lumOff val="25000"/>
                  </a:schemeClr>
                </a:solidFill>
                <a:sym typeface="微软雅黑" pitchFamily="34" charset="-122"/>
              </a:rPr>
              <a:t> 治疗失败时间（</a:t>
            </a:r>
            <a:r>
              <a:rPr lang="en-US" altLang="zh-CN" sz="1050" dirty="0">
                <a:solidFill>
                  <a:schemeClr val="tx1">
                    <a:lumMod val="75000"/>
                    <a:lumOff val="25000"/>
                  </a:schemeClr>
                </a:solidFill>
                <a:sym typeface="微软雅黑" pitchFamily="34" charset="-122"/>
              </a:rPr>
              <a:t>TTF</a:t>
            </a:r>
            <a:r>
              <a:rPr lang="zh-CN" altLang="en-US" sz="1050" dirty="0">
                <a:solidFill>
                  <a:schemeClr val="tx1">
                    <a:lumMod val="75000"/>
                    <a:lumOff val="25000"/>
                  </a:schemeClr>
                </a:solidFill>
                <a:sym typeface="微软雅黑" pitchFamily="34" charset="-122"/>
              </a:rPr>
              <a:t>）是一个</a:t>
            </a:r>
            <a:r>
              <a:rPr lang="zh-CN" altLang="en-US" sz="1050" b="1" dirty="0">
                <a:solidFill>
                  <a:srgbClr val="0000FF"/>
                </a:solidFill>
                <a:sym typeface="微软雅黑" pitchFamily="34" charset="-122"/>
              </a:rPr>
              <a:t>复合的终点指标</a:t>
            </a:r>
            <a:r>
              <a:rPr lang="zh-CN" altLang="en-US" sz="1050" dirty="0">
                <a:solidFill>
                  <a:schemeClr val="tx1">
                    <a:lumMod val="75000"/>
                    <a:lumOff val="25000"/>
                  </a:schemeClr>
                </a:solidFill>
                <a:sym typeface="微软雅黑" pitchFamily="34" charset="-122"/>
              </a:rPr>
              <a:t>，即从随机化开始到无论何种原因（包括疾病进展、治疗毒性和死亡）导致治疗终止之间的时间。</a:t>
            </a:r>
          </a:p>
        </p:txBody>
      </p:sp>
      <p:sp>
        <p:nvSpPr>
          <p:cNvPr id="28" name="矩形 27"/>
          <p:cNvSpPr/>
          <p:nvPr/>
        </p:nvSpPr>
        <p:spPr>
          <a:xfrm>
            <a:off x="4034310" y="4974606"/>
            <a:ext cx="268268" cy="323001"/>
          </a:xfrm>
          <a:prstGeom prst="rect">
            <a:avLst/>
          </a:prstGeom>
        </p:spPr>
        <p:txBody>
          <a:bodyPr wrap="none" lIns="68543" tIns="34272" rIns="68543" bIns="34272">
            <a:spAutoFit/>
          </a:bodyPr>
          <a:lstStyle/>
          <a:p>
            <a:r>
              <a:rPr lang="en-US" altLang="zh-CN" sz="1649" b="1" dirty="0" smtClean="0">
                <a:solidFill>
                  <a:schemeClr val="tx1">
                    <a:lumMod val="75000"/>
                    <a:lumOff val="25000"/>
                  </a:schemeClr>
                </a:solidFill>
                <a:latin typeface="微软雅黑" pitchFamily="34" charset="-122"/>
                <a:ea typeface="微软雅黑" pitchFamily="34" charset="-122"/>
              </a:rPr>
              <a:t>2</a:t>
            </a:r>
            <a:endParaRPr lang="en-US" altLang="zh-CN" sz="1649" b="1" dirty="0">
              <a:solidFill>
                <a:schemeClr val="tx1">
                  <a:lumMod val="75000"/>
                  <a:lumOff val="25000"/>
                </a:schemeClr>
              </a:solidFill>
              <a:latin typeface="微软雅黑" pitchFamily="34" charset="-122"/>
              <a:ea typeface="微软雅黑" pitchFamily="34" charset="-122"/>
            </a:endParaRPr>
          </a:p>
        </p:txBody>
      </p:sp>
      <p:sp>
        <p:nvSpPr>
          <p:cNvPr id="29" name="矩形 47"/>
          <p:cNvSpPr>
            <a:spLocks noChangeArrowheads="1"/>
          </p:cNvSpPr>
          <p:nvPr/>
        </p:nvSpPr>
        <p:spPr bwMode="auto">
          <a:xfrm>
            <a:off x="4034311" y="5389888"/>
            <a:ext cx="1944054" cy="132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050" dirty="0">
                <a:solidFill>
                  <a:schemeClr val="tx1">
                    <a:lumMod val="75000"/>
                    <a:lumOff val="25000"/>
                  </a:schemeClr>
                </a:solidFill>
                <a:sym typeface="微软雅黑" pitchFamily="34" charset="-122"/>
              </a:rPr>
              <a:t>一个合理的支持审批的终点指标应当能清楚地将有效性和药物毒性、患者或医师退出、或患者不耐受区分开，</a:t>
            </a:r>
            <a:r>
              <a:rPr lang="en-US" altLang="zh-CN" sz="1050" b="1" dirty="0">
                <a:solidFill>
                  <a:srgbClr val="0000FF"/>
                </a:solidFill>
                <a:sym typeface="微软雅黑" pitchFamily="34" charset="-122"/>
              </a:rPr>
              <a:t>TTF</a:t>
            </a:r>
            <a:r>
              <a:rPr lang="zh-CN" altLang="en-US" sz="1050" b="1" dirty="0">
                <a:solidFill>
                  <a:srgbClr val="0000FF"/>
                </a:solidFill>
                <a:sym typeface="微软雅黑" pitchFamily="34" charset="-122"/>
              </a:rPr>
              <a:t>不能将有效性与其他变量进行充分区分</a:t>
            </a:r>
            <a:r>
              <a:rPr lang="zh-CN" altLang="en-US" sz="1050" dirty="0">
                <a:solidFill>
                  <a:schemeClr val="tx1">
                    <a:lumMod val="75000"/>
                    <a:lumOff val="25000"/>
                  </a:schemeClr>
                </a:solidFill>
                <a:sym typeface="微软雅黑" pitchFamily="34" charset="-122"/>
              </a:rPr>
              <a:t>。</a:t>
            </a:r>
          </a:p>
        </p:txBody>
      </p:sp>
      <p:sp>
        <p:nvSpPr>
          <p:cNvPr id="30" name="矩形 29"/>
          <p:cNvSpPr/>
          <p:nvPr/>
        </p:nvSpPr>
        <p:spPr>
          <a:xfrm>
            <a:off x="6506199" y="4974606"/>
            <a:ext cx="268268" cy="323001"/>
          </a:xfrm>
          <a:prstGeom prst="rect">
            <a:avLst/>
          </a:prstGeom>
        </p:spPr>
        <p:txBody>
          <a:bodyPr wrap="none" lIns="68543" tIns="34272" rIns="68543" bIns="34272">
            <a:spAutoFit/>
          </a:bodyPr>
          <a:lstStyle/>
          <a:p>
            <a:r>
              <a:rPr lang="en-US" altLang="zh-CN" sz="1649" b="1" dirty="0" smtClean="0">
                <a:solidFill>
                  <a:schemeClr val="tx1">
                    <a:lumMod val="75000"/>
                    <a:lumOff val="25000"/>
                  </a:schemeClr>
                </a:solidFill>
                <a:latin typeface="微软雅黑" pitchFamily="34" charset="-122"/>
                <a:ea typeface="微软雅黑" pitchFamily="34" charset="-122"/>
              </a:rPr>
              <a:t>3</a:t>
            </a:r>
            <a:endParaRPr lang="en-US" altLang="zh-CN" sz="1649" b="1" dirty="0">
              <a:solidFill>
                <a:schemeClr val="tx1">
                  <a:lumMod val="75000"/>
                  <a:lumOff val="25000"/>
                </a:schemeClr>
              </a:solidFill>
              <a:latin typeface="微软雅黑" pitchFamily="34" charset="-122"/>
              <a:ea typeface="微软雅黑" pitchFamily="34" charset="-122"/>
            </a:endParaRPr>
          </a:p>
        </p:txBody>
      </p:sp>
      <p:sp>
        <p:nvSpPr>
          <p:cNvPr id="31" name="矩形 47"/>
          <p:cNvSpPr>
            <a:spLocks noChangeArrowheads="1"/>
          </p:cNvSpPr>
          <p:nvPr/>
        </p:nvSpPr>
        <p:spPr bwMode="auto">
          <a:xfrm>
            <a:off x="6506199" y="5389888"/>
            <a:ext cx="1732028" cy="48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050" b="1" dirty="0">
                <a:solidFill>
                  <a:srgbClr val="0000FF"/>
                </a:solidFill>
                <a:sym typeface="微软雅黑" pitchFamily="34" charset="-122"/>
              </a:rPr>
              <a:t>不建议将</a:t>
            </a:r>
            <a:r>
              <a:rPr lang="en-US" altLang="zh-CN" sz="1050" b="1" dirty="0">
                <a:solidFill>
                  <a:srgbClr val="0000FF"/>
                </a:solidFill>
                <a:sym typeface="微软雅黑" pitchFamily="34" charset="-122"/>
              </a:rPr>
              <a:t>TTF</a:t>
            </a:r>
            <a:r>
              <a:rPr lang="zh-CN" altLang="en-US" sz="1050" b="1" dirty="0">
                <a:solidFill>
                  <a:srgbClr val="0000FF"/>
                </a:solidFill>
                <a:sym typeface="微软雅黑" pitchFamily="34" charset="-122"/>
              </a:rPr>
              <a:t>作为支持药物批准</a:t>
            </a:r>
            <a:r>
              <a:rPr lang="zh-CN" altLang="en-US" sz="1050" dirty="0">
                <a:solidFill>
                  <a:schemeClr val="tx1">
                    <a:lumMod val="75000"/>
                    <a:lumOff val="25000"/>
                  </a:schemeClr>
                </a:solidFill>
                <a:sym typeface="微软雅黑" pitchFamily="34" charset="-122"/>
              </a:rPr>
              <a:t>的终点。</a:t>
            </a:r>
          </a:p>
        </p:txBody>
      </p:sp>
      <p:pic>
        <p:nvPicPr>
          <p:cNvPr id="35" name="图片 41">
            <a:extLst>
              <a:ext uri="{FF2B5EF4-FFF2-40B4-BE49-F238E27FC236}">
                <a16:creationId xmlns:a16="http://schemas.microsoft.com/office/drawing/2014/main" xmlns="" id="{58DD1186-5FA1-4806-B46C-D2B78101E6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sp>
        <p:nvSpPr>
          <p:cNvPr id="36"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37" name="图片 24">
            <a:extLst>
              <a:ext uri="{FF2B5EF4-FFF2-40B4-BE49-F238E27FC236}">
                <a16:creationId xmlns:a16="http://schemas.microsoft.com/office/drawing/2014/main" xmlns="" id="{B5AF14F6-CAAA-445C-B50D-0B9E18711B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8"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804898" y="980749"/>
            <a:ext cx="2339102" cy="523220"/>
          </a:xfrm>
          <a:prstGeom prst="rect">
            <a:avLst/>
          </a:prstGeom>
          <a:solidFill>
            <a:srgbClr val="FFCCFF"/>
          </a:solidFill>
        </p:spPr>
        <p:style>
          <a:lnRef idx="1">
            <a:schemeClr val="dk1"/>
          </a:lnRef>
          <a:fillRef idx="2">
            <a:schemeClr val="dk1"/>
          </a:fillRef>
          <a:effectRef idx="1">
            <a:schemeClr val="dk1"/>
          </a:effectRef>
          <a:fontRef idx="minor">
            <a:schemeClr val="dk1"/>
          </a:fontRef>
        </p:style>
        <p:txBody>
          <a:bodyPr wrap="none">
            <a:spAutoFit/>
          </a:bodyPr>
          <a:lstStyle/>
          <a:p>
            <a:r>
              <a:rPr lang="zh-CN" altLang="en-US" sz="2800" b="1" dirty="0">
                <a:solidFill>
                  <a:srgbClr val="FF0000"/>
                </a:solidFill>
              </a:rPr>
              <a:t>治疗失败时间</a:t>
            </a:r>
            <a:endParaRPr lang="en-US" sz="2800" dirty="0">
              <a:solidFill>
                <a:srgbClr val="FF0000"/>
              </a:solidFill>
            </a:endParaRPr>
          </a:p>
        </p:txBody>
      </p:sp>
    </p:spTree>
    <p:extLst>
      <p:ext uri="{BB962C8B-B14F-4D97-AF65-F5344CB8AC3E}">
        <p14:creationId xmlns:p14="http://schemas.microsoft.com/office/powerpoint/2010/main" val="3128832360"/>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childTnLst>
                                </p:cTn>
                              </p:par>
                              <p:par>
                                <p:cTn id="17" presetID="49" presetClass="entr" presetSubtype="0" decel="100000" fill="hold" nodeType="withEffect">
                                  <p:stCondLst>
                                    <p:cond delay="75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par>
                                <p:cTn id="23" presetID="14" presetClass="entr" presetSubtype="10" fill="hold" grpId="0" nodeType="withEffect">
                                  <p:stCondLst>
                                    <p:cond delay="100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400"/>
                                        <p:tgtEl>
                                          <p:spTgt spid="26"/>
                                        </p:tgtEl>
                                      </p:cBhvr>
                                    </p:animEffect>
                                  </p:childTnLst>
                                </p:cTn>
                              </p:par>
                              <p:par>
                                <p:cTn id="26" presetID="14" presetClass="entr" presetSubtype="10" fill="hold" grpId="0" nodeType="withEffect">
                                  <p:stCondLst>
                                    <p:cond delay="100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400"/>
                                        <p:tgtEl>
                                          <p:spTgt spid="27"/>
                                        </p:tgtEl>
                                      </p:cBhvr>
                                    </p:animEffect>
                                  </p:childTnLst>
                                </p:cTn>
                              </p:par>
                              <p:par>
                                <p:cTn id="29" presetID="49" presetClass="entr" presetSubtype="0" decel="100000" fill="hold" nodeType="withEffect">
                                  <p:stCondLst>
                                    <p:cond delay="100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style.rotation</p:attrName>
                                        </p:attrNameLst>
                                      </p:cBhvr>
                                      <p:tavLst>
                                        <p:tav tm="0">
                                          <p:val>
                                            <p:fltVal val="360"/>
                                          </p:val>
                                        </p:tav>
                                        <p:tav tm="100000">
                                          <p:val>
                                            <p:fltVal val="0"/>
                                          </p:val>
                                        </p:tav>
                                      </p:tavLst>
                                    </p:anim>
                                    <p:animEffect transition="in" filter="fade">
                                      <p:cBhvr>
                                        <p:cTn id="34" dur="500"/>
                                        <p:tgtEl>
                                          <p:spTgt spid="9"/>
                                        </p:tgtEl>
                                      </p:cBhvr>
                                    </p:animEffect>
                                  </p:childTnLst>
                                </p:cTn>
                              </p:par>
                              <p:par>
                                <p:cTn id="35" presetID="14" presetClass="entr" presetSubtype="10" fill="hold" grpId="0" nodeType="withEffect">
                                  <p:stCondLst>
                                    <p:cond delay="125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400"/>
                                        <p:tgtEl>
                                          <p:spTgt spid="28"/>
                                        </p:tgtEl>
                                      </p:cBhvr>
                                    </p:animEffect>
                                  </p:childTnLst>
                                </p:cTn>
                              </p:par>
                              <p:par>
                                <p:cTn id="38" presetID="14" presetClass="entr" presetSubtype="10" fill="hold" grpId="0" nodeType="withEffect">
                                  <p:stCondLst>
                                    <p:cond delay="125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400"/>
                                        <p:tgtEl>
                                          <p:spTgt spid="29"/>
                                        </p:tgtEl>
                                      </p:cBhvr>
                                    </p:animEffect>
                                  </p:childTnLst>
                                </p:cTn>
                              </p:par>
                              <p:par>
                                <p:cTn id="41" presetID="49" presetClass="entr" presetSubtype="0" decel="100000" fill="hold" nodeType="withEffect">
                                  <p:stCondLst>
                                    <p:cond delay="125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 calcmode="lin" valueType="num">
                                      <p:cBhvr>
                                        <p:cTn id="45" dur="500" fill="hold"/>
                                        <p:tgtEl>
                                          <p:spTgt spid="13"/>
                                        </p:tgtEl>
                                        <p:attrNameLst>
                                          <p:attrName>style.rotation</p:attrName>
                                        </p:attrNameLst>
                                      </p:cBhvr>
                                      <p:tavLst>
                                        <p:tav tm="0">
                                          <p:val>
                                            <p:fltVal val="360"/>
                                          </p:val>
                                        </p:tav>
                                        <p:tav tm="100000">
                                          <p:val>
                                            <p:fltVal val="0"/>
                                          </p:val>
                                        </p:tav>
                                      </p:tavLst>
                                    </p:anim>
                                    <p:animEffect transition="in" filter="fade">
                                      <p:cBhvr>
                                        <p:cTn id="46" dur="500"/>
                                        <p:tgtEl>
                                          <p:spTgt spid="13"/>
                                        </p:tgtEl>
                                      </p:cBhvr>
                                    </p:animEffect>
                                  </p:childTnLst>
                                </p:cTn>
                              </p:par>
                              <p:par>
                                <p:cTn id="47" presetID="14" presetClass="entr" presetSubtype="10" fill="hold" grpId="0" nodeType="withEffect">
                                  <p:stCondLst>
                                    <p:cond delay="1500"/>
                                  </p:stCondLst>
                                  <p:childTnLst>
                                    <p:set>
                                      <p:cBhvr>
                                        <p:cTn id="48" dur="1" fill="hold">
                                          <p:stCondLst>
                                            <p:cond delay="0"/>
                                          </p:stCondLst>
                                        </p:cTn>
                                        <p:tgtEl>
                                          <p:spTgt spid="30"/>
                                        </p:tgtEl>
                                        <p:attrNameLst>
                                          <p:attrName>style.visibility</p:attrName>
                                        </p:attrNameLst>
                                      </p:cBhvr>
                                      <p:to>
                                        <p:strVal val="visible"/>
                                      </p:to>
                                    </p:set>
                                    <p:animEffect transition="in" filter="randombar(horizontal)">
                                      <p:cBhvr>
                                        <p:cTn id="49" dur="400"/>
                                        <p:tgtEl>
                                          <p:spTgt spid="30"/>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400"/>
                                        <p:tgtEl>
                                          <p:spTgt spid="31"/>
                                        </p:tgtEl>
                                      </p:cBhvr>
                                    </p:animEffect>
                                  </p:childTnLst>
                                </p:cTn>
                              </p:par>
                            </p:childTnLst>
                          </p:cTn>
                        </p:par>
                        <p:par>
                          <p:cTn id="53" fill="hold">
                            <p:stCondLst>
                              <p:cond delay="190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 by="(-#ppt_w*2)" calcmode="lin" valueType="num">
                                      <p:cBhvr rctx="PPT">
                                        <p:cTn id="56" dur="300" autoRev="1" fill="hold">
                                          <p:stCondLst>
                                            <p:cond delay="0"/>
                                          </p:stCondLst>
                                        </p:cTn>
                                        <p:tgtEl>
                                          <p:spTgt spid="36"/>
                                        </p:tgtEl>
                                        <p:attrNameLst>
                                          <p:attrName>ppt_w</p:attrName>
                                        </p:attrNameLst>
                                      </p:cBhvr>
                                    </p:anim>
                                    <p:anim by="(#ppt_w*0.50)" calcmode="lin" valueType="num">
                                      <p:cBhvr>
                                        <p:cTn id="57" dur="300" decel="50000" autoRev="1" fill="hold">
                                          <p:stCondLst>
                                            <p:cond delay="0"/>
                                          </p:stCondLst>
                                        </p:cTn>
                                        <p:tgtEl>
                                          <p:spTgt spid="36"/>
                                        </p:tgtEl>
                                        <p:attrNameLst>
                                          <p:attrName>ppt_x</p:attrName>
                                        </p:attrNameLst>
                                      </p:cBhvr>
                                    </p:anim>
                                    <p:anim from="(-#ppt_h/2)" to="(#ppt_y)" calcmode="lin" valueType="num">
                                      <p:cBhvr>
                                        <p:cTn id="58" dur="600" fill="hold">
                                          <p:stCondLst>
                                            <p:cond delay="0"/>
                                          </p:stCondLst>
                                        </p:cTn>
                                        <p:tgtEl>
                                          <p:spTgt spid="36"/>
                                        </p:tgtEl>
                                        <p:attrNameLst>
                                          <p:attrName>ppt_y</p:attrName>
                                        </p:attrNameLst>
                                      </p:cBhvr>
                                    </p:anim>
                                    <p:animRot by="21600000">
                                      <p:cBhvr>
                                        <p:cTn id="59" dur="600" fill="hold">
                                          <p:stCondLst>
                                            <p:cond delay="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2" name="图片 26">
            <a:extLst>
              <a:ext uri="{FF2B5EF4-FFF2-40B4-BE49-F238E27FC236}">
                <a16:creationId xmlns:a16="http://schemas.microsoft.com/office/drawing/2014/main" xmlns="" id="{3ADC059A-8071-46F7-8433-1EB33E87A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 name="直接连接符 27">
            <a:extLst>
              <a:ext uri="{FF2B5EF4-FFF2-40B4-BE49-F238E27FC236}">
                <a16:creationId xmlns:a16="http://schemas.microsoft.com/office/drawing/2014/main" xmlns="" id="{53CD41AD-3B85-40C3-8FED-1EE66F0E101B}"/>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4"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grpSp>
        <p:nvGrpSpPr>
          <p:cNvPr id="5" name="组合 5">
            <a:extLst>
              <a:ext uri="{FF2B5EF4-FFF2-40B4-BE49-F238E27FC236}">
                <a16:creationId xmlns="" xmlns:a16="http://schemas.microsoft.com/office/drawing/2014/main" id="{AD5E577D-46AE-45C8-9512-AFB3990F22AE}"/>
              </a:ext>
            </a:extLst>
          </p:cNvPr>
          <p:cNvGrpSpPr/>
          <p:nvPr/>
        </p:nvGrpSpPr>
        <p:grpSpPr>
          <a:xfrm>
            <a:off x="3143020" y="2246308"/>
            <a:ext cx="2917991" cy="3598182"/>
            <a:chOff x="6281848" y="2177551"/>
            <a:chExt cx="3890150" cy="3599014"/>
          </a:xfrm>
        </p:grpSpPr>
        <p:cxnSp>
          <p:nvCxnSpPr>
            <p:cNvPr id="6" name="Straight Connector 294">
              <a:extLst>
                <a:ext uri="{FF2B5EF4-FFF2-40B4-BE49-F238E27FC236}">
                  <a16:creationId xmlns="" xmlns:a16="http://schemas.microsoft.com/office/drawing/2014/main" id="{872FFF63-BF1A-49A9-A98E-685C48FDF294}"/>
                </a:ext>
              </a:extLst>
            </p:cNvPr>
            <p:cNvCxnSpPr/>
            <p:nvPr/>
          </p:nvCxnSpPr>
          <p:spPr>
            <a:xfrm>
              <a:off x="6281848" y="2177551"/>
              <a:ext cx="0" cy="861807"/>
            </a:xfrm>
            <a:prstGeom prst="line">
              <a:avLst/>
            </a:prstGeom>
            <a:noFill/>
            <a:ln w="38100" cap="flat" cmpd="sng" algn="ctr">
              <a:solidFill>
                <a:srgbClr val="119F95"/>
              </a:solidFill>
              <a:prstDash val="solid"/>
            </a:ln>
            <a:effectLst/>
          </p:spPr>
        </p:cxnSp>
        <p:cxnSp>
          <p:nvCxnSpPr>
            <p:cNvPr id="7" name="Straight Connector 296">
              <a:extLst>
                <a:ext uri="{FF2B5EF4-FFF2-40B4-BE49-F238E27FC236}">
                  <a16:creationId xmlns="" xmlns:a16="http://schemas.microsoft.com/office/drawing/2014/main" id="{5CF300B4-EA11-46C5-A145-9AE9E4AE0CC3}"/>
                </a:ext>
              </a:extLst>
            </p:cNvPr>
            <p:cNvCxnSpPr/>
            <p:nvPr/>
          </p:nvCxnSpPr>
          <p:spPr>
            <a:xfrm>
              <a:off x="6281848" y="3425623"/>
              <a:ext cx="0" cy="861807"/>
            </a:xfrm>
            <a:prstGeom prst="line">
              <a:avLst/>
            </a:prstGeom>
            <a:noFill/>
            <a:ln w="38100" cap="flat" cmpd="sng" algn="ctr">
              <a:solidFill>
                <a:srgbClr val="119F95"/>
              </a:solidFill>
              <a:prstDash val="solid"/>
            </a:ln>
            <a:effectLst/>
          </p:spPr>
        </p:cxnSp>
        <p:cxnSp>
          <p:nvCxnSpPr>
            <p:cNvPr id="8" name="Straight Connector 298">
              <a:extLst>
                <a:ext uri="{FF2B5EF4-FFF2-40B4-BE49-F238E27FC236}">
                  <a16:creationId xmlns="" xmlns:a16="http://schemas.microsoft.com/office/drawing/2014/main" id="{BDB49749-92E9-4D4A-9306-7013E95AA9D3}"/>
                </a:ext>
              </a:extLst>
            </p:cNvPr>
            <p:cNvCxnSpPr/>
            <p:nvPr/>
          </p:nvCxnSpPr>
          <p:spPr>
            <a:xfrm>
              <a:off x="6281848" y="4762972"/>
              <a:ext cx="0" cy="861807"/>
            </a:xfrm>
            <a:prstGeom prst="line">
              <a:avLst/>
            </a:prstGeom>
            <a:noFill/>
            <a:ln w="38100" cap="flat" cmpd="sng" algn="ctr">
              <a:solidFill>
                <a:srgbClr val="119F95"/>
              </a:solidFill>
              <a:prstDash val="solid"/>
            </a:ln>
            <a:effectLst/>
          </p:spPr>
        </p:cxnSp>
        <p:sp>
          <p:nvSpPr>
            <p:cNvPr id="9" name="Rectángulo 26">
              <a:extLst>
                <a:ext uri="{FF2B5EF4-FFF2-40B4-BE49-F238E27FC236}">
                  <a16:creationId xmlns="" xmlns:a16="http://schemas.microsoft.com/office/drawing/2014/main" id="{061EA219-835D-4117-B721-C4B10B9530E4}"/>
                </a:ext>
              </a:extLst>
            </p:cNvPr>
            <p:cNvSpPr/>
            <p:nvPr/>
          </p:nvSpPr>
          <p:spPr>
            <a:xfrm>
              <a:off x="6368026" y="3423774"/>
              <a:ext cx="3803972" cy="831189"/>
            </a:xfrm>
            <a:prstGeom prst="rect">
              <a:avLst/>
            </a:prstGeom>
          </p:spPr>
          <p:txBody>
            <a:bodyPr wrap="square">
              <a:spAutoFit/>
            </a:bodyPr>
            <a:lstStyle/>
            <a:p>
              <a:pPr marL="171450" lvl="0" indent="-171450" defTabSz="768096">
                <a:buFont typeface="Arial" panose="020B0604020202020204" pitchFamily="34" charset="0"/>
                <a:buChar char="•"/>
              </a:pPr>
              <a:r>
                <a:rPr lang="zh-CN" altLang="en-US" sz="1200" kern="0" dirty="0">
                  <a:solidFill>
                    <a:srgbClr val="FFFFFF">
                      <a:lumMod val="50000"/>
                    </a:srgbClr>
                  </a:solidFill>
                  <a:latin typeface="微软雅黑" panose="020B0503020204020204" pitchFamily="34" charset="-122"/>
                  <a:cs typeface="Lato Regular"/>
                </a:rPr>
                <a:t>肿瘤病灶可用指定的字母或数字标识</a:t>
              </a:r>
              <a:r>
                <a:rPr lang="zh-CN" altLang="en-US" sz="1200" kern="0" dirty="0" smtClean="0">
                  <a:solidFill>
                    <a:srgbClr val="FFFFFF">
                      <a:lumMod val="50000"/>
                    </a:srgbClr>
                  </a:solidFill>
                  <a:latin typeface="微软雅黑" panose="020B0503020204020204" pitchFamily="34" charset="-122"/>
                  <a:cs typeface="Lato Regular"/>
                </a:rPr>
                <a:t>。</a:t>
              </a:r>
              <a:endParaRPr lang="en-US" altLang="zh-CN" sz="1200" kern="0" dirty="0" smtClean="0">
                <a:solidFill>
                  <a:srgbClr val="FFFFFF">
                    <a:lumMod val="50000"/>
                  </a:srgbClr>
                </a:solidFill>
                <a:latin typeface="微软雅黑" panose="020B0503020204020204" pitchFamily="34" charset="-122"/>
                <a:cs typeface="Lato Regular"/>
              </a:endParaRPr>
            </a:p>
            <a:p>
              <a:pPr marL="171450" lvl="0" indent="-171450" defTabSz="768096">
                <a:buFont typeface="Arial" panose="020B0604020202020204" pitchFamily="34" charset="0"/>
                <a:buChar char="•"/>
              </a:pPr>
              <a:r>
                <a:rPr lang="zh-CN" altLang="en-US" sz="1200" kern="0" dirty="0" smtClean="0">
                  <a:solidFill>
                    <a:srgbClr val="FFFFFF">
                      <a:lumMod val="50000"/>
                    </a:srgbClr>
                  </a:solidFill>
                  <a:latin typeface="微软雅黑" panose="020B0503020204020204" pitchFamily="34" charset="-122"/>
                  <a:cs typeface="Lato Regular"/>
                </a:rPr>
                <a:t>这</a:t>
              </a:r>
              <a:r>
                <a:rPr lang="zh-CN" altLang="en-US" sz="1200" kern="0" dirty="0">
                  <a:solidFill>
                    <a:srgbClr val="FFFFFF">
                      <a:lumMod val="50000"/>
                    </a:srgbClr>
                  </a:solidFill>
                  <a:latin typeface="微软雅黑" panose="020B0503020204020204" pitchFamily="34" charset="-122"/>
                  <a:cs typeface="Lato Regular"/>
                </a:rPr>
                <a:t>样的标识可区分同一解剖位置发生的多个肿瘤，并可</a:t>
              </a:r>
              <a:r>
                <a:rPr lang="zh-CN" altLang="en-US" sz="1200" b="1" kern="0" dirty="0">
                  <a:solidFill>
                    <a:srgbClr val="0000FF"/>
                  </a:solidFill>
                  <a:latin typeface="微软雅黑" panose="020B0503020204020204" pitchFamily="34" charset="-122"/>
                  <a:cs typeface="Lato Regular"/>
                </a:rPr>
                <a:t>对基线和随访期观测的肿瘤作配对比较</a:t>
              </a:r>
              <a:r>
                <a:rPr lang="zh-CN" altLang="en-US" sz="1200" kern="0" dirty="0">
                  <a:solidFill>
                    <a:srgbClr val="FFFFFF">
                      <a:lumMod val="50000"/>
                    </a:srgbClr>
                  </a:solidFill>
                  <a:latin typeface="微软雅黑" panose="020B0503020204020204" pitchFamily="34" charset="-122"/>
                  <a:cs typeface="Lato Regular"/>
                </a:rPr>
                <a:t>。 </a:t>
              </a:r>
              <a:endParaRPr lang="en-US" altLang="zh-CN" sz="1200" kern="0" dirty="0">
                <a:solidFill>
                  <a:srgbClr val="FFFFFF">
                    <a:lumMod val="50000"/>
                  </a:srgbClr>
                </a:solidFill>
                <a:latin typeface="微软雅黑" panose="020B0503020204020204" pitchFamily="34" charset="-122"/>
                <a:cs typeface="Lato Regular"/>
              </a:endParaRPr>
            </a:p>
          </p:txBody>
        </p:sp>
        <p:sp>
          <p:nvSpPr>
            <p:cNvPr id="10" name="Rectángulo 27">
              <a:extLst>
                <a:ext uri="{FF2B5EF4-FFF2-40B4-BE49-F238E27FC236}">
                  <a16:creationId xmlns="" xmlns:a16="http://schemas.microsoft.com/office/drawing/2014/main" id="{8F206A80-5FDE-44E1-899F-937BD25DE3B2}"/>
                </a:ext>
              </a:extLst>
            </p:cNvPr>
            <p:cNvSpPr/>
            <p:nvPr/>
          </p:nvSpPr>
          <p:spPr>
            <a:xfrm>
              <a:off x="6368026" y="4575958"/>
              <a:ext cx="3647444" cy="1200607"/>
            </a:xfrm>
            <a:prstGeom prst="rect">
              <a:avLst/>
            </a:prstGeom>
          </p:spPr>
          <p:txBody>
            <a:bodyPr wrap="square">
              <a:spAutoFit/>
            </a:bodyPr>
            <a:lstStyle/>
            <a:p>
              <a:pPr marL="171450" indent="-171450" defTabSz="768096">
                <a:buFont typeface="Arial" panose="020B0604020202020204" pitchFamily="34" charset="0"/>
                <a:buChar char="•"/>
              </a:pPr>
              <a:r>
                <a:rPr lang="zh-CN" altLang="en-US" sz="1200" kern="0" dirty="0">
                  <a:solidFill>
                    <a:srgbClr val="FFFFFF">
                      <a:lumMod val="50000"/>
                    </a:srgbClr>
                  </a:solidFill>
                  <a:latin typeface="微软雅黑" panose="020B0503020204020204" pitchFamily="34" charset="-122"/>
                  <a:cs typeface="Lato Regular"/>
                </a:rPr>
                <a:t>要有一套机制确保随访期间关键时间点的全部数据收集</a:t>
              </a:r>
              <a:r>
                <a:rPr lang="zh-CN" altLang="en-US" sz="1200" kern="0" dirty="0" smtClean="0">
                  <a:solidFill>
                    <a:srgbClr val="FFFFFF">
                      <a:lumMod val="50000"/>
                    </a:srgbClr>
                  </a:solidFill>
                  <a:latin typeface="微软雅黑" panose="020B0503020204020204" pitchFamily="34" charset="-122"/>
                  <a:cs typeface="Lato Regular"/>
                </a:rPr>
                <a:t>。</a:t>
              </a:r>
              <a:endParaRPr lang="en-US" altLang="zh-CN" sz="1200" kern="0" dirty="0" smtClean="0">
                <a:solidFill>
                  <a:srgbClr val="FFFFFF">
                    <a:lumMod val="50000"/>
                  </a:srgbClr>
                </a:solidFill>
                <a:latin typeface="微软雅黑" panose="020B0503020204020204" pitchFamily="34" charset="-122"/>
                <a:cs typeface="Lato Regular"/>
              </a:endParaRPr>
            </a:p>
            <a:p>
              <a:pPr marL="171450" indent="-171450" defTabSz="768096">
                <a:buFont typeface="Arial" panose="020B0604020202020204" pitchFamily="34" charset="0"/>
                <a:buChar char="•"/>
              </a:pPr>
              <a:r>
                <a:rPr lang="en-US" altLang="zh-CN" sz="1200" kern="0" dirty="0" smtClean="0">
                  <a:solidFill>
                    <a:srgbClr val="FFFFFF">
                      <a:lumMod val="50000"/>
                    </a:srgbClr>
                  </a:solidFill>
                  <a:latin typeface="微软雅黑" panose="020B0503020204020204" pitchFamily="34" charset="-122"/>
                  <a:cs typeface="Lato Regular"/>
                </a:rPr>
                <a:t>CRF</a:t>
              </a:r>
              <a:r>
                <a:rPr lang="zh-CN" altLang="en-US" sz="1200" kern="0" dirty="0">
                  <a:solidFill>
                    <a:srgbClr val="FFFFFF">
                      <a:lumMod val="50000"/>
                    </a:srgbClr>
                  </a:solidFill>
                  <a:latin typeface="微软雅黑" panose="020B0503020204020204" pitchFamily="34" charset="-122"/>
                  <a:cs typeface="Lato Regular"/>
                </a:rPr>
                <a:t>表应保证每次随访时对受试者所有靶病灶进行评估，并且</a:t>
              </a:r>
              <a:r>
                <a:rPr lang="zh-CN" altLang="en-US" sz="1200" b="1" kern="0" dirty="0">
                  <a:solidFill>
                    <a:srgbClr val="0000FF"/>
                  </a:solidFill>
                  <a:latin typeface="微软雅黑" panose="020B0503020204020204" pitchFamily="34" charset="-122"/>
                  <a:cs typeface="Lato Regular"/>
                </a:rPr>
                <a:t>在基线和随访期间采用同样的影像学或测量方法完成所要求的全部检测</a:t>
              </a:r>
              <a:r>
                <a:rPr lang="zh-CN" altLang="en-US" sz="1200" kern="0" dirty="0">
                  <a:solidFill>
                    <a:srgbClr val="FFFFFF">
                      <a:lumMod val="50000"/>
                    </a:srgbClr>
                  </a:solidFill>
                  <a:latin typeface="微软雅黑" panose="020B0503020204020204" pitchFamily="34" charset="-122"/>
                  <a:cs typeface="Lato Regular"/>
                </a:rPr>
                <a:t>。 </a:t>
              </a:r>
              <a:endParaRPr lang="en-US" altLang="zh-CN" sz="1200" kern="0" dirty="0">
                <a:solidFill>
                  <a:srgbClr val="FFFFFF">
                    <a:lumMod val="50000"/>
                  </a:srgbClr>
                </a:solidFill>
                <a:latin typeface="微软雅黑" panose="020B0503020204020204" pitchFamily="34" charset="-122"/>
                <a:cs typeface="Lato Regular"/>
              </a:endParaRPr>
            </a:p>
          </p:txBody>
        </p:sp>
        <p:sp>
          <p:nvSpPr>
            <p:cNvPr id="11" name="Rectángulo 28">
              <a:extLst>
                <a:ext uri="{FF2B5EF4-FFF2-40B4-BE49-F238E27FC236}">
                  <a16:creationId xmlns="" xmlns:a16="http://schemas.microsoft.com/office/drawing/2014/main" id="{C458E6A2-AEC4-47EC-A7AB-2E73CA824B78}"/>
                </a:ext>
              </a:extLst>
            </p:cNvPr>
            <p:cNvSpPr/>
            <p:nvPr/>
          </p:nvSpPr>
          <p:spPr>
            <a:xfrm>
              <a:off x="6368025" y="2229776"/>
              <a:ext cx="3647445" cy="646481"/>
            </a:xfrm>
            <a:prstGeom prst="rect">
              <a:avLst/>
            </a:prstGeom>
          </p:spPr>
          <p:txBody>
            <a:bodyPr wrap="square">
              <a:spAutoFit/>
            </a:bodyPr>
            <a:lstStyle/>
            <a:p>
              <a:pPr marL="171450" lvl="0" indent="-171450" defTabSz="768096">
                <a:buFont typeface="Arial" panose="020B0604020202020204" pitchFamily="34" charset="0"/>
                <a:buChar char="•"/>
              </a:pPr>
              <a:r>
                <a:rPr lang="en-US" altLang="zh-CN" sz="1200" kern="0" dirty="0" smtClean="0">
                  <a:solidFill>
                    <a:srgbClr val="FFFFFF">
                      <a:lumMod val="50000"/>
                    </a:srgbClr>
                  </a:solidFill>
                  <a:latin typeface="微软雅黑" panose="020B0503020204020204" pitchFamily="34" charset="-122"/>
                  <a:cs typeface="Lato Regular"/>
                </a:rPr>
                <a:t>CRF</a:t>
              </a:r>
              <a:r>
                <a:rPr lang="zh-CN" altLang="en-US" sz="1200" kern="0" dirty="0">
                  <a:solidFill>
                    <a:srgbClr val="FFFFFF">
                      <a:lumMod val="50000"/>
                    </a:srgbClr>
                  </a:solidFill>
                  <a:latin typeface="微软雅黑" panose="020B0503020204020204" pitchFamily="34" charset="-122"/>
                  <a:cs typeface="Lato Regular"/>
                </a:rPr>
                <a:t>表和电子数据记录治疗前基线随访时鉴定的靶病灶</a:t>
              </a:r>
              <a:r>
                <a:rPr lang="zh-CN" altLang="en-US" sz="1200" kern="0" dirty="0" smtClean="0">
                  <a:solidFill>
                    <a:srgbClr val="FFFFFF">
                      <a:lumMod val="50000"/>
                    </a:srgbClr>
                  </a:solidFill>
                  <a:latin typeface="微软雅黑" panose="020B0503020204020204" pitchFamily="34" charset="-122"/>
                  <a:cs typeface="Lato Regular"/>
                </a:rPr>
                <a:t>。</a:t>
              </a:r>
              <a:endParaRPr lang="en-US" altLang="zh-CN" sz="1200" kern="0" dirty="0" smtClean="0">
                <a:solidFill>
                  <a:srgbClr val="FFFFFF">
                    <a:lumMod val="50000"/>
                  </a:srgbClr>
                </a:solidFill>
                <a:latin typeface="微软雅黑" panose="020B0503020204020204" pitchFamily="34" charset="-122"/>
                <a:cs typeface="Lato Regular"/>
              </a:endParaRPr>
            </a:p>
            <a:p>
              <a:pPr marL="171450" lvl="0" indent="-171450" defTabSz="768096">
                <a:buFont typeface="Arial" panose="020B0604020202020204" pitchFamily="34" charset="0"/>
                <a:buChar char="•"/>
              </a:pPr>
              <a:r>
                <a:rPr lang="zh-CN" altLang="en-US" sz="1200" kern="0" dirty="0" smtClean="0">
                  <a:solidFill>
                    <a:srgbClr val="FFFFFF">
                      <a:lumMod val="50000"/>
                    </a:srgbClr>
                  </a:solidFill>
                  <a:latin typeface="微软雅黑" panose="020B0503020204020204" pitchFamily="34" charset="-122"/>
                  <a:cs typeface="Lato Regular"/>
                </a:rPr>
                <a:t>这</a:t>
              </a:r>
              <a:r>
                <a:rPr lang="zh-CN" altLang="en-US" sz="1200" kern="0" dirty="0">
                  <a:solidFill>
                    <a:srgbClr val="FFFFFF">
                      <a:lumMod val="50000"/>
                    </a:srgbClr>
                  </a:solidFill>
                  <a:latin typeface="微软雅黑" panose="020B0503020204020204" pitchFamily="34" charset="-122"/>
                  <a:cs typeface="Lato Regular"/>
                </a:rPr>
                <a:t>类病灶的</a:t>
              </a:r>
              <a:r>
                <a:rPr lang="zh-CN" altLang="en-US" sz="1200" b="1" kern="0" dirty="0">
                  <a:solidFill>
                    <a:srgbClr val="0000FF"/>
                  </a:solidFill>
                  <a:latin typeface="微软雅黑" panose="020B0503020204020204" pitchFamily="34" charset="-122"/>
                  <a:cs typeface="Lato Regular"/>
                </a:rPr>
                <a:t>回顾性鉴定是不可靠的</a:t>
              </a:r>
              <a:r>
                <a:rPr lang="zh-CN" altLang="en-US" sz="1000" kern="0" dirty="0">
                  <a:solidFill>
                    <a:srgbClr val="FFFFFF">
                      <a:lumMod val="50000"/>
                    </a:srgbClr>
                  </a:solidFill>
                  <a:latin typeface="微软雅黑" panose="020B0503020204020204" pitchFamily="34" charset="-122"/>
                  <a:cs typeface="Lato Regular"/>
                </a:rPr>
                <a:t>。 </a:t>
              </a:r>
              <a:endParaRPr kumimoji="0" lang="en-US" altLang="zh-CN" sz="1000" b="0" i="0" u="none" strike="noStrike" kern="0" cap="none" spc="0" normalizeH="0" baseline="0" noProof="0" dirty="0" smtClean="0">
                <a:ln>
                  <a:noFill/>
                </a:ln>
                <a:solidFill>
                  <a:srgbClr val="FFFFFF">
                    <a:lumMod val="50000"/>
                  </a:srgbClr>
                </a:solidFill>
                <a:effectLst/>
                <a:uLnTx/>
                <a:uFillTx/>
                <a:latin typeface="微软雅黑" panose="020B0503020204020204" pitchFamily="34" charset="-122"/>
                <a:cs typeface="Lato Regular"/>
              </a:endParaRPr>
            </a:p>
          </p:txBody>
        </p:sp>
      </p:grpSp>
      <p:grpSp>
        <p:nvGrpSpPr>
          <p:cNvPr id="12" name="组合 16">
            <a:extLst>
              <a:ext uri="{FF2B5EF4-FFF2-40B4-BE49-F238E27FC236}">
                <a16:creationId xmlns="" xmlns:a16="http://schemas.microsoft.com/office/drawing/2014/main" id="{FF630F2F-1136-484E-B505-680BBA13820F}"/>
              </a:ext>
            </a:extLst>
          </p:cNvPr>
          <p:cNvGrpSpPr/>
          <p:nvPr/>
        </p:nvGrpSpPr>
        <p:grpSpPr>
          <a:xfrm flipH="1">
            <a:off x="6109648" y="2246308"/>
            <a:ext cx="2841904" cy="3538900"/>
            <a:chOff x="6952860" y="2012538"/>
            <a:chExt cx="3788712" cy="3539718"/>
          </a:xfrm>
        </p:grpSpPr>
        <p:cxnSp>
          <p:nvCxnSpPr>
            <p:cNvPr id="13" name="Straight Connector 13">
              <a:extLst>
                <a:ext uri="{FF2B5EF4-FFF2-40B4-BE49-F238E27FC236}">
                  <a16:creationId xmlns="" xmlns:a16="http://schemas.microsoft.com/office/drawing/2014/main" id="{02F846E1-CA3E-4EF6-91C5-9D500EAEEA34}"/>
                </a:ext>
              </a:extLst>
            </p:cNvPr>
            <p:cNvCxnSpPr/>
            <p:nvPr/>
          </p:nvCxnSpPr>
          <p:spPr>
            <a:xfrm>
              <a:off x="10730710" y="2012538"/>
              <a:ext cx="0" cy="861807"/>
            </a:xfrm>
            <a:prstGeom prst="line">
              <a:avLst/>
            </a:prstGeom>
            <a:noFill/>
            <a:ln w="38100" cap="flat" cmpd="sng" algn="ctr">
              <a:solidFill>
                <a:srgbClr val="119F95"/>
              </a:solidFill>
              <a:prstDash val="solid"/>
            </a:ln>
            <a:effectLst/>
          </p:spPr>
        </p:cxnSp>
        <p:cxnSp>
          <p:nvCxnSpPr>
            <p:cNvPr id="14" name="Straight Connector 290">
              <a:extLst>
                <a:ext uri="{FF2B5EF4-FFF2-40B4-BE49-F238E27FC236}">
                  <a16:creationId xmlns="" xmlns:a16="http://schemas.microsoft.com/office/drawing/2014/main" id="{5EFABE61-98A0-488D-A189-16A2EC5708A3}"/>
                </a:ext>
              </a:extLst>
            </p:cNvPr>
            <p:cNvCxnSpPr/>
            <p:nvPr/>
          </p:nvCxnSpPr>
          <p:spPr>
            <a:xfrm>
              <a:off x="10736141" y="3260610"/>
              <a:ext cx="0" cy="861807"/>
            </a:xfrm>
            <a:prstGeom prst="line">
              <a:avLst/>
            </a:prstGeom>
            <a:noFill/>
            <a:ln w="38100" cap="flat" cmpd="sng" algn="ctr">
              <a:solidFill>
                <a:srgbClr val="119F95"/>
              </a:solidFill>
              <a:prstDash val="solid"/>
            </a:ln>
            <a:effectLst/>
          </p:spPr>
        </p:cxnSp>
        <p:cxnSp>
          <p:nvCxnSpPr>
            <p:cNvPr id="15" name="Straight Connector 292">
              <a:extLst>
                <a:ext uri="{FF2B5EF4-FFF2-40B4-BE49-F238E27FC236}">
                  <a16:creationId xmlns="" xmlns:a16="http://schemas.microsoft.com/office/drawing/2014/main" id="{9188D836-43A2-4C2E-9DEF-B523340440FF}"/>
                </a:ext>
              </a:extLst>
            </p:cNvPr>
            <p:cNvCxnSpPr/>
            <p:nvPr/>
          </p:nvCxnSpPr>
          <p:spPr>
            <a:xfrm>
              <a:off x="10741572" y="4597958"/>
              <a:ext cx="0" cy="861807"/>
            </a:xfrm>
            <a:prstGeom prst="line">
              <a:avLst/>
            </a:prstGeom>
            <a:noFill/>
            <a:ln w="38100" cap="flat" cmpd="sng" algn="ctr">
              <a:solidFill>
                <a:srgbClr val="119F95"/>
              </a:solidFill>
              <a:prstDash val="solid"/>
            </a:ln>
            <a:effectLst/>
          </p:spPr>
        </p:cxnSp>
        <p:sp>
          <p:nvSpPr>
            <p:cNvPr id="16" name="Rectángulo 25">
              <a:extLst>
                <a:ext uri="{FF2B5EF4-FFF2-40B4-BE49-F238E27FC236}">
                  <a16:creationId xmlns="" xmlns:a16="http://schemas.microsoft.com/office/drawing/2014/main" id="{2D698D36-1FF9-4B2C-AA4A-6411883ACBFE}"/>
                </a:ext>
              </a:extLst>
            </p:cNvPr>
            <p:cNvSpPr/>
            <p:nvPr/>
          </p:nvSpPr>
          <p:spPr>
            <a:xfrm>
              <a:off x="7336631" y="2114753"/>
              <a:ext cx="3335094" cy="461772"/>
            </a:xfrm>
            <a:prstGeom prst="rect">
              <a:avLst/>
            </a:prstGeom>
          </p:spPr>
          <p:txBody>
            <a:bodyPr wrap="square">
              <a:spAutoFit/>
            </a:bodyPr>
            <a:lstStyle/>
            <a:p>
              <a:pPr marL="171450" lvl="0" indent="-171450" defTabSz="768096">
                <a:buFont typeface="Arial" panose="020B0604020202020204" pitchFamily="34" charset="0"/>
                <a:buChar char="•"/>
              </a:pPr>
              <a:r>
                <a:rPr lang="en-US" altLang="zh-CN" sz="1200" kern="0" dirty="0">
                  <a:solidFill>
                    <a:srgbClr val="FFFFFF">
                      <a:lumMod val="50000"/>
                    </a:srgbClr>
                  </a:solidFill>
                  <a:latin typeface="微软雅黑" panose="020B0503020204020204" pitchFamily="34" charset="-122"/>
                  <a:cs typeface="Lato Regular"/>
                </a:rPr>
                <a:t>CRF</a:t>
              </a:r>
              <a:r>
                <a:rPr lang="zh-CN" altLang="en-US" sz="1200" kern="0" dirty="0">
                  <a:solidFill>
                    <a:srgbClr val="FFFFFF">
                      <a:lumMod val="50000"/>
                    </a:srgbClr>
                  </a:solidFill>
                  <a:latin typeface="微软雅黑" panose="020B0503020204020204" pitchFamily="34" charset="-122"/>
                  <a:cs typeface="Lato Regular"/>
                </a:rPr>
                <a:t>包括的数据应显示</a:t>
              </a:r>
              <a:r>
                <a:rPr lang="zh-CN" altLang="en-US" sz="1200" b="1" kern="0" dirty="0">
                  <a:solidFill>
                    <a:srgbClr val="0000FF"/>
                  </a:solidFill>
                  <a:latin typeface="微软雅黑" panose="020B0503020204020204" pitchFamily="34" charset="-122"/>
                  <a:cs typeface="Lato Regular"/>
                </a:rPr>
                <a:t>每次随访中是否进行了影像学扫描检查</a:t>
              </a:r>
              <a:r>
                <a:rPr lang="zh-CN" altLang="en-US" sz="1200" kern="0" dirty="0">
                  <a:solidFill>
                    <a:srgbClr val="FFFFFF">
                      <a:lumMod val="50000"/>
                    </a:srgbClr>
                  </a:solidFill>
                  <a:latin typeface="微软雅黑" panose="020B0503020204020204" pitchFamily="34" charset="-122"/>
                  <a:cs typeface="Lato Regular"/>
                </a:rPr>
                <a:t>。 </a:t>
              </a:r>
              <a:endParaRPr lang="en-US" altLang="zh-CN" sz="1200" kern="0" dirty="0">
                <a:solidFill>
                  <a:srgbClr val="FFFFFF">
                    <a:lumMod val="50000"/>
                  </a:srgbClr>
                </a:solidFill>
                <a:latin typeface="微软雅黑" panose="020B0503020204020204" pitchFamily="34" charset="-122"/>
                <a:cs typeface="Lato Regular"/>
              </a:endParaRPr>
            </a:p>
          </p:txBody>
        </p:sp>
        <p:sp>
          <p:nvSpPr>
            <p:cNvPr id="17" name="Rectángulo 29">
              <a:extLst>
                <a:ext uri="{FF2B5EF4-FFF2-40B4-BE49-F238E27FC236}">
                  <a16:creationId xmlns="" xmlns:a16="http://schemas.microsoft.com/office/drawing/2014/main" id="{29C28C2D-A9DB-454B-8206-BC97FBF108D0}"/>
                </a:ext>
              </a:extLst>
            </p:cNvPr>
            <p:cNvSpPr/>
            <p:nvPr/>
          </p:nvSpPr>
          <p:spPr>
            <a:xfrm>
              <a:off x="6952860" y="3341496"/>
              <a:ext cx="3718863" cy="461772"/>
            </a:xfrm>
            <a:prstGeom prst="rect">
              <a:avLst/>
            </a:prstGeom>
          </p:spPr>
          <p:txBody>
            <a:bodyPr wrap="square">
              <a:spAutoFit/>
            </a:bodyPr>
            <a:lstStyle/>
            <a:p>
              <a:pPr marL="171450" indent="-171450" defTabSz="768096">
                <a:buFont typeface="Arial" panose="020B0604020202020204" pitchFamily="34" charset="0"/>
                <a:buChar char="•"/>
              </a:pPr>
              <a:r>
                <a:rPr lang="zh-CN" altLang="en-US" sz="1200" kern="0" dirty="0">
                  <a:solidFill>
                    <a:srgbClr val="FFFFFF">
                      <a:lumMod val="50000"/>
                    </a:srgbClr>
                  </a:solidFill>
                  <a:latin typeface="微软雅黑" panose="020B0503020204020204" pitchFamily="34" charset="-122"/>
                  <a:cs typeface="Lato Regular"/>
                </a:rPr>
                <a:t>当病灶</a:t>
              </a:r>
              <a:r>
                <a:rPr lang="zh-CN" altLang="en-US" sz="1200" b="1" kern="0" dirty="0">
                  <a:solidFill>
                    <a:srgbClr val="0000FF"/>
                  </a:solidFill>
                  <a:latin typeface="微软雅黑" panose="020B0503020204020204" pitchFamily="34" charset="-122"/>
                  <a:cs typeface="Lato Regular"/>
                </a:rPr>
                <a:t>完全治愈</a:t>
              </a:r>
              <a:r>
                <a:rPr lang="zh-CN" altLang="en-US" sz="1200" kern="0" dirty="0">
                  <a:solidFill>
                    <a:srgbClr val="FFFFFF">
                      <a:lumMod val="50000"/>
                    </a:srgbClr>
                  </a:solidFill>
                  <a:latin typeface="微软雅黑" panose="020B0503020204020204" pitchFamily="34" charset="-122"/>
                  <a:cs typeface="Lato Regular"/>
                </a:rPr>
                <a:t>时，应标记</a:t>
              </a:r>
              <a:r>
                <a:rPr lang="zh-CN" altLang="en-US" sz="1200" kern="0" dirty="0" smtClean="0">
                  <a:solidFill>
                    <a:srgbClr val="FFFFFF">
                      <a:lumMod val="50000"/>
                    </a:srgbClr>
                  </a:solidFill>
                  <a:latin typeface="微软雅黑" panose="020B0503020204020204" pitchFamily="34" charset="-122"/>
                  <a:cs typeface="Lato Regular"/>
                </a:rPr>
                <a:t>为</a:t>
              </a:r>
              <a:r>
                <a:rPr lang="zh-CN" altLang="en-US" sz="1200" kern="0" dirty="0">
                  <a:solidFill>
                    <a:srgbClr val="FFFFFF">
                      <a:lumMod val="50000"/>
                    </a:srgbClr>
                  </a:solidFill>
                  <a:latin typeface="微软雅黑" panose="020B0503020204020204" pitchFamily="34" charset="-122"/>
                  <a:cs typeface="Lato Regular"/>
                </a:rPr>
                <a:t>“</a:t>
              </a:r>
              <a:r>
                <a:rPr lang="en-US" altLang="zh-CN" sz="1200" kern="0" dirty="0" smtClean="0">
                  <a:solidFill>
                    <a:srgbClr val="FFFFFF">
                      <a:lumMod val="50000"/>
                    </a:srgbClr>
                  </a:solidFill>
                  <a:latin typeface="微软雅黑" panose="020B0503020204020204" pitchFamily="34" charset="-122"/>
                  <a:cs typeface="Lato Regular"/>
                </a:rPr>
                <a:t>0”</a:t>
              </a:r>
              <a:r>
                <a:rPr lang="zh-CN" altLang="en-US" sz="1200" kern="0" dirty="0" smtClean="0">
                  <a:solidFill>
                    <a:srgbClr val="FFFFFF">
                      <a:lumMod val="50000"/>
                    </a:srgbClr>
                  </a:solidFill>
                  <a:latin typeface="微软雅黑" panose="020B0503020204020204" pitchFamily="34" charset="-122"/>
                  <a:cs typeface="Lato Regular"/>
                </a:rPr>
                <a:t>。</a:t>
              </a:r>
              <a:endParaRPr lang="en-US" altLang="zh-CN" sz="1200" kern="0" dirty="0" smtClean="0">
                <a:solidFill>
                  <a:srgbClr val="FFFFFF">
                    <a:lumMod val="50000"/>
                  </a:srgbClr>
                </a:solidFill>
                <a:latin typeface="微软雅黑" panose="020B0503020204020204" pitchFamily="34" charset="-122"/>
                <a:cs typeface="Lato Regular"/>
              </a:endParaRPr>
            </a:p>
            <a:p>
              <a:pPr marL="171450" indent="-171450" defTabSz="768096">
                <a:buFont typeface="Arial" panose="020B0604020202020204" pitchFamily="34" charset="0"/>
                <a:buChar char="•"/>
              </a:pPr>
              <a:r>
                <a:rPr lang="zh-CN" altLang="en-US" sz="1200" kern="0" dirty="0" smtClean="0">
                  <a:solidFill>
                    <a:srgbClr val="FFFFFF">
                      <a:lumMod val="50000"/>
                    </a:srgbClr>
                  </a:solidFill>
                  <a:latin typeface="微软雅黑" panose="020B0503020204020204" pitchFamily="34" charset="-122"/>
                  <a:cs typeface="Lato Regular"/>
                </a:rPr>
                <a:t>否</a:t>
              </a:r>
              <a:r>
                <a:rPr lang="zh-CN" altLang="en-US" sz="1200" kern="0" dirty="0">
                  <a:solidFill>
                    <a:srgbClr val="FFFFFF">
                      <a:lumMod val="50000"/>
                    </a:srgbClr>
                  </a:solidFill>
                  <a:latin typeface="微软雅黑" panose="020B0503020204020204" pitchFamily="34" charset="-122"/>
                  <a:cs typeface="Lato Regular"/>
                </a:rPr>
                <a:t>则，病灶消失不能与缺失值区别。 </a:t>
              </a:r>
              <a:endParaRPr lang="en-US" altLang="zh-CN" sz="1200" kern="0" dirty="0">
                <a:solidFill>
                  <a:srgbClr val="FFFFFF">
                    <a:lumMod val="50000"/>
                  </a:srgbClr>
                </a:solidFill>
                <a:latin typeface="微软雅黑" panose="020B0503020204020204" pitchFamily="34" charset="-122"/>
                <a:cs typeface="Lato Regular"/>
              </a:endParaRPr>
            </a:p>
          </p:txBody>
        </p:sp>
        <p:sp>
          <p:nvSpPr>
            <p:cNvPr id="18" name="Rectángulo 30">
              <a:extLst>
                <a:ext uri="{FF2B5EF4-FFF2-40B4-BE49-F238E27FC236}">
                  <a16:creationId xmlns="" xmlns:a16="http://schemas.microsoft.com/office/drawing/2014/main" id="{080541DF-E047-4685-8DBB-18BBB05CBB8C}"/>
                </a:ext>
              </a:extLst>
            </p:cNvPr>
            <p:cNvSpPr/>
            <p:nvPr/>
          </p:nvSpPr>
          <p:spPr>
            <a:xfrm>
              <a:off x="7336631" y="4536358"/>
              <a:ext cx="3335094" cy="1015898"/>
            </a:xfrm>
            <a:prstGeom prst="rect">
              <a:avLst/>
            </a:prstGeom>
          </p:spPr>
          <p:txBody>
            <a:bodyPr wrap="square">
              <a:spAutoFit/>
            </a:bodyPr>
            <a:lstStyle/>
            <a:p>
              <a:pPr marL="171450" lvl="0" indent="-171450" defTabSz="768096">
                <a:buFont typeface="Arial" panose="020B0604020202020204" pitchFamily="34" charset="0"/>
                <a:buChar char="•"/>
              </a:pPr>
              <a:r>
                <a:rPr lang="zh-CN" altLang="en-US" sz="1200" kern="0" dirty="0">
                  <a:solidFill>
                    <a:srgbClr val="FFFFFF">
                      <a:lumMod val="50000"/>
                    </a:srgbClr>
                  </a:solidFill>
                  <a:latin typeface="微软雅黑" panose="020B0503020204020204" pitchFamily="34" charset="-122"/>
                  <a:cs typeface="Lato Regular"/>
                </a:rPr>
                <a:t>随访期检查应对在病灶的</a:t>
              </a:r>
              <a:r>
                <a:rPr lang="zh-CN" altLang="en-US" sz="1200" b="1" kern="0" dirty="0">
                  <a:solidFill>
                    <a:srgbClr val="0000FF"/>
                  </a:solidFill>
                  <a:latin typeface="微软雅黑" panose="020B0503020204020204" pitchFamily="34" charset="-122"/>
                  <a:cs typeface="Lato Regular"/>
                </a:rPr>
                <a:t>原发部位以及新发部位出现的新发病变进行及时检测</a:t>
              </a:r>
              <a:r>
                <a:rPr lang="zh-CN" altLang="en-US" sz="1200" kern="0" dirty="0" smtClean="0">
                  <a:solidFill>
                    <a:srgbClr val="FFFFFF">
                      <a:lumMod val="50000"/>
                    </a:srgbClr>
                  </a:solidFill>
                  <a:latin typeface="微软雅黑" panose="020B0503020204020204" pitchFamily="34" charset="-122"/>
                  <a:cs typeface="Lato Regular"/>
                </a:rPr>
                <a:t>。</a:t>
              </a:r>
              <a:endParaRPr lang="en-US" altLang="zh-CN" sz="1200" kern="0" dirty="0" smtClean="0">
                <a:solidFill>
                  <a:srgbClr val="FFFFFF">
                    <a:lumMod val="50000"/>
                  </a:srgbClr>
                </a:solidFill>
                <a:latin typeface="微软雅黑" panose="020B0503020204020204" pitchFamily="34" charset="-122"/>
                <a:cs typeface="Lato Regular"/>
              </a:endParaRPr>
            </a:p>
            <a:p>
              <a:pPr marL="171450" lvl="0" indent="-171450" defTabSz="768096">
                <a:buFont typeface="Arial" panose="020B0604020202020204" pitchFamily="34" charset="0"/>
                <a:buChar char="•"/>
              </a:pPr>
              <a:r>
                <a:rPr lang="zh-CN" altLang="en-US" sz="1200" kern="0" dirty="0" smtClean="0">
                  <a:solidFill>
                    <a:srgbClr val="FFFFFF">
                      <a:lumMod val="50000"/>
                    </a:srgbClr>
                  </a:solidFill>
                  <a:latin typeface="微软雅黑" panose="020B0503020204020204" pitchFamily="34" charset="-122"/>
                  <a:cs typeface="Lato Regular"/>
                </a:rPr>
                <a:t>新</a:t>
              </a:r>
              <a:r>
                <a:rPr lang="zh-CN" altLang="en-US" sz="1200" kern="0" dirty="0">
                  <a:solidFill>
                    <a:srgbClr val="FFFFFF">
                      <a:lumMod val="50000"/>
                    </a:srgbClr>
                  </a:solidFill>
                  <a:latin typeface="微软雅黑" panose="020B0503020204020204" pitchFamily="34" charset="-122"/>
                  <a:cs typeface="Lato Regular"/>
                </a:rPr>
                <a:t>发病变的出现和部位应记录在</a:t>
              </a:r>
              <a:r>
                <a:rPr lang="en-US" altLang="zh-CN" sz="1200" kern="0" dirty="0">
                  <a:solidFill>
                    <a:srgbClr val="FFFFFF">
                      <a:lumMod val="50000"/>
                    </a:srgbClr>
                  </a:solidFill>
                  <a:latin typeface="微软雅黑" panose="020B0503020204020204" pitchFamily="34" charset="-122"/>
                  <a:cs typeface="Lato Regular"/>
                </a:rPr>
                <a:t>CRF</a:t>
              </a:r>
              <a:r>
                <a:rPr lang="zh-CN" altLang="en-US" sz="1200" kern="0" dirty="0">
                  <a:solidFill>
                    <a:srgbClr val="FFFFFF">
                      <a:lumMod val="50000"/>
                    </a:srgbClr>
                  </a:solidFill>
                  <a:latin typeface="微软雅黑" panose="020B0503020204020204" pitchFamily="34" charset="-122"/>
                  <a:cs typeface="Lato Regular"/>
                </a:rPr>
                <a:t>表中，并以电子数据提交。</a:t>
              </a:r>
              <a:endParaRPr lang="en-US" altLang="zh-CN" sz="1200" kern="0" dirty="0">
                <a:solidFill>
                  <a:srgbClr val="FFFFFF">
                    <a:lumMod val="50000"/>
                  </a:srgbClr>
                </a:solidFill>
                <a:latin typeface="微软雅黑" panose="020B0503020204020204" pitchFamily="34" charset="-122"/>
                <a:cs typeface="Lato Regular"/>
              </a:endParaRPr>
            </a:p>
          </p:txBody>
        </p:sp>
      </p:grpSp>
      <p:grpSp>
        <p:nvGrpSpPr>
          <p:cNvPr id="19" name="组合 23">
            <a:extLst>
              <a:ext uri="{FF2B5EF4-FFF2-40B4-BE49-F238E27FC236}">
                <a16:creationId xmlns="" xmlns:a16="http://schemas.microsoft.com/office/drawing/2014/main" id="{E529D61B-D201-4C4A-849D-BBFDAC391DF7}"/>
              </a:ext>
            </a:extLst>
          </p:cNvPr>
          <p:cNvGrpSpPr/>
          <p:nvPr/>
        </p:nvGrpSpPr>
        <p:grpSpPr>
          <a:xfrm>
            <a:off x="88308" y="2327602"/>
            <a:ext cx="2941373" cy="3100883"/>
            <a:chOff x="2902025" y="1091917"/>
            <a:chExt cx="3404925" cy="3416456"/>
          </a:xfrm>
        </p:grpSpPr>
        <p:sp>
          <p:nvSpPr>
            <p:cNvPr id="20" name="Freeform 64">
              <a:extLst>
                <a:ext uri="{FF2B5EF4-FFF2-40B4-BE49-F238E27FC236}">
                  <a16:creationId xmlns="" xmlns:a16="http://schemas.microsoft.com/office/drawing/2014/main" id="{9BAFCFBF-9154-4440-B813-22FDBC89CE29}"/>
                </a:ext>
              </a:extLst>
            </p:cNvPr>
            <p:cNvSpPr>
              <a:spLocks/>
            </p:cNvSpPr>
            <p:nvPr/>
          </p:nvSpPr>
          <p:spPr bwMode="auto">
            <a:xfrm>
              <a:off x="3162700" y="1091917"/>
              <a:ext cx="1404878" cy="1257239"/>
            </a:xfrm>
            <a:custGeom>
              <a:avLst/>
              <a:gdLst/>
              <a:ahLst/>
              <a:cxnLst>
                <a:cxn ang="0">
                  <a:pos x="330" y="184"/>
                </a:cxn>
                <a:cxn ang="0">
                  <a:pos x="330" y="32"/>
                </a:cxn>
                <a:cxn ang="0">
                  <a:pos x="257" y="18"/>
                </a:cxn>
                <a:cxn ang="0">
                  <a:pos x="33" y="152"/>
                </a:cxn>
                <a:cxn ang="0">
                  <a:pos x="28" y="206"/>
                </a:cxn>
                <a:cxn ang="0">
                  <a:pos x="168" y="287"/>
                </a:cxn>
                <a:cxn ang="0">
                  <a:pos x="206" y="286"/>
                </a:cxn>
                <a:cxn ang="0">
                  <a:pos x="289" y="233"/>
                </a:cxn>
                <a:cxn ang="0">
                  <a:pos x="330" y="184"/>
                </a:cxn>
              </a:cxnLst>
              <a:rect l="0" t="0" r="r" b="b"/>
              <a:pathLst>
                <a:path w="335" h="299">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rgbClr val="119F95"/>
            </a:solidFill>
            <a:ln>
              <a:noFill/>
            </a:ln>
          </p:spPr>
          <p:txBody>
            <a:bodyPr vert="horz" wrap="square" lIns="68580" tIns="34290" rIns="68580" bIns="34290" numCol="1" anchor="t" anchorCtr="0" compatLnSpc="1">
              <a:prstTxWarp prst="textNoShape">
                <a:avLst/>
              </a:prstTxWarp>
            </a:bodyPr>
            <a:lstStyle/>
            <a:p>
              <a:pPr marL="0" marR="0" lvl="0" indent="0" defTabSz="76809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000000">
                    <a:lumMod val="50000"/>
                    <a:lumOff val="50000"/>
                  </a:srgbClr>
                </a:solidFill>
                <a:effectLst/>
                <a:uLnTx/>
                <a:uFillTx/>
              </a:endParaRPr>
            </a:p>
          </p:txBody>
        </p:sp>
        <p:sp>
          <p:nvSpPr>
            <p:cNvPr id="21" name="Freeform 62">
              <a:extLst>
                <a:ext uri="{FF2B5EF4-FFF2-40B4-BE49-F238E27FC236}">
                  <a16:creationId xmlns="" xmlns:a16="http://schemas.microsoft.com/office/drawing/2014/main" id="{0A4BC70D-180E-432A-8C81-A1E2C31C04F9}"/>
                </a:ext>
              </a:extLst>
            </p:cNvPr>
            <p:cNvSpPr>
              <a:spLocks/>
            </p:cNvSpPr>
            <p:nvPr/>
          </p:nvSpPr>
          <p:spPr bwMode="auto">
            <a:xfrm>
              <a:off x="2902025" y="1977750"/>
              <a:ext cx="1031167" cy="1619415"/>
            </a:xfrm>
            <a:custGeom>
              <a:avLst/>
              <a:gdLst/>
              <a:ahLst/>
              <a:cxnLst>
                <a:cxn ang="0">
                  <a:pos x="209" y="93"/>
                </a:cxn>
                <a:cxn ang="0">
                  <a:pos x="75" y="20"/>
                </a:cxn>
                <a:cxn ang="0">
                  <a:pos x="27" y="77"/>
                </a:cxn>
                <a:cxn ang="0">
                  <a:pos x="38" y="338"/>
                </a:cxn>
                <a:cxn ang="0">
                  <a:pos x="83" y="368"/>
                </a:cxn>
                <a:cxn ang="0">
                  <a:pos x="221" y="284"/>
                </a:cxn>
                <a:cxn ang="0">
                  <a:pos x="238" y="250"/>
                </a:cxn>
                <a:cxn ang="0">
                  <a:pos x="232" y="152"/>
                </a:cxn>
                <a:cxn ang="0">
                  <a:pos x="209" y="93"/>
                </a:cxn>
              </a:cxnLst>
              <a:rect l="0" t="0" r="r" b="b"/>
              <a:pathLst>
                <a:path w="246" h="385">
                  <a:moveTo>
                    <a:pt x="209" y="93"/>
                  </a:moveTo>
                  <a:cubicBezTo>
                    <a:pt x="187" y="81"/>
                    <a:pt x="75" y="20"/>
                    <a:pt x="75" y="20"/>
                  </a:cubicBezTo>
                  <a:cubicBezTo>
                    <a:pt x="75" y="20"/>
                    <a:pt x="49" y="0"/>
                    <a:pt x="27" y="77"/>
                  </a:cubicBezTo>
                  <a:cubicBezTo>
                    <a:pt x="6" y="153"/>
                    <a:pt x="0" y="245"/>
                    <a:pt x="38" y="338"/>
                  </a:cubicBezTo>
                  <a:cubicBezTo>
                    <a:pt x="43" y="350"/>
                    <a:pt x="56" y="385"/>
                    <a:pt x="83" y="368"/>
                  </a:cubicBezTo>
                  <a:cubicBezTo>
                    <a:pt x="110" y="351"/>
                    <a:pt x="221" y="284"/>
                    <a:pt x="221" y="284"/>
                  </a:cubicBezTo>
                  <a:cubicBezTo>
                    <a:pt x="221" y="284"/>
                    <a:pt x="242" y="271"/>
                    <a:pt x="238" y="250"/>
                  </a:cubicBezTo>
                  <a:cubicBezTo>
                    <a:pt x="234" y="229"/>
                    <a:pt x="226" y="186"/>
                    <a:pt x="232" y="152"/>
                  </a:cubicBezTo>
                  <a:cubicBezTo>
                    <a:pt x="238" y="122"/>
                    <a:pt x="246" y="112"/>
                    <a:pt x="209" y="93"/>
                  </a:cubicBezTo>
                </a:path>
              </a:pathLst>
            </a:custGeom>
            <a:solidFill>
              <a:srgbClr val="119F95"/>
            </a:solidFill>
            <a:ln>
              <a:noFill/>
            </a:ln>
          </p:spPr>
          <p:txBody>
            <a:bodyPr vert="horz" wrap="square" lIns="68580" tIns="34290" rIns="68580" bIns="34290" numCol="1" anchor="t" anchorCtr="0" compatLnSpc="1">
              <a:prstTxWarp prst="textNoShape">
                <a:avLst/>
              </a:prstTxWarp>
            </a:bodyPr>
            <a:lstStyle/>
            <a:p>
              <a:pPr marL="0" marR="0" lvl="0" indent="0" defTabSz="76809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000000">
                    <a:lumMod val="50000"/>
                    <a:lumOff val="50000"/>
                  </a:srgbClr>
                </a:solidFill>
                <a:effectLst/>
                <a:uLnTx/>
                <a:uFillTx/>
              </a:endParaRPr>
            </a:p>
          </p:txBody>
        </p:sp>
        <p:sp>
          <p:nvSpPr>
            <p:cNvPr id="22" name="Freeform 61">
              <a:extLst>
                <a:ext uri="{FF2B5EF4-FFF2-40B4-BE49-F238E27FC236}">
                  <a16:creationId xmlns="" xmlns:a16="http://schemas.microsoft.com/office/drawing/2014/main" id="{7E0506CD-6157-4E10-841C-876E734DF407}"/>
                </a:ext>
              </a:extLst>
            </p:cNvPr>
            <p:cNvSpPr>
              <a:spLocks/>
            </p:cNvSpPr>
            <p:nvPr/>
          </p:nvSpPr>
          <p:spPr bwMode="auto">
            <a:xfrm>
              <a:off x="3148860" y="3214228"/>
              <a:ext cx="1409492" cy="1268772"/>
            </a:xfrm>
            <a:custGeom>
              <a:avLst/>
              <a:gdLst/>
              <a:ahLst/>
              <a:cxnLst>
                <a:cxn ang="0">
                  <a:pos x="161" y="22"/>
                </a:cxn>
                <a:cxn ang="0">
                  <a:pos x="31" y="100"/>
                </a:cxn>
                <a:cxn ang="0">
                  <a:pos x="56" y="171"/>
                </a:cxn>
                <a:cxn ang="0">
                  <a:pos x="287" y="293"/>
                </a:cxn>
                <a:cxn ang="0">
                  <a:pos x="335" y="270"/>
                </a:cxn>
                <a:cxn ang="0">
                  <a:pos x="332" y="108"/>
                </a:cxn>
                <a:cxn ang="0">
                  <a:pos x="312" y="77"/>
                </a:cxn>
                <a:cxn ang="0">
                  <a:pos x="224" y="32"/>
                </a:cxn>
                <a:cxn ang="0">
                  <a:pos x="161" y="22"/>
                </a:cxn>
              </a:cxnLst>
              <a:rect l="0" t="0" r="r" b="b"/>
              <a:pathLst>
                <a:path w="336" h="302">
                  <a:moveTo>
                    <a:pt x="161" y="22"/>
                  </a:moveTo>
                  <a:cubicBezTo>
                    <a:pt x="140" y="35"/>
                    <a:pt x="31" y="100"/>
                    <a:pt x="31" y="100"/>
                  </a:cubicBezTo>
                  <a:cubicBezTo>
                    <a:pt x="31" y="100"/>
                    <a:pt x="0" y="113"/>
                    <a:pt x="56" y="171"/>
                  </a:cubicBezTo>
                  <a:cubicBezTo>
                    <a:pt x="111" y="228"/>
                    <a:pt x="187" y="280"/>
                    <a:pt x="287" y="293"/>
                  </a:cubicBezTo>
                  <a:cubicBezTo>
                    <a:pt x="300" y="295"/>
                    <a:pt x="336" y="302"/>
                    <a:pt x="335" y="270"/>
                  </a:cubicBezTo>
                  <a:cubicBezTo>
                    <a:pt x="334" y="237"/>
                    <a:pt x="332" y="108"/>
                    <a:pt x="332" y="108"/>
                  </a:cubicBezTo>
                  <a:cubicBezTo>
                    <a:pt x="332" y="108"/>
                    <a:pt x="332" y="84"/>
                    <a:pt x="312" y="77"/>
                  </a:cubicBezTo>
                  <a:cubicBezTo>
                    <a:pt x="292" y="70"/>
                    <a:pt x="250" y="54"/>
                    <a:pt x="224" y="32"/>
                  </a:cubicBezTo>
                  <a:cubicBezTo>
                    <a:pt x="201" y="12"/>
                    <a:pt x="196" y="0"/>
                    <a:pt x="161" y="22"/>
                  </a:cubicBezTo>
                </a:path>
              </a:pathLst>
            </a:custGeom>
            <a:solidFill>
              <a:srgbClr val="119F95"/>
            </a:solidFill>
            <a:ln>
              <a:noFill/>
            </a:ln>
          </p:spPr>
          <p:txBody>
            <a:bodyPr vert="horz" wrap="square" lIns="68580" tIns="34290" rIns="68580" bIns="34290" numCol="1" anchor="t" anchorCtr="0" compatLnSpc="1">
              <a:prstTxWarp prst="textNoShape">
                <a:avLst/>
              </a:prstTxWarp>
            </a:bodyPr>
            <a:lstStyle/>
            <a:p>
              <a:pPr marL="0" marR="0" lvl="0" indent="0" defTabSz="76809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000000">
                    <a:lumMod val="50000"/>
                    <a:lumOff val="50000"/>
                  </a:srgbClr>
                </a:solidFill>
                <a:effectLst/>
                <a:uLnTx/>
                <a:uFillTx/>
              </a:endParaRPr>
            </a:p>
          </p:txBody>
        </p:sp>
        <p:sp>
          <p:nvSpPr>
            <p:cNvPr id="23" name="Freeform 59">
              <a:extLst>
                <a:ext uri="{FF2B5EF4-FFF2-40B4-BE49-F238E27FC236}">
                  <a16:creationId xmlns="" xmlns:a16="http://schemas.microsoft.com/office/drawing/2014/main" id="{7B97C843-7283-4365-AB96-3AF74260AF20}"/>
                </a:ext>
              </a:extLst>
            </p:cNvPr>
            <p:cNvSpPr>
              <a:spLocks/>
            </p:cNvSpPr>
            <p:nvPr/>
          </p:nvSpPr>
          <p:spPr bwMode="auto">
            <a:xfrm>
              <a:off x="4659850" y="1096529"/>
              <a:ext cx="1404878" cy="1278000"/>
            </a:xfrm>
            <a:custGeom>
              <a:avLst/>
              <a:gdLst/>
              <a:ahLst/>
              <a:cxnLst>
                <a:cxn ang="0">
                  <a:pos x="174" y="281"/>
                </a:cxn>
                <a:cxn ang="0">
                  <a:pos x="305" y="204"/>
                </a:cxn>
                <a:cxn ang="0">
                  <a:pos x="280" y="133"/>
                </a:cxn>
                <a:cxn ang="0">
                  <a:pos x="49" y="9"/>
                </a:cxn>
                <a:cxn ang="0">
                  <a:pos x="1" y="33"/>
                </a:cxn>
                <a:cxn ang="0">
                  <a:pos x="3" y="194"/>
                </a:cxn>
                <a:cxn ang="0">
                  <a:pos x="23" y="226"/>
                </a:cxn>
                <a:cxn ang="0">
                  <a:pos x="110" y="271"/>
                </a:cxn>
                <a:cxn ang="0">
                  <a:pos x="174" y="281"/>
                </a:cxn>
              </a:cxnLst>
              <a:rect l="0" t="0" r="r" b="b"/>
              <a:pathLst>
                <a:path w="335" h="304">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solidFill>
              <a:srgbClr val="119F95"/>
            </a:solidFill>
            <a:ln>
              <a:noFill/>
            </a:ln>
          </p:spPr>
          <p:txBody>
            <a:bodyPr vert="horz" wrap="square" lIns="68580" tIns="34290" rIns="68580" bIns="34290" numCol="1" anchor="t" anchorCtr="0" compatLnSpc="1">
              <a:prstTxWarp prst="textNoShape">
                <a:avLst/>
              </a:prstTxWarp>
            </a:bodyPr>
            <a:lstStyle/>
            <a:p>
              <a:pPr marL="0" marR="0" lvl="0" indent="0" defTabSz="76809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000000">
                    <a:lumMod val="50000"/>
                    <a:lumOff val="50000"/>
                  </a:srgbClr>
                </a:solidFill>
                <a:effectLst/>
                <a:uLnTx/>
                <a:uFillTx/>
              </a:endParaRPr>
            </a:p>
          </p:txBody>
        </p:sp>
        <p:sp>
          <p:nvSpPr>
            <p:cNvPr id="24" name="Freeform 58">
              <a:extLst>
                <a:ext uri="{FF2B5EF4-FFF2-40B4-BE49-F238E27FC236}">
                  <a16:creationId xmlns="" xmlns:a16="http://schemas.microsoft.com/office/drawing/2014/main" id="{C9BB76BF-3F09-44DA-839F-0104037E8C35}"/>
                </a:ext>
              </a:extLst>
            </p:cNvPr>
            <p:cNvSpPr>
              <a:spLocks/>
            </p:cNvSpPr>
            <p:nvPr/>
          </p:nvSpPr>
          <p:spPr bwMode="auto">
            <a:xfrm>
              <a:off x="5275783" y="1975443"/>
              <a:ext cx="1031167" cy="1617109"/>
            </a:xfrm>
            <a:custGeom>
              <a:avLst/>
              <a:gdLst/>
              <a:ahLst/>
              <a:cxnLst>
                <a:cxn ang="0">
                  <a:pos x="38" y="293"/>
                </a:cxn>
                <a:cxn ang="0">
                  <a:pos x="171" y="365"/>
                </a:cxn>
                <a:cxn ang="0">
                  <a:pos x="219" y="308"/>
                </a:cxn>
                <a:cxn ang="0">
                  <a:pos x="208" y="47"/>
                </a:cxn>
                <a:cxn ang="0">
                  <a:pos x="163" y="17"/>
                </a:cxn>
                <a:cxn ang="0">
                  <a:pos x="26" y="101"/>
                </a:cxn>
                <a:cxn ang="0">
                  <a:pos x="8" y="135"/>
                </a:cxn>
                <a:cxn ang="0">
                  <a:pos x="14" y="233"/>
                </a:cxn>
                <a:cxn ang="0">
                  <a:pos x="38" y="293"/>
                </a:cxn>
              </a:cxnLst>
              <a:rect l="0" t="0" r="r" b="b"/>
              <a:pathLst>
                <a:path w="246" h="385">
                  <a:moveTo>
                    <a:pt x="38" y="293"/>
                  </a:moveTo>
                  <a:cubicBezTo>
                    <a:pt x="60" y="304"/>
                    <a:pt x="171" y="365"/>
                    <a:pt x="171" y="365"/>
                  </a:cubicBezTo>
                  <a:cubicBezTo>
                    <a:pt x="171" y="365"/>
                    <a:pt x="197" y="385"/>
                    <a:pt x="219" y="308"/>
                  </a:cubicBezTo>
                  <a:cubicBezTo>
                    <a:pt x="241" y="232"/>
                    <a:pt x="246" y="140"/>
                    <a:pt x="208" y="47"/>
                  </a:cubicBezTo>
                  <a:cubicBezTo>
                    <a:pt x="203" y="35"/>
                    <a:pt x="191" y="0"/>
                    <a:pt x="163" y="17"/>
                  </a:cubicBezTo>
                  <a:cubicBezTo>
                    <a:pt x="136" y="35"/>
                    <a:pt x="26" y="101"/>
                    <a:pt x="26" y="101"/>
                  </a:cubicBezTo>
                  <a:cubicBezTo>
                    <a:pt x="26" y="101"/>
                    <a:pt x="4" y="114"/>
                    <a:pt x="8" y="135"/>
                  </a:cubicBezTo>
                  <a:cubicBezTo>
                    <a:pt x="13" y="156"/>
                    <a:pt x="21" y="200"/>
                    <a:pt x="14" y="233"/>
                  </a:cubicBezTo>
                  <a:cubicBezTo>
                    <a:pt x="8" y="263"/>
                    <a:pt x="0" y="273"/>
                    <a:pt x="38" y="293"/>
                  </a:cubicBezTo>
                </a:path>
              </a:pathLst>
            </a:custGeom>
            <a:solidFill>
              <a:srgbClr val="119F95"/>
            </a:solidFill>
            <a:ln>
              <a:noFill/>
            </a:ln>
          </p:spPr>
          <p:txBody>
            <a:bodyPr vert="horz" wrap="square" lIns="68580" tIns="34290" rIns="68580" bIns="34290" numCol="1" anchor="t" anchorCtr="0" compatLnSpc="1">
              <a:prstTxWarp prst="textNoShape">
                <a:avLst/>
              </a:prstTxWarp>
            </a:bodyPr>
            <a:lstStyle/>
            <a:p>
              <a:pPr marL="0" marR="0" lvl="0" indent="0" defTabSz="76809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000000">
                    <a:lumMod val="50000"/>
                    <a:lumOff val="50000"/>
                  </a:srgbClr>
                </a:solidFill>
                <a:effectLst/>
                <a:uLnTx/>
                <a:uFillTx/>
              </a:endParaRPr>
            </a:p>
          </p:txBody>
        </p:sp>
        <p:sp>
          <p:nvSpPr>
            <p:cNvPr id="25" name="Freeform 60">
              <a:extLst>
                <a:ext uri="{FF2B5EF4-FFF2-40B4-BE49-F238E27FC236}">
                  <a16:creationId xmlns="" xmlns:a16="http://schemas.microsoft.com/office/drawing/2014/main" id="{5BA33A9F-A170-4F8F-94E1-0ACD07A66974}"/>
                </a:ext>
              </a:extLst>
            </p:cNvPr>
            <p:cNvSpPr>
              <a:spLocks/>
            </p:cNvSpPr>
            <p:nvPr/>
          </p:nvSpPr>
          <p:spPr bwMode="auto">
            <a:xfrm>
              <a:off x="4650624" y="3230373"/>
              <a:ext cx="1393343" cy="1278000"/>
            </a:xfrm>
            <a:custGeom>
              <a:avLst/>
              <a:gdLst/>
              <a:ahLst/>
              <a:cxnLst>
                <a:cxn ang="0">
                  <a:pos x="2" y="120"/>
                </a:cxn>
                <a:cxn ang="0">
                  <a:pos x="7" y="272"/>
                </a:cxn>
                <a:cxn ang="0">
                  <a:pos x="81" y="284"/>
                </a:cxn>
                <a:cxn ang="0">
                  <a:pos x="300" y="141"/>
                </a:cxn>
                <a:cxn ang="0">
                  <a:pos x="303" y="88"/>
                </a:cxn>
                <a:cxn ang="0">
                  <a:pos x="160" y="12"/>
                </a:cxn>
                <a:cxn ang="0">
                  <a:pos x="123" y="14"/>
                </a:cxn>
                <a:cxn ang="0">
                  <a:pos x="41" y="69"/>
                </a:cxn>
                <a:cxn ang="0">
                  <a:pos x="2" y="120"/>
                </a:cxn>
              </a:cxnLst>
              <a:rect l="0" t="0" r="r" b="b"/>
              <a:pathLst>
                <a:path w="332" h="304">
                  <a:moveTo>
                    <a:pt x="2" y="120"/>
                  </a:moveTo>
                  <a:cubicBezTo>
                    <a:pt x="3" y="145"/>
                    <a:pt x="7" y="272"/>
                    <a:pt x="7" y="272"/>
                  </a:cubicBezTo>
                  <a:cubicBezTo>
                    <a:pt x="7" y="272"/>
                    <a:pt x="4" y="304"/>
                    <a:pt x="81" y="284"/>
                  </a:cubicBezTo>
                  <a:cubicBezTo>
                    <a:pt x="158" y="264"/>
                    <a:pt x="240" y="222"/>
                    <a:pt x="300" y="141"/>
                  </a:cubicBezTo>
                  <a:cubicBezTo>
                    <a:pt x="308" y="131"/>
                    <a:pt x="332" y="102"/>
                    <a:pt x="303" y="88"/>
                  </a:cubicBezTo>
                  <a:cubicBezTo>
                    <a:pt x="274" y="73"/>
                    <a:pt x="160" y="12"/>
                    <a:pt x="160" y="12"/>
                  </a:cubicBezTo>
                  <a:cubicBezTo>
                    <a:pt x="160" y="12"/>
                    <a:pt x="139" y="0"/>
                    <a:pt x="123" y="14"/>
                  </a:cubicBezTo>
                  <a:cubicBezTo>
                    <a:pt x="107" y="29"/>
                    <a:pt x="73" y="58"/>
                    <a:pt x="41" y="69"/>
                  </a:cubicBezTo>
                  <a:cubicBezTo>
                    <a:pt x="12" y="80"/>
                    <a:pt x="0" y="78"/>
                    <a:pt x="2" y="120"/>
                  </a:cubicBezTo>
                </a:path>
              </a:pathLst>
            </a:custGeom>
            <a:solidFill>
              <a:srgbClr val="119F95"/>
            </a:solidFill>
            <a:ln>
              <a:noFill/>
            </a:ln>
          </p:spPr>
          <p:txBody>
            <a:bodyPr vert="horz" wrap="square" lIns="68580" tIns="34290" rIns="68580" bIns="34290" numCol="1" anchor="t" anchorCtr="0" compatLnSpc="1">
              <a:prstTxWarp prst="textNoShape">
                <a:avLst/>
              </a:prstTxWarp>
            </a:bodyPr>
            <a:lstStyle/>
            <a:p>
              <a:pPr marL="0" marR="0" lvl="0" indent="0" defTabSz="76809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000000">
                    <a:lumMod val="50000"/>
                    <a:lumOff val="50000"/>
                  </a:srgbClr>
                </a:solidFill>
                <a:effectLst/>
                <a:uLnTx/>
                <a:uFillTx/>
              </a:endParaRPr>
            </a:p>
          </p:txBody>
        </p:sp>
        <p:sp>
          <p:nvSpPr>
            <p:cNvPr id="26" name="AutoShape 112">
              <a:extLst>
                <a:ext uri="{FF2B5EF4-FFF2-40B4-BE49-F238E27FC236}">
                  <a16:creationId xmlns="" xmlns:a16="http://schemas.microsoft.com/office/drawing/2014/main" id="{919385FD-E017-4FA8-A8A4-0E5E15A97618}"/>
                </a:ext>
              </a:extLst>
            </p:cNvPr>
            <p:cNvSpPr>
              <a:spLocks/>
            </p:cNvSpPr>
            <p:nvPr/>
          </p:nvSpPr>
          <p:spPr bwMode="auto">
            <a:xfrm>
              <a:off x="3746015" y="1504111"/>
              <a:ext cx="438120" cy="43887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FFFFFF"/>
            </a:solidFill>
            <a:ln>
              <a:noFill/>
            </a:ln>
            <a:effectLst/>
            <a:extLst/>
          </p:spPr>
          <p:txBody>
            <a:bodyPr lIns="14288" tIns="14288" rIns="14288" bIns="14288" anchor="ctr"/>
            <a:lstStyle/>
            <a:p>
              <a:pPr marL="0" marR="0" lvl="0" indent="0" algn="ctr" defTabSz="144008" eaLnBrk="1"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lumMod val="50000"/>
                    <a:lumOff val="50000"/>
                  </a:srgbClr>
                </a:solidFill>
                <a:effectLst>
                  <a:outerShdw blurRad="38100" dist="38100" dir="2700000" algn="tl">
                    <a:srgbClr val="000000"/>
                  </a:outerShdw>
                </a:effectLst>
                <a:uLnTx/>
                <a:uFillTx/>
                <a:latin typeface="Gill Sans" charset="0"/>
                <a:sym typeface="Gill Sans" charset="0"/>
              </a:endParaRPr>
            </a:p>
          </p:txBody>
        </p:sp>
        <p:grpSp>
          <p:nvGrpSpPr>
            <p:cNvPr id="27" name="Group 87">
              <a:extLst>
                <a:ext uri="{FF2B5EF4-FFF2-40B4-BE49-F238E27FC236}">
                  <a16:creationId xmlns="" xmlns:a16="http://schemas.microsoft.com/office/drawing/2014/main" id="{E6F0C58E-A6BA-4CDE-BAF2-BDD15549AA05}"/>
                </a:ext>
              </a:extLst>
            </p:cNvPr>
            <p:cNvGrpSpPr/>
            <p:nvPr/>
          </p:nvGrpSpPr>
          <p:grpSpPr>
            <a:xfrm>
              <a:off x="5028026" y="3638366"/>
              <a:ext cx="328777" cy="438870"/>
              <a:chOff x="586386" y="4508909"/>
              <a:chExt cx="261342" cy="348854"/>
            </a:xfrm>
            <a:solidFill>
              <a:srgbClr val="FFFFFF"/>
            </a:solidFill>
          </p:grpSpPr>
          <p:sp>
            <p:nvSpPr>
              <p:cNvPr id="41" name="AutoShape 108">
                <a:extLst>
                  <a:ext uri="{FF2B5EF4-FFF2-40B4-BE49-F238E27FC236}">
                    <a16:creationId xmlns="" xmlns:a16="http://schemas.microsoft.com/office/drawing/2014/main" id="{5452C9AC-8B29-4DAA-89B0-FA49E1337C1A}"/>
                  </a:ext>
                </a:extLst>
              </p:cNvPr>
              <p:cNvSpPr>
                <a:spLocks/>
              </p:cNvSpPr>
              <p:nvPr/>
            </p:nvSpPr>
            <p:spPr bwMode="auto">
              <a:xfrm>
                <a:off x="651275" y="4574393"/>
                <a:ext cx="130969" cy="1309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marL="0" marR="0" lvl="0" indent="0" algn="ctr" defTabSz="144008" eaLnBrk="1"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lumMod val="50000"/>
                      <a:lumOff val="50000"/>
                    </a:srgbClr>
                  </a:solidFill>
                  <a:effectLst>
                    <a:outerShdw blurRad="38100" dist="38100" dir="2700000" algn="tl">
                      <a:srgbClr val="000000"/>
                    </a:outerShdw>
                  </a:effectLst>
                  <a:uLnTx/>
                  <a:uFillTx/>
                  <a:latin typeface="Gill Sans" charset="0"/>
                  <a:sym typeface="Gill Sans" charset="0"/>
                </a:endParaRPr>
              </a:p>
            </p:txBody>
          </p:sp>
          <p:sp>
            <p:nvSpPr>
              <p:cNvPr id="42" name="AutoShape 109">
                <a:extLst>
                  <a:ext uri="{FF2B5EF4-FFF2-40B4-BE49-F238E27FC236}">
                    <a16:creationId xmlns="" xmlns:a16="http://schemas.microsoft.com/office/drawing/2014/main" id="{F7A8C282-55E2-4563-B882-68908C7AA570}"/>
                  </a:ext>
                </a:extLst>
              </p:cNvPr>
              <p:cNvSpPr>
                <a:spLocks/>
              </p:cNvSpPr>
              <p:nvPr/>
            </p:nvSpPr>
            <p:spPr bwMode="auto">
              <a:xfrm>
                <a:off x="586386" y="4508909"/>
                <a:ext cx="261342"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marL="0" marR="0" lvl="0" indent="0" algn="ctr" defTabSz="144008" eaLnBrk="1"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lumMod val="50000"/>
                      <a:lumOff val="50000"/>
                    </a:srgbClr>
                  </a:solidFill>
                  <a:effectLst>
                    <a:outerShdw blurRad="38100" dist="38100" dir="2700000" algn="tl">
                      <a:srgbClr val="000000"/>
                    </a:outerShdw>
                  </a:effectLst>
                  <a:uLnTx/>
                  <a:uFillTx/>
                  <a:latin typeface="Gill Sans" charset="0"/>
                  <a:sym typeface="Gill Sans" charset="0"/>
                </a:endParaRPr>
              </a:p>
            </p:txBody>
          </p:sp>
        </p:grpSp>
        <p:grpSp>
          <p:nvGrpSpPr>
            <p:cNvPr id="28" name="Group 41">
              <a:extLst>
                <a:ext uri="{FF2B5EF4-FFF2-40B4-BE49-F238E27FC236}">
                  <a16:creationId xmlns="" xmlns:a16="http://schemas.microsoft.com/office/drawing/2014/main" id="{CE652B23-E464-4275-BB46-E36C1E61593D}"/>
                </a:ext>
              </a:extLst>
            </p:cNvPr>
            <p:cNvGrpSpPr/>
            <p:nvPr/>
          </p:nvGrpSpPr>
          <p:grpSpPr>
            <a:xfrm>
              <a:off x="5604285" y="2559135"/>
              <a:ext cx="383448" cy="438120"/>
              <a:chOff x="6880625" y="3111711"/>
              <a:chExt cx="304800" cy="348258"/>
            </a:xfrm>
            <a:solidFill>
              <a:srgbClr val="FFFFFF"/>
            </a:solidFill>
          </p:grpSpPr>
          <p:sp>
            <p:nvSpPr>
              <p:cNvPr id="37" name="AutoShape 48">
                <a:extLst>
                  <a:ext uri="{FF2B5EF4-FFF2-40B4-BE49-F238E27FC236}">
                    <a16:creationId xmlns="" xmlns:a16="http://schemas.microsoft.com/office/drawing/2014/main" id="{CD98DF16-9DD4-4CCB-8287-D85BD0E437BE}"/>
                  </a:ext>
                </a:extLst>
              </p:cNvPr>
              <p:cNvSpPr>
                <a:spLocks/>
              </p:cNvSpPr>
              <p:nvPr/>
            </p:nvSpPr>
            <p:spPr bwMode="auto">
              <a:xfrm>
                <a:off x="6880625" y="3111711"/>
                <a:ext cx="304800" cy="348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marL="0" marR="0" lvl="0" indent="0" algn="ctr" defTabSz="144008" eaLnBrk="1"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lumMod val="50000"/>
                      <a:lumOff val="50000"/>
                    </a:srgbClr>
                  </a:solidFill>
                  <a:effectLst>
                    <a:outerShdw blurRad="38100" dist="38100" dir="2700000" algn="tl">
                      <a:srgbClr val="000000"/>
                    </a:outerShdw>
                  </a:effectLst>
                  <a:uLnTx/>
                  <a:uFillTx/>
                  <a:latin typeface="Gill Sans" charset="0"/>
                  <a:sym typeface="Gill Sans" charset="0"/>
                </a:endParaRPr>
              </a:p>
            </p:txBody>
          </p:sp>
          <p:sp>
            <p:nvSpPr>
              <p:cNvPr id="38" name="AutoShape 49">
                <a:extLst>
                  <a:ext uri="{FF2B5EF4-FFF2-40B4-BE49-F238E27FC236}">
                    <a16:creationId xmlns="" xmlns:a16="http://schemas.microsoft.com/office/drawing/2014/main" id="{07ED92F0-FC69-4ABA-81EC-BC25DE240ED6}"/>
                  </a:ext>
                </a:extLst>
              </p:cNvPr>
              <p:cNvSpPr>
                <a:spLocks/>
              </p:cNvSpPr>
              <p:nvPr/>
            </p:nvSpPr>
            <p:spPr bwMode="auto">
              <a:xfrm>
                <a:off x="7119940" y="3383768"/>
                <a:ext cx="22027" cy="214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marL="0" marR="0" lvl="0" indent="0" algn="ctr" defTabSz="144008" eaLnBrk="1"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lumMod val="50000"/>
                      <a:lumOff val="50000"/>
                    </a:srgbClr>
                  </a:solidFill>
                  <a:effectLst>
                    <a:outerShdw blurRad="38100" dist="38100" dir="2700000" algn="tl">
                      <a:srgbClr val="000000"/>
                    </a:outerShdw>
                  </a:effectLst>
                  <a:uLnTx/>
                  <a:uFillTx/>
                  <a:latin typeface="Gill Sans" charset="0"/>
                  <a:sym typeface="Gill Sans" charset="0"/>
                </a:endParaRPr>
              </a:p>
            </p:txBody>
          </p:sp>
          <p:sp>
            <p:nvSpPr>
              <p:cNvPr id="39" name="AutoShape 50">
                <a:extLst>
                  <a:ext uri="{FF2B5EF4-FFF2-40B4-BE49-F238E27FC236}">
                    <a16:creationId xmlns="" xmlns:a16="http://schemas.microsoft.com/office/drawing/2014/main" id="{811ED4FB-832A-4EF8-92D8-5A8ED2804485}"/>
                  </a:ext>
                </a:extLst>
              </p:cNvPr>
              <p:cNvSpPr>
                <a:spLocks/>
              </p:cNvSpPr>
              <p:nvPr/>
            </p:nvSpPr>
            <p:spPr bwMode="auto">
              <a:xfrm>
                <a:off x="7119940" y="3318284"/>
                <a:ext cx="22027" cy="22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marL="0" marR="0" lvl="0" indent="0" algn="ctr" defTabSz="144008" eaLnBrk="1"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lumMod val="50000"/>
                      <a:lumOff val="50000"/>
                    </a:srgbClr>
                  </a:solidFill>
                  <a:effectLst>
                    <a:outerShdw blurRad="38100" dist="38100" dir="2700000" algn="tl">
                      <a:srgbClr val="000000"/>
                    </a:outerShdw>
                  </a:effectLst>
                  <a:uLnTx/>
                  <a:uFillTx/>
                  <a:latin typeface="Gill Sans" charset="0"/>
                  <a:sym typeface="Gill Sans" charset="0"/>
                </a:endParaRPr>
              </a:p>
            </p:txBody>
          </p:sp>
          <p:sp>
            <p:nvSpPr>
              <p:cNvPr id="40" name="AutoShape 51">
                <a:extLst>
                  <a:ext uri="{FF2B5EF4-FFF2-40B4-BE49-F238E27FC236}">
                    <a16:creationId xmlns="" xmlns:a16="http://schemas.microsoft.com/office/drawing/2014/main" id="{D2277CF2-EE8A-4F27-9254-75A6063F1A8D}"/>
                  </a:ext>
                </a:extLst>
              </p:cNvPr>
              <p:cNvSpPr>
                <a:spLocks/>
              </p:cNvSpPr>
              <p:nvPr/>
            </p:nvSpPr>
            <p:spPr bwMode="auto">
              <a:xfrm>
                <a:off x="7119940" y="3252799"/>
                <a:ext cx="22027" cy="22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marL="0" marR="0" lvl="0" indent="0" algn="ctr" defTabSz="144008" eaLnBrk="1"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lumMod val="50000"/>
                      <a:lumOff val="50000"/>
                    </a:srgbClr>
                  </a:solidFill>
                  <a:effectLst>
                    <a:outerShdw blurRad="38100" dist="38100" dir="2700000" algn="tl">
                      <a:srgbClr val="000000"/>
                    </a:outerShdw>
                  </a:effectLst>
                  <a:uLnTx/>
                  <a:uFillTx/>
                  <a:latin typeface="Gill Sans" charset="0"/>
                  <a:sym typeface="Gill Sans" charset="0"/>
                </a:endParaRPr>
              </a:p>
            </p:txBody>
          </p:sp>
        </p:grpSp>
        <p:sp>
          <p:nvSpPr>
            <p:cNvPr id="29" name="AutoShape 47">
              <a:extLst>
                <a:ext uri="{FF2B5EF4-FFF2-40B4-BE49-F238E27FC236}">
                  <a16:creationId xmlns="" xmlns:a16="http://schemas.microsoft.com/office/drawing/2014/main" id="{769A1A62-231C-44EF-AC5D-66FC26672A12}"/>
                </a:ext>
              </a:extLst>
            </p:cNvPr>
            <p:cNvSpPr>
              <a:spLocks/>
            </p:cNvSpPr>
            <p:nvPr/>
          </p:nvSpPr>
          <p:spPr bwMode="auto">
            <a:xfrm>
              <a:off x="3146363" y="2617748"/>
              <a:ext cx="438120" cy="438120"/>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rgbClr val="FFFFFF"/>
            </a:solidFill>
            <a:ln>
              <a:noFill/>
            </a:ln>
            <a:effectLst/>
            <a:extLst/>
          </p:spPr>
          <p:txBody>
            <a:bodyPr lIns="14288" tIns="14288" rIns="14288" bIns="14288" anchor="ctr"/>
            <a:lstStyle/>
            <a:p>
              <a:pPr marL="0" marR="0" lvl="0" indent="0" algn="ctr" defTabSz="144008" eaLnBrk="1"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lumMod val="50000"/>
                    <a:lumOff val="50000"/>
                  </a:srgbClr>
                </a:solidFill>
                <a:effectLst>
                  <a:outerShdw blurRad="38100" dist="38100" dir="2700000" algn="tl">
                    <a:srgbClr val="000000"/>
                  </a:outerShdw>
                </a:effectLst>
                <a:uLnTx/>
                <a:uFillTx/>
                <a:latin typeface="Gill Sans" charset="0"/>
                <a:sym typeface="Gill Sans" charset="0"/>
              </a:endParaRPr>
            </a:p>
          </p:txBody>
        </p:sp>
        <p:grpSp>
          <p:nvGrpSpPr>
            <p:cNvPr id="30" name="组合 34">
              <a:extLst>
                <a:ext uri="{FF2B5EF4-FFF2-40B4-BE49-F238E27FC236}">
                  <a16:creationId xmlns="" xmlns:a16="http://schemas.microsoft.com/office/drawing/2014/main" id="{905843F3-42BD-4ABF-9286-99773D46A9A6}"/>
                </a:ext>
              </a:extLst>
            </p:cNvPr>
            <p:cNvGrpSpPr/>
            <p:nvPr/>
          </p:nvGrpSpPr>
          <p:grpSpPr>
            <a:xfrm>
              <a:off x="5008029" y="1531727"/>
              <a:ext cx="438869" cy="438120"/>
              <a:chOff x="2581673" y="3096418"/>
              <a:chExt cx="465137" cy="464344"/>
            </a:xfrm>
            <a:solidFill>
              <a:srgbClr val="FFFFFF"/>
            </a:solidFill>
          </p:grpSpPr>
          <p:sp>
            <p:nvSpPr>
              <p:cNvPr id="35" name="AutoShape 128">
                <a:extLst>
                  <a:ext uri="{FF2B5EF4-FFF2-40B4-BE49-F238E27FC236}">
                    <a16:creationId xmlns="" xmlns:a16="http://schemas.microsoft.com/office/drawing/2014/main" id="{EC5E327F-8D76-4E16-A202-55AA7F6011FD}"/>
                  </a:ext>
                </a:extLst>
              </p:cNvPr>
              <p:cNvSpPr>
                <a:spLocks/>
              </p:cNvSpPr>
              <p:nvPr/>
            </p:nvSpPr>
            <p:spPr bwMode="auto">
              <a:xfrm>
                <a:off x="2581673" y="3096418"/>
                <a:ext cx="46513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marL="0" marR="0" lvl="0" indent="0" algn="ctr" defTabSz="144008" eaLnBrk="1"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lumMod val="50000"/>
                      <a:lumOff val="50000"/>
                    </a:srgbClr>
                  </a:solidFill>
                  <a:effectLst>
                    <a:outerShdw blurRad="38100" dist="38100" dir="2700000" algn="tl">
                      <a:srgbClr val="000000"/>
                    </a:outerShdw>
                  </a:effectLst>
                  <a:uLnTx/>
                  <a:uFillTx/>
                  <a:latin typeface="Gill Sans" charset="0"/>
                  <a:sym typeface="Gill Sans" charset="0"/>
                </a:endParaRPr>
              </a:p>
            </p:txBody>
          </p:sp>
          <p:sp>
            <p:nvSpPr>
              <p:cNvPr id="36" name="AutoShape 129">
                <a:extLst>
                  <a:ext uri="{FF2B5EF4-FFF2-40B4-BE49-F238E27FC236}">
                    <a16:creationId xmlns="" xmlns:a16="http://schemas.microsoft.com/office/drawing/2014/main" id="{39EDEA8A-7656-4B20-A794-C42DF38502CA}"/>
                  </a:ext>
                </a:extLst>
              </p:cNvPr>
              <p:cNvSpPr>
                <a:spLocks/>
              </p:cNvSpPr>
              <p:nvPr/>
            </p:nvSpPr>
            <p:spPr bwMode="auto">
              <a:xfrm>
                <a:off x="2872186" y="3154362"/>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marL="0" marR="0" lvl="0" indent="0" algn="ctr" defTabSz="144008" eaLnBrk="1"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lumMod val="50000"/>
                      <a:lumOff val="50000"/>
                    </a:srgbClr>
                  </a:solidFill>
                  <a:effectLst>
                    <a:outerShdw blurRad="38100" dist="38100" dir="2700000" algn="tl">
                      <a:srgbClr val="000000"/>
                    </a:outerShdw>
                  </a:effectLst>
                  <a:uLnTx/>
                  <a:uFillTx/>
                  <a:latin typeface="Gill Sans" charset="0"/>
                  <a:sym typeface="Gill Sans" charset="0"/>
                </a:endParaRPr>
              </a:p>
            </p:txBody>
          </p:sp>
        </p:grpSp>
        <p:sp>
          <p:nvSpPr>
            <p:cNvPr id="31" name="AutoShape 46">
              <a:extLst>
                <a:ext uri="{FF2B5EF4-FFF2-40B4-BE49-F238E27FC236}">
                  <a16:creationId xmlns="" xmlns:a16="http://schemas.microsoft.com/office/drawing/2014/main" id="{76328A0D-D0EF-4C12-95DB-30BAEEF6428F}"/>
                </a:ext>
              </a:extLst>
            </p:cNvPr>
            <p:cNvSpPr>
              <a:spLocks/>
            </p:cNvSpPr>
            <p:nvPr/>
          </p:nvSpPr>
          <p:spPr bwMode="auto">
            <a:xfrm>
              <a:off x="3746015" y="3629554"/>
              <a:ext cx="438120" cy="4381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rgbClr val="FFFFFF"/>
            </a:solidFill>
            <a:ln>
              <a:noFill/>
            </a:ln>
            <a:effectLst/>
            <a:extLst/>
          </p:spPr>
          <p:txBody>
            <a:bodyPr lIns="14288" tIns="14288" rIns="14288" bIns="14288" anchor="ctr"/>
            <a:lstStyle/>
            <a:p>
              <a:pPr marL="0" marR="0" lvl="0" indent="0" algn="ctr" defTabSz="144008" eaLnBrk="1" fontAlgn="base" latinLnBrk="0" hangingPunct="0">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lumMod val="50000"/>
                    <a:lumOff val="50000"/>
                  </a:srgbClr>
                </a:solidFill>
                <a:effectLst>
                  <a:outerShdw blurRad="38100" dist="38100" dir="2700000" algn="tl">
                    <a:srgbClr val="000000"/>
                  </a:outerShdw>
                </a:effectLst>
                <a:uLnTx/>
                <a:uFillTx/>
                <a:latin typeface="Gill Sans" charset="0"/>
                <a:sym typeface="Gill Sans" charset="0"/>
              </a:endParaRPr>
            </a:p>
          </p:txBody>
        </p:sp>
        <p:sp>
          <p:nvSpPr>
            <p:cNvPr id="33" name="Oval 63">
              <a:extLst>
                <a:ext uri="{FF2B5EF4-FFF2-40B4-BE49-F238E27FC236}">
                  <a16:creationId xmlns="" xmlns:a16="http://schemas.microsoft.com/office/drawing/2014/main" id="{D5E19F01-7894-41C0-B83B-DE05764E6C58}"/>
                </a:ext>
              </a:extLst>
            </p:cNvPr>
            <p:cNvSpPr>
              <a:spLocks noChangeArrowheads="1"/>
            </p:cNvSpPr>
            <p:nvPr/>
          </p:nvSpPr>
          <p:spPr bwMode="auto">
            <a:xfrm>
              <a:off x="3967793" y="2159991"/>
              <a:ext cx="1266467" cy="1264158"/>
            </a:xfrm>
            <a:prstGeom prst="ellipse">
              <a:avLst/>
            </a:prstGeom>
            <a:solidFill>
              <a:srgbClr val="119F95"/>
            </a:solidFill>
            <a:ln>
              <a:noFill/>
            </a:ln>
          </p:spPr>
          <p:txBody>
            <a:bodyPr vert="horz" wrap="square" lIns="68580" tIns="34290" rIns="68580" bIns="34290" numCol="1" anchor="t" anchorCtr="0" compatLnSpc="1">
              <a:prstTxWarp prst="textNoShape">
                <a:avLst/>
              </a:prstTxWarp>
            </a:bodyPr>
            <a:lstStyle/>
            <a:p>
              <a:pPr marL="0" marR="0" lvl="0" indent="0" defTabSz="76809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smtClean="0">
                <a:ln>
                  <a:noFill/>
                </a:ln>
                <a:solidFill>
                  <a:srgbClr val="000000">
                    <a:lumMod val="50000"/>
                    <a:lumOff val="50000"/>
                  </a:srgbClr>
                </a:solidFill>
                <a:effectLst/>
                <a:uLnTx/>
                <a:uFillTx/>
              </a:endParaRPr>
            </a:p>
          </p:txBody>
        </p:sp>
      </p:grpSp>
      <p:sp>
        <p:nvSpPr>
          <p:cNvPr id="43" name="Rectangle 42"/>
          <p:cNvSpPr/>
          <p:nvPr/>
        </p:nvSpPr>
        <p:spPr>
          <a:xfrm>
            <a:off x="1050537" y="3570999"/>
            <a:ext cx="1112566" cy="584775"/>
          </a:xfrm>
          <a:prstGeom prst="rect">
            <a:avLst/>
          </a:prstGeom>
        </p:spPr>
        <p:txBody>
          <a:bodyPr wrap="square">
            <a:spAutoFit/>
          </a:bodyPr>
          <a:lstStyle/>
          <a:p>
            <a:r>
              <a:rPr lang="zh-CN" altLang="en-US" sz="1600" b="1" dirty="0">
                <a:solidFill>
                  <a:srgbClr val="FF0000"/>
                </a:solidFill>
              </a:rPr>
              <a:t>肿瘤测量数据采集</a:t>
            </a:r>
            <a:endParaRPr lang="en-US" sz="1600" b="1" dirty="0">
              <a:solidFill>
                <a:srgbClr val="FF0000"/>
              </a:solidFill>
            </a:endParaRPr>
          </a:p>
        </p:txBody>
      </p:sp>
    </p:spTree>
    <p:extLst>
      <p:ext uri="{BB962C8B-B14F-4D97-AF65-F5344CB8AC3E}">
        <p14:creationId xmlns:p14="http://schemas.microsoft.com/office/powerpoint/2010/main" val="1904252093"/>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300" autoRev="1" fill="hold">
                                          <p:stCondLst>
                                            <p:cond delay="0"/>
                                          </p:stCondLst>
                                        </p:cTn>
                                        <p:tgtEl>
                                          <p:spTgt spid="4"/>
                                        </p:tgtEl>
                                        <p:attrNameLst>
                                          <p:attrName>ppt_w</p:attrName>
                                        </p:attrNameLst>
                                      </p:cBhvr>
                                    </p:anim>
                                    <p:anim by="(#ppt_w*0.50)" calcmode="lin" valueType="num">
                                      <p:cBhvr>
                                        <p:cTn id="8" dur="300" decel="50000" autoRev="1" fill="hold">
                                          <p:stCondLst>
                                            <p:cond delay="0"/>
                                          </p:stCondLst>
                                        </p:cTn>
                                        <p:tgtEl>
                                          <p:spTgt spid="4"/>
                                        </p:tgtEl>
                                        <p:attrNameLst>
                                          <p:attrName>ppt_x</p:attrName>
                                        </p:attrNameLst>
                                      </p:cBhvr>
                                    </p:anim>
                                    <p:anim from="(-#ppt_h/2)" to="(#ppt_y)" calcmode="lin" valueType="num">
                                      <p:cBhvr>
                                        <p:cTn id="9" dur="600" fill="hold">
                                          <p:stCondLst>
                                            <p:cond delay="0"/>
                                          </p:stCondLst>
                                        </p:cTn>
                                        <p:tgtEl>
                                          <p:spTgt spid="4"/>
                                        </p:tgtEl>
                                        <p:attrNameLst>
                                          <p:attrName>ppt_y</p:attrName>
                                        </p:attrNameLst>
                                      </p:cBhvr>
                                    </p:anim>
                                    <p:animRot by="21600000">
                                      <p:cBhvr>
                                        <p:cTn id="10" dur="600" fill="hold">
                                          <p:stCondLst>
                                            <p:cond delay="0"/>
                                          </p:stCondLst>
                                        </p:cTn>
                                        <p:tgtEl>
                                          <p:spTgt spid="4"/>
                                        </p:tgtEl>
                                        <p:attrNameLst>
                                          <p:attrName>r</p:attrName>
                                        </p:attrNameLst>
                                      </p:cBhvr>
                                    </p:animRot>
                                  </p:childTnLst>
                                </p:cTn>
                              </p:par>
                            </p:childTnLst>
                          </p:cTn>
                        </p:par>
                        <p:par>
                          <p:cTn id="11" fill="hold">
                            <p:stCondLst>
                              <p:cond delay="1380"/>
                            </p:stCondLst>
                            <p:childTnLst>
                              <p:par>
                                <p:cTn id="12" presetID="2" presetClass="entr" presetSubtype="1"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0-#ppt_h/2"/>
                                          </p:val>
                                        </p:tav>
                                        <p:tav tm="100000">
                                          <p:val>
                                            <p:strVal val="#ppt_y"/>
                                          </p:val>
                                        </p:tav>
                                      </p:tavLst>
                                    </p:anim>
                                  </p:childTnLst>
                                </p:cTn>
                              </p:par>
                            </p:childTnLst>
                          </p:cTn>
                        </p:par>
                        <p:par>
                          <p:cTn id="16" fill="hold">
                            <p:stCondLst>
                              <p:cond delay="1880"/>
                            </p:stCondLst>
                            <p:childTnLst>
                              <p:par>
                                <p:cTn id="17" presetID="2" presetClass="entr" presetSubtype="2"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380"/>
                            </p:stCondLst>
                            <p:childTnLst>
                              <p:par>
                                <p:cTn id="22" presetID="2" presetClass="entr" presetSubtype="2"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grpSp>
        <p:nvGrpSpPr>
          <p:cNvPr id="10" name="组合 5">
            <a:extLst>
              <a:ext uri="{FF2B5EF4-FFF2-40B4-BE49-F238E27FC236}">
                <a16:creationId xmlns="" xmlns:a16="http://schemas.microsoft.com/office/drawing/2014/main" id="{CE225687-9132-4297-9319-83453B219C11}"/>
              </a:ext>
            </a:extLst>
          </p:cNvPr>
          <p:cNvGrpSpPr/>
          <p:nvPr/>
        </p:nvGrpSpPr>
        <p:grpSpPr>
          <a:xfrm>
            <a:off x="4300356" y="3183467"/>
            <a:ext cx="4930894" cy="3223056"/>
            <a:chOff x="6547901" y="4172520"/>
            <a:chExt cx="5744153" cy="2396296"/>
          </a:xfrm>
        </p:grpSpPr>
        <p:sp>
          <p:nvSpPr>
            <p:cNvPr id="11" name="Rectangle 3">
              <a:extLst>
                <a:ext uri="{FF2B5EF4-FFF2-40B4-BE49-F238E27FC236}">
                  <a16:creationId xmlns="" xmlns:a16="http://schemas.microsoft.com/office/drawing/2014/main" id="{EB36FCD9-D8C8-4F30-A557-77F775343779}"/>
                </a:ext>
              </a:extLst>
            </p:cNvPr>
            <p:cNvSpPr/>
            <p:nvPr/>
          </p:nvSpPr>
          <p:spPr>
            <a:xfrm>
              <a:off x="6972915" y="4253324"/>
              <a:ext cx="4797074" cy="2102018"/>
            </a:xfrm>
            <a:prstGeom prst="rect">
              <a:avLst/>
            </a:prstGeom>
            <a:solidFill>
              <a:srgbClr val="119F95"/>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sz="1200" dirty="0">
                <a:solidFill>
                  <a:prstClr val="white"/>
                </a:solidFill>
                <a:latin typeface="微软雅黑"/>
              </a:endParaRPr>
            </a:p>
          </p:txBody>
        </p:sp>
        <p:sp>
          <p:nvSpPr>
            <p:cNvPr id="12" name="Subtitle 2">
              <a:extLst>
                <a:ext uri="{FF2B5EF4-FFF2-40B4-BE49-F238E27FC236}">
                  <a16:creationId xmlns="" xmlns:a16="http://schemas.microsoft.com/office/drawing/2014/main" id="{6829ABC1-8AAC-4708-AEED-34CCCD58A531}"/>
                </a:ext>
              </a:extLst>
            </p:cNvPr>
            <p:cNvSpPr txBox="1"/>
            <p:nvPr/>
          </p:nvSpPr>
          <p:spPr>
            <a:xfrm>
              <a:off x="6547901" y="4172520"/>
              <a:ext cx="850026" cy="1139186"/>
            </a:xfrm>
            <a:prstGeom prst="rect">
              <a:avLst/>
            </a:prstGeom>
            <a:ln>
              <a:noFill/>
            </a:ln>
          </p:spPr>
          <p:txBody>
            <a:bodyPr vert="horz" lIns="91420" tIns="45709" rIns="91420" bIns="4570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5000" b="1" dirty="0">
                  <a:solidFill>
                    <a:prstClr val="white"/>
                  </a:solidFill>
                  <a:latin typeface="微软雅黑"/>
                  <a:cs typeface="Helvetica Neue"/>
                </a:rPr>
                <a:t>“</a:t>
              </a:r>
            </a:p>
          </p:txBody>
        </p:sp>
        <p:sp>
          <p:nvSpPr>
            <p:cNvPr id="13" name="Subtitle 2">
              <a:extLst>
                <a:ext uri="{FF2B5EF4-FFF2-40B4-BE49-F238E27FC236}">
                  <a16:creationId xmlns="" xmlns:a16="http://schemas.microsoft.com/office/drawing/2014/main" id="{081189DD-79CC-4172-A1C5-FEEA182CE3C1}"/>
                </a:ext>
              </a:extLst>
            </p:cNvPr>
            <p:cNvSpPr txBox="1"/>
            <p:nvPr/>
          </p:nvSpPr>
          <p:spPr>
            <a:xfrm>
              <a:off x="7071474" y="4404063"/>
              <a:ext cx="4576470" cy="1842429"/>
            </a:xfrm>
            <a:prstGeom prst="rect">
              <a:avLst/>
            </a:prstGeom>
            <a:ln>
              <a:noFill/>
            </a:ln>
          </p:spPr>
          <p:txBody>
            <a:bodyPr vert="horz" lIns="91420" tIns="45709" rIns="91420" bIns="4570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200" dirty="0">
                  <a:solidFill>
                    <a:prstClr val="white"/>
                  </a:solidFill>
                  <a:latin typeface="微软雅黑" panose="020B0503020204020204" pitchFamily="34" charset="-122"/>
                  <a:cs typeface="Lato Regular"/>
                </a:rPr>
                <a:t>设计</a:t>
              </a:r>
              <a:r>
                <a:rPr lang="zh-CN" altLang="en-US" sz="1200" b="1" dirty="0">
                  <a:solidFill>
                    <a:srgbClr val="FF0000"/>
                  </a:solidFill>
                  <a:latin typeface="微软雅黑" panose="020B0503020204020204" pitchFamily="34" charset="-122"/>
                  <a:cs typeface="Lato Regular"/>
                </a:rPr>
                <a:t>适宜的详细的评估量表</a:t>
              </a:r>
              <a:r>
                <a:rPr lang="zh-CN" altLang="en-US" sz="1200" dirty="0">
                  <a:solidFill>
                    <a:prstClr val="white"/>
                  </a:solidFill>
                  <a:latin typeface="微软雅黑" panose="020B0503020204020204" pitchFamily="34" charset="-122"/>
                  <a:cs typeface="Lato Regular"/>
                </a:rPr>
                <a:t>是准确评估药物作用的基础，不应仅仅提供“出现或未出现”这样的数据</a:t>
              </a:r>
              <a:r>
                <a:rPr lang="zh-CN" altLang="en-US" sz="1200" dirty="0" smtClean="0">
                  <a:solidFill>
                    <a:prstClr val="white"/>
                  </a:solidFill>
                  <a:latin typeface="微软雅黑" panose="020B0503020204020204" pitchFamily="34" charset="-122"/>
                  <a:cs typeface="Lato Regular"/>
                </a:rPr>
                <a:t>。</a:t>
              </a:r>
              <a:endParaRPr lang="en-US" altLang="zh-CN" sz="1200" dirty="0" smtClean="0">
                <a:solidFill>
                  <a:prstClr val="white"/>
                </a:solidFill>
                <a:latin typeface="微软雅黑" panose="020B0503020204020204" pitchFamily="34" charset="-122"/>
                <a:cs typeface="Lato Regular"/>
              </a:endParaRPr>
            </a:p>
            <a:p>
              <a:r>
                <a:rPr lang="zh-CN" altLang="en-US" sz="1200" dirty="0" smtClean="0">
                  <a:solidFill>
                    <a:prstClr val="white"/>
                  </a:solidFill>
                  <a:latin typeface="微软雅黑" panose="020B0503020204020204" pitchFamily="34" charset="-122"/>
                  <a:cs typeface="Lato Regular"/>
                </a:rPr>
                <a:t>用</a:t>
              </a:r>
              <a:r>
                <a:rPr lang="zh-CN" altLang="en-US" sz="1200" dirty="0">
                  <a:solidFill>
                    <a:prstClr val="white"/>
                  </a:solidFill>
                  <a:latin typeface="微软雅黑" panose="020B0503020204020204" pitchFamily="34" charset="-122"/>
                  <a:cs typeface="Lato Regular"/>
                </a:rPr>
                <a:t>于抗肿瘤药物临床试验效果评价的量表必须经信</a:t>
              </a:r>
              <a:r>
                <a:rPr lang="zh-CN" altLang="en-US" sz="1200" dirty="0" smtClean="0">
                  <a:solidFill>
                    <a:prstClr val="white"/>
                  </a:solidFill>
                  <a:latin typeface="微软雅黑" panose="020B0503020204020204" pitchFamily="34" charset="-122"/>
                  <a:cs typeface="Lato Regular"/>
                </a:rPr>
                <a:t>度和</a:t>
              </a:r>
              <a:r>
                <a:rPr lang="zh-CN" altLang="en-US" sz="1200" dirty="0">
                  <a:solidFill>
                    <a:prstClr val="white"/>
                  </a:solidFill>
                  <a:latin typeface="微软雅黑" panose="020B0503020204020204" pitchFamily="34" charset="-122"/>
                  <a:cs typeface="Lato Regular"/>
                </a:rPr>
                <a:t>效</a:t>
              </a:r>
              <a:r>
                <a:rPr lang="zh-CN" altLang="en-US" sz="1200" dirty="0" smtClean="0">
                  <a:solidFill>
                    <a:prstClr val="white"/>
                  </a:solidFill>
                  <a:latin typeface="微软雅黑" panose="020B0503020204020204" pitchFamily="34" charset="-122"/>
                  <a:cs typeface="Lato Regular"/>
                </a:rPr>
                <a:t>度分</a:t>
              </a:r>
              <a:r>
                <a:rPr lang="zh-CN" altLang="en-US" sz="1200" dirty="0">
                  <a:solidFill>
                    <a:prstClr val="white"/>
                  </a:solidFill>
                  <a:latin typeface="微软雅黑" panose="020B0503020204020204" pitchFamily="34" charset="-122"/>
                  <a:cs typeface="Lato Regular"/>
                </a:rPr>
                <a:t>析，且是学术界认可的</a:t>
              </a:r>
              <a:r>
                <a:rPr lang="zh-CN" altLang="en-US" sz="1200" dirty="0" smtClean="0">
                  <a:solidFill>
                    <a:prstClr val="white"/>
                  </a:solidFill>
                  <a:latin typeface="微软雅黑" panose="020B0503020204020204" pitchFamily="34" charset="-122"/>
                  <a:cs typeface="Lato Regular"/>
                </a:rPr>
                <a:t>。</a:t>
              </a:r>
              <a:endParaRPr lang="en-US" altLang="zh-CN" sz="1200" dirty="0" smtClean="0">
                <a:solidFill>
                  <a:prstClr val="white"/>
                </a:solidFill>
                <a:latin typeface="微软雅黑" panose="020B0503020204020204" pitchFamily="34" charset="-122"/>
                <a:cs typeface="Lato Regular"/>
              </a:endParaRPr>
            </a:p>
            <a:p>
              <a:r>
                <a:rPr lang="zh-CN" altLang="en-US" sz="1200" dirty="0" smtClean="0">
                  <a:solidFill>
                    <a:prstClr val="white"/>
                  </a:solidFill>
                  <a:latin typeface="微软雅黑" panose="020B0503020204020204" pitchFamily="34" charset="-122"/>
                  <a:cs typeface="Lato Regular"/>
                </a:rPr>
                <a:t>量</a:t>
              </a:r>
              <a:r>
                <a:rPr lang="zh-CN" altLang="en-US" sz="1200" dirty="0">
                  <a:solidFill>
                    <a:prstClr val="white"/>
                  </a:solidFill>
                  <a:latin typeface="微软雅黑" panose="020B0503020204020204" pitchFamily="34" charset="-122"/>
                  <a:cs typeface="Lato Regular"/>
                </a:rPr>
                <a:t>表中各项目的评价应尽</a:t>
              </a:r>
              <a:r>
                <a:rPr lang="zh-CN" altLang="en-US" sz="1200" b="1" dirty="0">
                  <a:solidFill>
                    <a:srgbClr val="FF0000"/>
                  </a:solidFill>
                  <a:latin typeface="微软雅黑" panose="020B0503020204020204" pitchFamily="34" charset="-122"/>
                  <a:cs typeface="Lato Regular"/>
                </a:rPr>
                <a:t>可能采用定量或等级</a:t>
              </a:r>
              <a:r>
                <a:rPr lang="zh-CN" altLang="en-US" sz="1200" dirty="0">
                  <a:solidFill>
                    <a:prstClr val="white"/>
                  </a:solidFill>
                  <a:latin typeface="微软雅黑" panose="020B0503020204020204" pitchFamily="34" charset="-122"/>
                  <a:cs typeface="Lato Regular"/>
                </a:rPr>
                <a:t>来反映观察项目变化的程度，应尽可能避免采用“是或否”、“出现或未出现”这样的二分类数据。</a:t>
              </a:r>
            </a:p>
            <a:p>
              <a:r>
                <a:rPr lang="zh-CN" altLang="en-US" sz="1200" dirty="0">
                  <a:solidFill>
                    <a:prstClr val="white"/>
                  </a:solidFill>
                  <a:latin typeface="微软雅黑" panose="020B0503020204020204" pitchFamily="34" charset="-122"/>
                  <a:cs typeface="Lato Regular"/>
                </a:rPr>
                <a:t>由于毒性或肿瘤进展而终止对受试者的评价，导致数据丢失，这种情况在抗肿瘤药物临床试验中较为常见。</a:t>
              </a:r>
              <a:r>
                <a:rPr lang="zh-CN" altLang="en-US" sz="1200" b="1" dirty="0">
                  <a:solidFill>
                    <a:srgbClr val="FF0000"/>
                  </a:solidFill>
                  <a:latin typeface="微软雅黑" panose="020B0503020204020204" pitchFamily="34" charset="-122"/>
                  <a:cs typeface="Lato Regular"/>
                </a:rPr>
                <a:t>数据的丢失会导致评价的困难</a:t>
              </a:r>
              <a:r>
                <a:rPr lang="zh-CN" altLang="en-US" sz="1200" dirty="0" smtClean="0">
                  <a:solidFill>
                    <a:prstClr val="white"/>
                  </a:solidFill>
                  <a:latin typeface="微软雅黑" panose="020B0503020204020204" pitchFamily="34" charset="-122"/>
                  <a:cs typeface="Lato Regular"/>
                </a:rPr>
                <a:t>。</a:t>
              </a:r>
              <a:endParaRPr lang="en-US" altLang="zh-CN" sz="1200" dirty="0" smtClean="0">
                <a:solidFill>
                  <a:prstClr val="white"/>
                </a:solidFill>
                <a:latin typeface="微软雅黑" panose="020B0503020204020204" pitchFamily="34" charset="-122"/>
                <a:cs typeface="Lato Regular"/>
              </a:endParaRPr>
            </a:p>
            <a:p>
              <a:r>
                <a:rPr lang="zh-CN" altLang="en-US" sz="1200" dirty="0" smtClean="0">
                  <a:solidFill>
                    <a:prstClr val="white"/>
                  </a:solidFill>
                  <a:latin typeface="微软雅黑" panose="020B0503020204020204" pitchFamily="34" charset="-122"/>
                  <a:cs typeface="Lato Regular"/>
                </a:rPr>
                <a:t>在</a:t>
              </a:r>
              <a:r>
                <a:rPr lang="zh-CN" altLang="en-US" sz="1200" dirty="0">
                  <a:solidFill>
                    <a:prstClr val="white"/>
                  </a:solidFill>
                  <a:latin typeface="微软雅黑" panose="020B0503020204020204" pitchFamily="34" charset="-122"/>
                  <a:cs typeface="Lato Regular"/>
                </a:rPr>
                <a:t>试验方案中应有相应的措施</a:t>
              </a:r>
              <a:r>
                <a:rPr lang="zh-CN" altLang="en-US" sz="1200" b="1" dirty="0">
                  <a:solidFill>
                    <a:srgbClr val="FF0000"/>
                  </a:solidFill>
                  <a:latin typeface="微软雅黑" panose="020B0503020204020204" pitchFamily="34" charset="-122"/>
                  <a:cs typeface="Lato Regular"/>
                </a:rPr>
                <a:t>尽可能避免或减少数据的缺失</a:t>
              </a:r>
              <a:r>
                <a:rPr lang="zh-CN" altLang="en-US" sz="1200" dirty="0">
                  <a:solidFill>
                    <a:prstClr val="white"/>
                  </a:solidFill>
                  <a:latin typeface="微软雅黑" panose="020B0503020204020204" pitchFamily="34" charset="-122"/>
                  <a:cs typeface="Lato Regular"/>
                </a:rPr>
                <a:t>。</a:t>
              </a:r>
            </a:p>
            <a:p>
              <a:pPr marL="0" indent="0">
                <a:buNone/>
              </a:pPr>
              <a:endParaRPr lang="en-US" altLang="zh-CN" sz="1050" dirty="0">
                <a:solidFill>
                  <a:prstClr val="white"/>
                </a:solidFill>
                <a:latin typeface="微软雅黑" panose="020B0503020204020204" pitchFamily="34" charset="-122"/>
                <a:cs typeface="Lato Regular"/>
              </a:endParaRPr>
            </a:p>
          </p:txBody>
        </p:sp>
        <p:sp>
          <p:nvSpPr>
            <p:cNvPr id="14" name="Subtitle 2">
              <a:extLst>
                <a:ext uri="{FF2B5EF4-FFF2-40B4-BE49-F238E27FC236}">
                  <a16:creationId xmlns="" xmlns:a16="http://schemas.microsoft.com/office/drawing/2014/main" id="{F8069302-6545-45D8-B331-7C0E57986D33}"/>
                </a:ext>
              </a:extLst>
            </p:cNvPr>
            <p:cNvSpPr txBox="1"/>
            <p:nvPr/>
          </p:nvSpPr>
          <p:spPr>
            <a:xfrm>
              <a:off x="11247924" y="6012252"/>
              <a:ext cx="1044130" cy="556564"/>
            </a:xfrm>
            <a:prstGeom prst="rect">
              <a:avLst/>
            </a:prstGeom>
            <a:ln>
              <a:noFill/>
            </a:ln>
          </p:spPr>
          <p:txBody>
            <a:bodyPr vert="horz" lIns="91420" tIns="45709" rIns="91420" bIns="4570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5000" b="1" dirty="0">
                  <a:solidFill>
                    <a:prstClr val="white"/>
                  </a:solidFill>
                  <a:latin typeface="微软雅黑"/>
                  <a:cs typeface="Helvetica Neue"/>
                </a:rPr>
                <a:t>”</a:t>
              </a:r>
            </a:p>
          </p:txBody>
        </p:sp>
      </p:grpSp>
      <p:sp>
        <p:nvSpPr>
          <p:cNvPr id="16" name="Oval 34">
            <a:extLst>
              <a:ext uri="{FF2B5EF4-FFF2-40B4-BE49-F238E27FC236}">
                <a16:creationId xmlns="" xmlns:a16="http://schemas.microsoft.com/office/drawing/2014/main" id="{FE03A106-AB2B-4468-B84E-C33E51698A5B}"/>
              </a:ext>
            </a:extLst>
          </p:cNvPr>
          <p:cNvSpPr/>
          <p:nvPr/>
        </p:nvSpPr>
        <p:spPr>
          <a:xfrm flipH="1">
            <a:off x="135464" y="1244600"/>
            <a:ext cx="4385736" cy="5161923"/>
          </a:xfrm>
          <a:prstGeom prst="ellipse">
            <a:avLst/>
          </a:prstGeom>
          <a:solidFill>
            <a:srgbClr val="119F95"/>
          </a:solidFill>
          <a:ln>
            <a:no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id-ID">
              <a:solidFill>
                <a:prstClr val="white"/>
              </a:solidFill>
            </a:endParaRPr>
          </a:p>
        </p:txBody>
      </p:sp>
      <p:sp>
        <p:nvSpPr>
          <p:cNvPr id="17" name="Rectangle 26">
            <a:extLst>
              <a:ext uri="{FF2B5EF4-FFF2-40B4-BE49-F238E27FC236}">
                <a16:creationId xmlns="" xmlns:a16="http://schemas.microsoft.com/office/drawing/2014/main" id="{F3DAB127-2DB3-4A99-AA01-B25C1E2EB918}"/>
              </a:ext>
            </a:extLst>
          </p:cNvPr>
          <p:cNvSpPr/>
          <p:nvPr/>
        </p:nvSpPr>
        <p:spPr>
          <a:xfrm flipH="1">
            <a:off x="609600" y="2053653"/>
            <a:ext cx="3445932" cy="3940146"/>
          </a:xfrm>
          <a:prstGeom prst="rect">
            <a:avLst/>
          </a:prstGeom>
        </p:spPr>
        <p:txBody>
          <a:bodyPr wrap="square" lIns="76800" tIns="38400" rIns="76800" bIns="3840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zh-CN" altLang="en-US" sz="1200" b="1" dirty="0">
                <a:solidFill>
                  <a:srgbClr val="FF0000"/>
                </a:solidFill>
                <a:latin typeface="微软雅黑" panose="020B0503020204020204" pitchFamily="34" charset="-122"/>
                <a:cs typeface="Lato Regular"/>
              </a:rPr>
              <a:t>症状和体征的改善</a:t>
            </a:r>
            <a:r>
              <a:rPr lang="zh-CN" altLang="en-US" sz="1200" dirty="0">
                <a:solidFill>
                  <a:prstClr val="white"/>
                </a:solidFill>
                <a:latin typeface="微软雅黑" panose="020B0503020204020204" pitchFamily="34" charset="-122"/>
                <a:cs typeface="Lato Regular"/>
              </a:rPr>
              <a:t>通常被认为是临床受益，如体重的增加、疼痛的减轻或止痛药用量减少等</a:t>
            </a:r>
            <a:r>
              <a:rPr lang="zh-CN" altLang="en-US" sz="1200" dirty="0" smtClean="0">
                <a:solidFill>
                  <a:prstClr val="white"/>
                </a:solidFill>
                <a:latin typeface="微软雅黑" panose="020B0503020204020204" pitchFamily="34" charset="-122"/>
                <a:cs typeface="Lato Regular"/>
              </a:rPr>
              <a:t>。</a:t>
            </a:r>
            <a:endParaRPr lang="en-US" altLang="zh-CN" sz="1200" dirty="0" smtClean="0">
              <a:solidFill>
                <a:prstClr val="white"/>
              </a:solidFill>
              <a:latin typeface="微软雅黑" panose="020B0503020204020204" pitchFamily="34" charset="-122"/>
              <a:cs typeface="Lato Regular"/>
            </a:endParaRPr>
          </a:p>
          <a:p>
            <a:pPr marL="171450" indent="-171450">
              <a:buFont typeface="Arial" panose="020B0604020202020204" pitchFamily="34" charset="0"/>
              <a:buChar char="•"/>
            </a:pPr>
            <a:r>
              <a:rPr lang="zh-CN" altLang="en-US" sz="1200" dirty="0" smtClean="0">
                <a:solidFill>
                  <a:prstClr val="white"/>
                </a:solidFill>
                <a:latin typeface="微软雅黑" panose="020B0503020204020204" pitchFamily="34" charset="-122"/>
                <a:cs typeface="Lato Regular"/>
              </a:rPr>
              <a:t>主</a:t>
            </a:r>
            <a:r>
              <a:rPr lang="zh-CN" altLang="en-US" sz="1200" dirty="0">
                <a:solidFill>
                  <a:prstClr val="white"/>
                </a:solidFill>
                <a:latin typeface="微软雅黑" panose="020B0503020204020204" pitchFamily="34" charset="-122"/>
                <a:cs typeface="Lato Regular"/>
              </a:rPr>
              <a:t>要可用于盲法、多数患者有症状、无有效治疗药物和较少做影像评估的试验的疗效评价指标</a:t>
            </a:r>
            <a:r>
              <a:rPr lang="zh-CN" altLang="en-US" sz="1200" dirty="0" smtClean="0">
                <a:solidFill>
                  <a:prstClr val="white"/>
                </a:solidFill>
                <a:latin typeface="微软雅黑" panose="020B0503020204020204" pitchFamily="34" charset="-122"/>
                <a:cs typeface="Lato Regular"/>
              </a:rPr>
              <a:t>。</a:t>
            </a:r>
            <a:endParaRPr lang="en-US" altLang="zh-CN" sz="1200" dirty="0" smtClean="0">
              <a:solidFill>
                <a:prstClr val="white"/>
              </a:solidFill>
              <a:latin typeface="微软雅黑" panose="020B0503020204020204" pitchFamily="34" charset="-122"/>
              <a:cs typeface="Lato Regular"/>
            </a:endParaRPr>
          </a:p>
          <a:p>
            <a:pPr marL="171450" indent="-171450">
              <a:buFont typeface="Arial" panose="020B0604020202020204" pitchFamily="34" charset="0"/>
              <a:buChar char="•"/>
            </a:pPr>
            <a:r>
              <a:rPr lang="zh-CN" altLang="en-US" sz="1200" dirty="0" smtClean="0">
                <a:solidFill>
                  <a:prstClr val="white"/>
                </a:solidFill>
                <a:latin typeface="微软雅黑" panose="020B0503020204020204" pitchFamily="34" charset="-122"/>
                <a:cs typeface="Lato Regular"/>
              </a:rPr>
              <a:t>在</a:t>
            </a:r>
            <a:r>
              <a:rPr lang="zh-CN" altLang="en-US" sz="1200" dirty="0">
                <a:solidFill>
                  <a:prstClr val="white"/>
                </a:solidFill>
                <a:latin typeface="微软雅黑" panose="020B0503020204020204" pitchFamily="34" charset="-122"/>
                <a:cs typeface="Lato Regular"/>
              </a:rPr>
              <a:t>非盲法试验中则容易受到主观因素的影响，导致结果偏倚</a:t>
            </a:r>
            <a:r>
              <a:rPr lang="zh-CN" altLang="en-US" sz="1200" dirty="0" smtClean="0">
                <a:solidFill>
                  <a:prstClr val="white"/>
                </a:solidFill>
                <a:latin typeface="微软雅黑" panose="020B0503020204020204" pitchFamily="34" charset="-122"/>
                <a:cs typeface="Lato Regular"/>
              </a:rPr>
              <a:t>。</a:t>
            </a:r>
            <a:endParaRPr lang="en-US" altLang="zh-CN" sz="1200" dirty="0" smtClean="0">
              <a:solidFill>
                <a:prstClr val="white"/>
              </a:solidFill>
              <a:latin typeface="微软雅黑" panose="020B0503020204020204" pitchFamily="34" charset="-122"/>
              <a:cs typeface="Lato Regular"/>
            </a:endParaRPr>
          </a:p>
          <a:p>
            <a:pPr marL="171450" indent="-171450">
              <a:buFont typeface="Arial" panose="020B0604020202020204" pitchFamily="34" charset="0"/>
              <a:buChar char="•"/>
            </a:pPr>
            <a:r>
              <a:rPr lang="zh-CN" altLang="en-US" sz="1200" dirty="0" smtClean="0">
                <a:solidFill>
                  <a:prstClr val="white"/>
                </a:solidFill>
                <a:latin typeface="微软雅黑" panose="020B0503020204020204" pitchFamily="34" charset="-122"/>
                <a:cs typeface="Lato Regular"/>
              </a:rPr>
              <a:t>当</a:t>
            </a:r>
            <a:r>
              <a:rPr lang="zh-CN" altLang="en-US" sz="1200" dirty="0">
                <a:solidFill>
                  <a:prstClr val="white"/>
                </a:solidFill>
                <a:latin typeface="微软雅黑" panose="020B0503020204020204" pitchFamily="34" charset="-122"/>
                <a:cs typeface="Lato Regular"/>
              </a:rPr>
              <a:t>以症状和体征的改善作为支持抗肿瘤药物审批的主要终点时，应当能够</a:t>
            </a:r>
            <a:r>
              <a:rPr lang="zh-CN" altLang="en-US" sz="1200" b="1" dirty="0">
                <a:solidFill>
                  <a:srgbClr val="FF0000"/>
                </a:solidFill>
                <a:latin typeface="微软雅黑" panose="020B0503020204020204" pitchFamily="34" charset="-122"/>
                <a:cs typeface="Lato Regular"/>
              </a:rPr>
              <a:t>区分是肿瘤相关症状的改善还是药物毒性的减小或缺失</a:t>
            </a:r>
            <a:r>
              <a:rPr lang="zh-CN" altLang="en-US" sz="1200" dirty="0" smtClean="0">
                <a:solidFill>
                  <a:prstClr val="white"/>
                </a:solidFill>
                <a:latin typeface="微软雅黑" panose="020B0503020204020204" pitchFamily="34" charset="-122"/>
                <a:cs typeface="Lato Regular"/>
              </a:rPr>
              <a:t>。</a:t>
            </a:r>
            <a:endParaRPr lang="en-US" altLang="zh-CN" sz="1200" dirty="0" smtClean="0">
              <a:solidFill>
                <a:prstClr val="white"/>
              </a:solidFill>
              <a:latin typeface="微软雅黑" panose="020B0503020204020204" pitchFamily="34" charset="-122"/>
              <a:cs typeface="Lato Regular"/>
            </a:endParaRPr>
          </a:p>
          <a:p>
            <a:pPr marL="171450" indent="-171450">
              <a:buFont typeface="Arial" panose="020B0604020202020204" pitchFamily="34" charset="0"/>
              <a:buChar char="•"/>
            </a:pPr>
            <a:r>
              <a:rPr lang="zh-CN" altLang="en-US" sz="1200" dirty="0" smtClean="0">
                <a:solidFill>
                  <a:prstClr val="white"/>
                </a:solidFill>
                <a:latin typeface="微软雅黑" panose="020B0503020204020204" pitchFamily="34" charset="-122"/>
                <a:cs typeface="Lato Regular"/>
              </a:rPr>
              <a:t>患</a:t>
            </a:r>
            <a:r>
              <a:rPr lang="zh-CN" altLang="en-US" sz="1200" dirty="0">
                <a:solidFill>
                  <a:prstClr val="white"/>
                </a:solidFill>
                <a:latin typeface="微软雅黑" panose="020B0503020204020204" pitchFamily="34" charset="-122"/>
                <a:cs typeface="Lato Regular"/>
              </a:rPr>
              <a:t>者自评结果</a:t>
            </a:r>
            <a:r>
              <a:rPr lang="zh-CN" altLang="en-US" sz="1200" dirty="0" smtClean="0">
                <a:solidFill>
                  <a:prstClr val="white"/>
                </a:solidFill>
                <a:latin typeface="微软雅黑" panose="020B0503020204020204" pitchFamily="34" charset="-122"/>
                <a:cs typeface="Lato Regular"/>
              </a:rPr>
              <a:t>（</a:t>
            </a:r>
            <a:r>
              <a:rPr lang="en-US" sz="1200" dirty="0" smtClean="0">
                <a:solidFill>
                  <a:prstClr val="white"/>
                </a:solidFill>
                <a:latin typeface="微软雅黑" panose="020B0503020204020204" pitchFamily="34" charset="-122"/>
                <a:cs typeface="Lato Regular"/>
              </a:rPr>
              <a:t>PRO</a:t>
            </a:r>
            <a:r>
              <a:rPr lang="zh-CN" altLang="en-US" sz="1200" dirty="0">
                <a:solidFill>
                  <a:prstClr val="white"/>
                </a:solidFill>
                <a:latin typeface="微软雅黑" panose="020B0503020204020204" pitchFamily="34" charset="-122"/>
                <a:cs typeface="Lato Regular"/>
              </a:rPr>
              <a:t>）是直接来自患者的关于其健康状况的报告，而非来自临床医生或其他任何人，可作为反映症状获益的恰当评价方法</a:t>
            </a:r>
            <a:r>
              <a:rPr lang="zh-CN" altLang="en-US" sz="1200" dirty="0" smtClean="0">
                <a:solidFill>
                  <a:prstClr val="white"/>
                </a:solidFill>
                <a:latin typeface="微软雅黑" panose="020B0503020204020204" pitchFamily="34" charset="-122"/>
                <a:cs typeface="Lato Regular"/>
              </a:rPr>
              <a:t>。</a:t>
            </a:r>
            <a:endParaRPr lang="en-US" altLang="zh-CN" sz="1200" dirty="0" smtClean="0">
              <a:solidFill>
                <a:prstClr val="white"/>
              </a:solidFill>
              <a:latin typeface="微软雅黑" panose="020B0503020204020204" pitchFamily="34" charset="-122"/>
              <a:cs typeface="Lato Regular"/>
            </a:endParaRPr>
          </a:p>
          <a:p>
            <a:pPr marL="171450" indent="-171450">
              <a:buFont typeface="Arial" panose="020B0604020202020204" pitchFamily="34" charset="0"/>
              <a:buChar char="•"/>
            </a:pPr>
            <a:r>
              <a:rPr lang="zh-CN" altLang="en-US" sz="1200" dirty="0" smtClean="0">
                <a:solidFill>
                  <a:prstClr val="white"/>
                </a:solidFill>
                <a:latin typeface="微软雅黑" panose="020B0503020204020204" pitchFamily="34" charset="-122"/>
                <a:cs typeface="Lato Regular"/>
              </a:rPr>
              <a:t>但</a:t>
            </a:r>
            <a:r>
              <a:rPr lang="zh-CN" altLang="en-US" sz="1200" dirty="0">
                <a:solidFill>
                  <a:prstClr val="white"/>
                </a:solidFill>
                <a:latin typeface="微软雅黑" panose="020B0503020204020204" pitchFamily="34" charset="-122"/>
                <a:cs typeface="Lato Regular"/>
              </a:rPr>
              <a:t>有</a:t>
            </a:r>
            <a:r>
              <a:rPr lang="zh-CN" altLang="en-US" sz="1200" b="1" dirty="0">
                <a:solidFill>
                  <a:srgbClr val="FF0000"/>
                </a:solidFill>
                <a:latin typeface="微软雅黑" panose="020B0503020204020204" pitchFamily="34" charset="-122"/>
                <a:cs typeface="Lato Regular"/>
              </a:rPr>
              <a:t>一定局限性</a:t>
            </a:r>
            <a:r>
              <a:rPr lang="zh-CN" altLang="en-US" sz="1200" dirty="0">
                <a:solidFill>
                  <a:prstClr val="white"/>
                </a:solidFill>
                <a:latin typeface="微软雅黑" panose="020B0503020204020204" pitchFamily="34" charset="-122"/>
                <a:cs typeface="Lato Regular"/>
              </a:rPr>
              <a:t>，研究者和受试患者报告中可能存在很大差别，问卷信息收集的时间点也会有影响，语言因素也会导致不能准确评估</a:t>
            </a:r>
            <a:r>
              <a:rPr lang="zh-CN" altLang="en-US" sz="1200" dirty="0" smtClean="0">
                <a:solidFill>
                  <a:prstClr val="white"/>
                </a:solidFill>
                <a:latin typeface="微软雅黑" panose="020B0503020204020204" pitchFamily="34" charset="-122"/>
                <a:cs typeface="Lato Regular"/>
              </a:rPr>
              <a:t>。</a:t>
            </a:r>
            <a:endParaRPr lang="en-US" altLang="zh-CN" sz="1200" dirty="0" smtClean="0">
              <a:solidFill>
                <a:prstClr val="white"/>
              </a:solidFill>
              <a:latin typeface="微软雅黑" panose="020B0503020204020204" pitchFamily="34" charset="-122"/>
              <a:cs typeface="Lato Regular"/>
            </a:endParaRPr>
          </a:p>
          <a:p>
            <a:pPr marL="171450" indent="-171450">
              <a:buFont typeface="Arial" panose="020B0604020202020204" pitchFamily="34" charset="0"/>
              <a:buChar char="•"/>
            </a:pPr>
            <a:r>
              <a:rPr lang="zh-CN" altLang="en-US" sz="1200" b="1" dirty="0" smtClean="0">
                <a:solidFill>
                  <a:srgbClr val="FF0000"/>
                </a:solidFill>
                <a:latin typeface="微软雅黑" panose="020B0503020204020204" pitchFamily="34" charset="-122"/>
                <a:cs typeface="Lato Regular"/>
              </a:rPr>
              <a:t>生</a:t>
            </a:r>
            <a:r>
              <a:rPr lang="zh-CN" altLang="en-US" sz="1200" b="1" dirty="0">
                <a:solidFill>
                  <a:srgbClr val="FF0000"/>
                </a:solidFill>
                <a:latin typeface="微软雅黑" panose="020B0503020204020204" pitchFamily="34" charset="-122"/>
                <a:cs typeface="Lato Regular"/>
              </a:rPr>
              <a:t>活质量评分</a:t>
            </a:r>
            <a:r>
              <a:rPr lang="zh-CN" altLang="en-US" sz="1200" dirty="0" smtClean="0">
                <a:solidFill>
                  <a:prstClr val="white"/>
                </a:solidFill>
                <a:latin typeface="微软雅黑" panose="020B0503020204020204" pitchFamily="34" charset="-122"/>
                <a:cs typeface="Lato Regular"/>
              </a:rPr>
              <a:t>（</a:t>
            </a:r>
            <a:r>
              <a:rPr lang="en-US" sz="1200" dirty="0" smtClean="0">
                <a:solidFill>
                  <a:prstClr val="white"/>
                </a:solidFill>
                <a:latin typeface="微软雅黑" panose="020B0503020204020204" pitchFamily="34" charset="-122"/>
                <a:cs typeface="Lato Regular"/>
              </a:rPr>
              <a:t>,QOL</a:t>
            </a:r>
            <a:r>
              <a:rPr lang="zh-CN" altLang="en-US" sz="1200" dirty="0">
                <a:solidFill>
                  <a:prstClr val="white"/>
                </a:solidFill>
                <a:latin typeface="微软雅黑" panose="020B0503020204020204" pitchFamily="34" charset="-122"/>
                <a:cs typeface="Lato Regular"/>
              </a:rPr>
              <a:t>）也可以用来评估与健康相关的生活质量。但应当注意，以</a:t>
            </a:r>
            <a:r>
              <a:rPr lang="en-US" sz="1200" dirty="0">
                <a:solidFill>
                  <a:prstClr val="white"/>
                </a:solidFill>
                <a:latin typeface="微软雅黑" panose="020B0503020204020204" pitchFamily="34" charset="-122"/>
                <a:cs typeface="Lato Regular"/>
              </a:rPr>
              <a:t>QOL</a:t>
            </a:r>
            <a:r>
              <a:rPr lang="zh-CN" altLang="en-US" sz="1200" dirty="0">
                <a:solidFill>
                  <a:prstClr val="white"/>
                </a:solidFill>
                <a:latin typeface="微软雅黑" panose="020B0503020204020204" pitchFamily="34" charset="-122"/>
                <a:cs typeface="Lato Regular"/>
              </a:rPr>
              <a:t>来衡量药物的结果可能只能说明某种药物相对其他药物来说毒性较小，但并非其有效性更好。</a:t>
            </a:r>
            <a:endParaRPr lang="en-US" sz="1200" dirty="0">
              <a:solidFill>
                <a:prstClr val="white"/>
              </a:solidFill>
              <a:latin typeface="微软雅黑" panose="020B0503020204020204" pitchFamily="34" charset="-122"/>
              <a:cs typeface="Lato Regular"/>
            </a:endParaRPr>
          </a:p>
          <a:p>
            <a:pPr algn="ctr"/>
            <a:endParaRPr lang="en-US" altLang="zh-CN" sz="1100" dirty="0">
              <a:solidFill>
                <a:prstClr val="white"/>
              </a:solidFill>
              <a:latin typeface="微软雅黑" panose="020B0503020204020204" pitchFamily="34" charset="-122"/>
              <a:cs typeface="Lato Regular"/>
            </a:endParaRPr>
          </a:p>
        </p:txBody>
      </p:sp>
      <p:pic>
        <p:nvPicPr>
          <p:cNvPr id="18" name="图片 41">
            <a:extLst>
              <a:ext uri="{FF2B5EF4-FFF2-40B4-BE49-F238E27FC236}">
                <a16:creationId xmlns:a16="http://schemas.microsoft.com/office/drawing/2014/main" xmlns="" id="{58DD1186-5FA1-4806-B46C-D2B78101E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sp>
        <p:nvSpPr>
          <p:cNvPr id="19"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20" name="图片 24">
            <a:extLst>
              <a:ext uri="{FF2B5EF4-FFF2-40B4-BE49-F238E27FC236}">
                <a16:creationId xmlns:a16="http://schemas.microsoft.com/office/drawing/2014/main" xmlns="" id="{B5AF14F6-CAAA-445C-B50D-0B9E18711B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21"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302325" y="1505808"/>
            <a:ext cx="4843643"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sz="2400" b="1" dirty="0" smtClean="0">
                <a:solidFill>
                  <a:srgbClr val="FF0000"/>
                </a:solidFill>
              </a:rPr>
              <a:t>(</a:t>
            </a:r>
            <a:r>
              <a:rPr lang="zh-CN" altLang="en-US" sz="2400" b="1" dirty="0" smtClean="0">
                <a:solidFill>
                  <a:srgbClr val="FF0000"/>
                </a:solidFill>
              </a:rPr>
              <a:t>三</a:t>
            </a:r>
            <a:r>
              <a:rPr lang="en-US" altLang="zh-CN" sz="2400" b="1" dirty="0" smtClean="0">
                <a:solidFill>
                  <a:srgbClr val="FF0000"/>
                </a:solidFill>
              </a:rPr>
              <a:t>) </a:t>
            </a:r>
            <a:r>
              <a:rPr lang="zh-CN" altLang="en-US" sz="2400" b="1" dirty="0" smtClean="0">
                <a:solidFill>
                  <a:srgbClr val="FF0000"/>
                </a:solidFill>
              </a:rPr>
              <a:t>基</a:t>
            </a:r>
            <a:r>
              <a:rPr lang="zh-CN" altLang="en-US" sz="2400" b="1" dirty="0">
                <a:solidFill>
                  <a:srgbClr val="FF0000"/>
                </a:solidFill>
              </a:rPr>
              <a:t>于症状评估的临床试验终点</a:t>
            </a:r>
            <a:endParaRPr lang="en-US" sz="2400" dirty="0">
              <a:solidFill>
                <a:srgbClr val="FF0000"/>
              </a:solidFill>
            </a:endParaRPr>
          </a:p>
        </p:txBody>
      </p:sp>
    </p:spTree>
    <p:extLst>
      <p:ext uri="{BB962C8B-B14F-4D97-AF65-F5344CB8AC3E}">
        <p14:creationId xmlns:p14="http://schemas.microsoft.com/office/powerpoint/2010/main" val="3228749591"/>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750"/>
                                        <p:tgtEl>
                                          <p:spTgt spid="16"/>
                                        </p:tgtEl>
                                      </p:cBhvr>
                                    </p:animEffect>
                                    <p:anim calcmode="lin" valueType="num">
                                      <p:cBhvr>
                                        <p:cTn id="14" dur="750" fill="hold"/>
                                        <p:tgtEl>
                                          <p:spTgt spid="16"/>
                                        </p:tgtEl>
                                        <p:attrNameLst>
                                          <p:attrName>ppt_x</p:attrName>
                                        </p:attrNameLst>
                                      </p:cBhvr>
                                      <p:tavLst>
                                        <p:tav tm="0">
                                          <p:val>
                                            <p:strVal val="#ppt_x"/>
                                          </p:val>
                                        </p:tav>
                                        <p:tav tm="100000">
                                          <p:val>
                                            <p:strVal val="#ppt_x"/>
                                          </p:val>
                                        </p:tav>
                                      </p:tavLst>
                                    </p:anim>
                                    <p:anim calcmode="lin" valueType="num">
                                      <p:cBhvr>
                                        <p:cTn id="15" dur="75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42"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19"/>
                                        </p:tgtEl>
                                        <p:attrNameLst>
                                          <p:attrName>style.visibility</p:attrName>
                                        </p:attrNameLst>
                                      </p:cBhvr>
                                      <p:to>
                                        <p:strVal val="visible"/>
                                      </p:to>
                                    </p:set>
                                    <p:anim by="(-#ppt_w*2)" calcmode="lin" valueType="num">
                                      <p:cBhvr rctx="PPT">
                                        <p:cTn id="25" dur="300" autoRev="1" fill="hold">
                                          <p:stCondLst>
                                            <p:cond delay="0"/>
                                          </p:stCondLst>
                                        </p:cTn>
                                        <p:tgtEl>
                                          <p:spTgt spid="19"/>
                                        </p:tgtEl>
                                        <p:attrNameLst>
                                          <p:attrName>ppt_w</p:attrName>
                                        </p:attrNameLst>
                                      </p:cBhvr>
                                    </p:anim>
                                    <p:anim by="(#ppt_w*0.50)" calcmode="lin" valueType="num">
                                      <p:cBhvr>
                                        <p:cTn id="26" dur="300" decel="50000" autoRev="1" fill="hold">
                                          <p:stCondLst>
                                            <p:cond delay="0"/>
                                          </p:stCondLst>
                                        </p:cTn>
                                        <p:tgtEl>
                                          <p:spTgt spid="19"/>
                                        </p:tgtEl>
                                        <p:attrNameLst>
                                          <p:attrName>ppt_x</p:attrName>
                                        </p:attrNameLst>
                                      </p:cBhvr>
                                    </p:anim>
                                    <p:anim from="(-#ppt_h/2)" to="(#ppt_y)" calcmode="lin" valueType="num">
                                      <p:cBhvr>
                                        <p:cTn id="27" dur="600" fill="hold">
                                          <p:stCondLst>
                                            <p:cond delay="0"/>
                                          </p:stCondLst>
                                        </p:cTn>
                                        <p:tgtEl>
                                          <p:spTgt spid="19"/>
                                        </p:tgtEl>
                                        <p:attrNameLst>
                                          <p:attrName>ppt_y</p:attrName>
                                        </p:attrNameLst>
                                      </p:cBhvr>
                                    </p:anim>
                                    <p:animRot by="21600000">
                                      <p:cBhvr>
                                        <p:cTn id="28" dur="600" fill="hold">
                                          <p:stCondLst>
                                            <p:cond delay="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cxnSp>
        <p:nvCxnSpPr>
          <p:cNvPr id="4" name="直接连接符 3"/>
          <p:cNvCxnSpPr/>
          <p:nvPr/>
        </p:nvCxnSpPr>
        <p:spPr>
          <a:xfrm>
            <a:off x="4517998" y="2497149"/>
            <a:ext cx="0" cy="3838743"/>
          </a:xfrm>
          <a:prstGeom prst="line">
            <a:avLst/>
          </a:prstGeom>
          <a:noFill/>
          <a:ln w="12700" cap="flat" cmpd="sng" algn="ctr">
            <a:solidFill>
              <a:sysClr val="window" lastClr="FFFFFF">
                <a:lumMod val="65000"/>
              </a:sysClr>
            </a:solidFill>
            <a:prstDash val="solid"/>
          </a:ln>
          <a:effectLst/>
        </p:spPr>
      </p:cxnSp>
      <p:grpSp>
        <p:nvGrpSpPr>
          <p:cNvPr id="6" name="组合 5"/>
          <p:cNvGrpSpPr/>
          <p:nvPr/>
        </p:nvGrpSpPr>
        <p:grpSpPr>
          <a:xfrm>
            <a:off x="4212005" y="2022016"/>
            <a:ext cx="611989" cy="815733"/>
            <a:chOff x="3714631" y="870654"/>
            <a:chExt cx="612068" cy="612068"/>
          </a:xfrm>
          <a:solidFill>
            <a:srgbClr val="8BBDE2"/>
          </a:solidFill>
        </p:grpSpPr>
        <p:sp>
          <p:nvSpPr>
            <p:cNvPr id="7" name="椭圆 6"/>
            <p:cNvSpPr/>
            <p:nvPr/>
          </p:nvSpPr>
          <p:spPr>
            <a:xfrm>
              <a:off x="3714631" y="870654"/>
              <a:ext cx="612068" cy="612068"/>
            </a:xfrm>
            <a:prstGeom prst="ellipse">
              <a:avLst/>
            </a:prstGeom>
            <a:grpFill/>
            <a:ln w="25400" cap="flat" cmpd="sng" algn="ctr">
              <a:noFill/>
              <a:prstDash val="solid"/>
            </a:ln>
            <a:effectLst/>
          </p:spPr>
          <p:txBody>
            <a:bodyPr rtlCol="0" anchor="ctr"/>
            <a:lstStyle/>
            <a:p>
              <a:pPr algn="ctr" defTabSz="914248">
                <a:defRPr/>
              </a:pPr>
              <a:endParaRPr lang="zh-CN" altLang="en-US" sz="2400" kern="0">
                <a:solidFill>
                  <a:prstClr val="white"/>
                </a:solidFill>
                <a:ea typeface="宋体" panose="02010600030101010101" pitchFamily="2" charset="-122"/>
              </a:endParaRPr>
            </a:p>
          </p:txBody>
        </p:sp>
        <p:sp>
          <p:nvSpPr>
            <p:cNvPr id="8" name="TextBox 50"/>
            <p:cNvSpPr txBox="1"/>
            <p:nvPr/>
          </p:nvSpPr>
          <p:spPr>
            <a:xfrm>
              <a:off x="3873007" y="1022799"/>
              <a:ext cx="295312" cy="230934"/>
            </a:xfrm>
            <a:prstGeom prst="rect">
              <a:avLst/>
            </a:prstGeom>
            <a:grpFill/>
          </p:spPr>
          <p:txBody>
            <a:bodyPr wrap="none" rtlCol="0">
              <a:spAutoFit/>
            </a:bodyPr>
            <a:lstStyle/>
            <a:p>
              <a:pPr algn="ctr" defTabSz="914248">
                <a:defRPr/>
              </a:pPr>
              <a:r>
                <a:rPr lang="en-US" altLang="zh-CN" sz="1400" b="1" kern="0" dirty="0" smtClean="0">
                  <a:solidFill>
                    <a:prstClr val="white"/>
                  </a:solidFill>
                  <a:latin typeface="微软雅黑" pitchFamily="34" charset="-122"/>
                </a:rPr>
                <a:t>1</a:t>
              </a:r>
              <a:endParaRPr lang="zh-CN" altLang="en-US" sz="1400" b="1" kern="0" dirty="0">
                <a:solidFill>
                  <a:prstClr val="white"/>
                </a:solidFill>
                <a:latin typeface="微软雅黑" pitchFamily="34" charset="-122"/>
              </a:endParaRPr>
            </a:p>
          </p:txBody>
        </p:sp>
      </p:grpSp>
      <p:grpSp>
        <p:nvGrpSpPr>
          <p:cNvPr id="9" name="组合 8"/>
          <p:cNvGrpSpPr/>
          <p:nvPr/>
        </p:nvGrpSpPr>
        <p:grpSpPr>
          <a:xfrm>
            <a:off x="4212005" y="3301597"/>
            <a:ext cx="611989" cy="815733"/>
            <a:chOff x="3707904" y="1851670"/>
            <a:chExt cx="612068" cy="612068"/>
          </a:xfrm>
          <a:solidFill>
            <a:srgbClr val="8D86BA"/>
          </a:solidFill>
        </p:grpSpPr>
        <p:sp>
          <p:nvSpPr>
            <p:cNvPr id="10" name="椭圆 9"/>
            <p:cNvSpPr/>
            <p:nvPr/>
          </p:nvSpPr>
          <p:spPr>
            <a:xfrm>
              <a:off x="3707904" y="1851670"/>
              <a:ext cx="612068" cy="612068"/>
            </a:xfrm>
            <a:prstGeom prst="ellipse">
              <a:avLst/>
            </a:prstGeom>
            <a:grpFill/>
            <a:ln w="25400" cap="flat" cmpd="sng" algn="ctr">
              <a:noFill/>
              <a:prstDash val="solid"/>
            </a:ln>
            <a:effectLst/>
          </p:spPr>
          <p:txBody>
            <a:bodyPr rtlCol="0" anchor="ctr"/>
            <a:lstStyle/>
            <a:p>
              <a:pPr algn="ctr" defTabSz="914248">
                <a:defRPr/>
              </a:pPr>
              <a:endParaRPr lang="zh-CN" altLang="en-US" sz="2400" kern="0">
                <a:solidFill>
                  <a:prstClr val="white"/>
                </a:solidFill>
                <a:ea typeface="宋体" panose="02010600030101010101" pitchFamily="2" charset="-122"/>
              </a:endParaRPr>
            </a:p>
          </p:txBody>
        </p:sp>
        <p:sp>
          <p:nvSpPr>
            <p:cNvPr id="11" name="TextBox 53"/>
            <p:cNvSpPr txBox="1"/>
            <p:nvPr/>
          </p:nvSpPr>
          <p:spPr>
            <a:xfrm>
              <a:off x="3866280" y="2003815"/>
              <a:ext cx="295312" cy="230934"/>
            </a:xfrm>
            <a:prstGeom prst="rect">
              <a:avLst/>
            </a:prstGeom>
            <a:grpFill/>
          </p:spPr>
          <p:txBody>
            <a:bodyPr wrap="none" rtlCol="0">
              <a:spAutoFit/>
            </a:bodyPr>
            <a:lstStyle/>
            <a:p>
              <a:pPr algn="ctr" defTabSz="914248">
                <a:defRPr/>
              </a:pPr>
              <a:r>
                <a:rPr lang="en-US" altLang="zh-CN" sz="1400" b="1" kern="0" dirty="0" smtClean="0">
                  <a:solidFill>
                    <a:prstClr val="white"/>
                  </a:solidFill>
                  <a:latin typeface="微软雅黑" pitchFamily="34" charset="-122"/>
                </a:rPr>
                <a:t>2</a:t>
              </a:r>
              <a:endParaRPr lang="zh-CN" altLang="en-US" sz="1400" b="1" kern="0" dirty="0">
                <a:solidFill>
                  <a:prstClr val="white"/>
                </a:solidFill>
                <a:latin typeface="微软雅黑" pitchFamily="34" charset="-122"/>
              </a:endParaRPr>
            </a:p>
          </p:txBody>
        </p:sp>
      </p:grpSp>
      <p:grpSp>
        <p:nvGrpSpPr>
          <p:cNvPr id="12" name="组合 11"/>
          <p:cNvGrpSpPr/>
          <p:nvPr/>
        </p:nvGrpSpPr>
        <p:grpSpPr>
          <a:xfrm>
            <a:off x="4212005" y="4581178"/>
            <a:ext cx="611989" cy="815733"/>
            <a:chOff x="3701177" y="2832686"/>
            <a:chExt cx="612068" cy="612068"/>
          </a:xfrm>
          <a:solidFill>
            <a:srgbClr val="8BBDE2"/>
          </a:solidFill>
        </p:grpSpPr>
        <p:sp>
          <p:nvSpPr>
            <p:cNvPr id="13" name="椭圆 12"/>
            <p:cNvSpPr/>
            <p:nvPr/>
          </p:nvSpPr>
          <p:spPr>
            <a:xfrm>
              <a:off x="3701177" y="2832686"/>
              <a:ext cx="612068" cy="612068"/>
            </a:xfrm>
            <a:prstGeom prst="ellipse">
              <a:avLst/>
            </a:prstGeom>
            <a:grpFill/>
            <a:ln w="25400" cap="flat" cmpd="sng" algn="ctr">
              <a:noFill/>
              <a:prstDash val="solid"/>
            </a:ln>
            <a:effectLst/>
          </p:spPr>
          <p:txBody>
            <a:bodyPr rtlCol="0" anchor="ctr"/>
            <a:lstStyle/>
            <a:p>
              <a:pPr algn="ctr" defTabSz="914248">
                <a:defRPr/>
              </a:pPr>
              <a:endParaRPr lang="zh-CN" altLang="en-US" sz="2400" kern="0">
                <a:solidFill>
                  <a:prstClr val="white"/>
                </a:solidFill>
                <a:ea typeface="宋体" panose="02010600030101010101" pitchFamily="2" charset="-122"/>
              </a:endParaRPr>
            </a:p>
          </p:txBody>
        </p:sp>
        <p:sp>
          <p:nvSpPr>
            <p:cNvPr id="14" name="TextBox 56"/>
            <p:cNvSpPr txBox="1"/>
            <p:nvPr/>
          </p:nvSpPr>
          <p:spPr>
            <a:xfrm>
              <a:off x="3859553" y="2984831"/>
              <a:ext cx="295312" cy="230934"/>
            </a:xfrm>
            <a:prstGeom prst="rect">
              <a:avLst/>
            </a:prstGeom>
            <a:grpFill/>
          </p:spPr>
          <p:txBody>
            <a:bodyPr wrap="none" rtlCol="0">
              <a:spAutoFit/>
            </a:bodyPr>
            <a:lstStyle/>
            <a:p>
              <a:pPr algn="ctr" defTabSz="914248">
                <a:defRPr/>
              </a:pPr>
              <a:r>
                <a:rPr lang="en-US" altLang="zh-CN" sz="1400" b="1" kern="0" dirty="0" smtClean="0">
                  <a:solidFill>
                    <a:prstClr val="white"/>
                  </a:solidFill>
                  <a:latin typeface="微软雅黑" pitchFamily="34" charset="-122"/>
                </a:rPr>
                <a:t>3</a:t>
              </a:r>
              <a:endParaRPr lang="zh-CN" altLang="en-US" sz="1400" b="1" kern="0" dirty="0">
                <a:solidFill>
                  <a:prstClr val="white"/>
                </a:solidFill>
                <a:latin typeface="微软雅黑" pitchFamily="34" charset="-122"/>
              </a:endParaRPr>
            </a:p>
          </p:txBody>
        </p:sp>
      </p:grpSp>
      <p:grpSp>
        <p:nvGrpSpPr>
          <p:cNvPr id="15" name="组合 14"/>
          <p:cNvGrpSpPr/>
          <p:nvPr/>
        </p:nvGrpSpPr>
        <p:grpSpPr>
          <a:xfrm>
            <a:off x="4212006" y="5860757"/>
            <a:ext cx="611989" cy="815733"/>
            <a:chOff x="3694450" y="3813702"/>
            <a:chExt cx="612068" cy="612068"/>
          </a:xfrm>
          <a:solidFill>
            <a:srgbClr val="8D86BA"/>
          </a:solidFill>
        </p:grpSpPr>
        <p:sp>
          <p:nvSpPr>
            <p:cNvPr id="16" name="椭圆 15"/>
            <p:cNvSpPr/>
            <p:nvPr/>
          </p:nvSpPr>
          <p:spPr>
            <a:xfrm>
              <a:off x="3694450" y="3813702"/>
              <a:ext cx="612068" cy="612068"/>
            </a:xfrm>
            <a:prstGeom prst="ellipse">
              <a:avLst/>
            </a:prstGeom>
            <a:grpFill/>
            <a:ln w="25400" cap="flat" cmpd="sng" algn="ctr">
              <a:noFill/>
              <a:prstDash val="solid"/>
            </a:ln>
            <a:effectLst/>
          </p:spPr>
          <p:txBody>
            <a:bodyPr rtlCol="0" anchor="ctr"/>
            <a:lstStyle/>
            <a:p>
              <a:pPr algn="ctr" defTabSz="914248">
                <a:defRPr/>
              </a:pPr>
              <a:endParaRPr lang="zh-CN" altLang="en-US" sz="2400" kern="0">
                <a:solidFill>
                  <a:prstClr val="white"/>
                </a:solidFill>
                <a:ea typeface="宋体" panose="02010600030101010101" pitchFamily="2" charset="-122"/>
              </a:endParaRPr>
            </a:p>
          </p:txBody>
        </p:sp>
        <p:sp>
          <p:nvSpPr>
            <p:cNvPr id="17" name="TextBox 59"/>
            <p:cNvSpPr txBox="1"/>
            <p:nvPr/>
          </p:nvSpPr>
          <p:spPr>
            <a:xfrm>
              <a:off x="3852827" y="3965847"/>
              <a:ext cx="295312" cy="230934"/>
            </a:xfrm>
            <a:prstGeom prst="rect">
              <a:avLst/>
            </a:prstGeom>
            <a:grpFill/>
          </p:spPr>
          <p:txBody>
            <a:bodyPr wrap="none" rtlCol="0">
              <a:spAutoFit/>
            </a:bodyPr>
            <a:lstStyle/>
            <a:p>
              <a:pPr algn="ctr" defTabSz="914248">
                <a:defRPr/>
              </a:pPr>
              <a:r>
                <a:rPr lang="en-US" altLang="zh-CN" sz="1400" b="1" kern="0" dirty="0" smtClean="0">
                  <a:solidFill>
                    <a:prstClr val="white"/>
                  </a:solidFill>
                  <a:latin typeface="微软雅黑" pitchFamily="34" charset="-122"/>
                </a:rPr>
                <a:t>4</a:t>
              </a:r>
              <a:endParaRPr lang="zh-CN" altLang="en-US" sz="1400" b="1" kern="0" dirty="0">
                <a:solidFill>
                  <a:prstClr val="white"/>
                </a:solidFill>
                <a:latin typeface="微软雅黑" pitchFamily="34" charset="-122"/>
              </a:endParaRPr>
            </a:p>
          </p:txBody>
        </p:sp>
      </p:grpSp>
      <p:sp>
        <p:nvSpPr>
          <p:cNvPr id="19" name="TextBox 62"/>
          <p:cNvSpPr txBox="1"/>
          <p:nvPr/>
        </p:nvSpPr>
        <p:spPr>
          <a:xfrm>
            <a:off x="4967990" y="1972390"/>
            <a:ext cx="3549477" cy="1049518"/>
          </a:xfrm>
          <a:prstGeom prst="rect">
            <a:avLst/>
          </a:prstGeom>
          <a:noFill/>
        </p:spPr>
        <p:txBody>
          <a:bodyPr wrap="square" rtlCol="0">
            <a:spAutoFit/>
          </a:bodyPr>
          <a:lstStyle/>
          <a:p>
            <a:pPr marL="171450" indent="-171450" defTabSz="914248">
              <a:lnSpc>
                <a:spcPct val="130000"/>
              </a:lnSpc>
              <a:spcBef>
                <a:spcPts val="600"/>
              </a:spcBef>
              <a:buFont typeface="Arial" panose="020B0604020202020204" pitchFamily="34" charset="0"/>
              <a:buChar char="•"/>
              <a:defRPr/>
            </a:pPr>
            <a:r>
              <a:rPr lang="zh-CN" altLang="en-US" sz="1100" kern="0" dirty="0">
                <a:solidFill>
                  <a:prstClr val="black">
                    <a:lumMod val="65000"/>
                    <a:lumOff val="35000"/>
                  </a:prstClr>
                </a:solidFill>
              </a:rPr>
              <a:t>与“疾病进展时间（</a:t>
            </a:r>
            <a:r>
              <a:rPr lang="en-US" altLang="zh-CN" sz="1100" kern="0" dirty="0">
                <a:solidFill>
                  <a:prstClr val="black">
                    <a:lumMod val="65000"/>
                    <a:lumOff val="35000"/>
                  </a:prstClr>
                </a:solidFill>
              </a:rPr>
              <a:t>TTP</a:t>
            </a:r>
            <a:r>
              <a:rPr lang="zh-CN" altLang="en-US" sz="1100" kern="0" dirty="0">
                <a:solidFill>
                  <a:prstClr val="black">
                    <a:lumMod val="65000"/>
                    <a:lumOff val="35000"/>
                  </a:prstClr>
                </a:solidFill>
              </a:rPr>
              <a:t>）”相似，“</a:t>
            </a:r>
            <a:r>
              <a:rPr lang="zh-CN" altLang="en-US" sz="1100" b="1" kern="0" dirty="0">
                <a:solidFill>
                  <a:srgbClr val="0000FF"/>
                </a:solidFill>
              </a:rPr>
              <a:t>癌症症状进展时</a:t>
            </a:r>
            <a:r>
              <a:rPr lang="zh-CN" altLang="en-US" sz="1100" b="1" kern="0" dirty="0" smtClean="0">
                <a:solidFill>
                  <a:srgbClr val="0000FF"/>
                </a:solidFill>
              </a:rPr>
              <a:t>间</a:t>
            </a:r>
            <a:r>
              <a:rPr lang="zh-CN" altLang="en-US" sz="1100" kern="0" dirty="0" smtClean="0">
                <a:solidFill>
                  <a:prstClr val="black">
                    <a:lumMod val="65000"/>
                    <a:lumOff val="35000"/>
                  </a:prstClr>
                </a:solidFill>
              </a:rPr>
              <a:t>”</a:t>
            </a:r>
            <a:r>
              <a:rPr lang="zh-CN" altLang="en-US" sz="1100" kern="0" dirty="0">
                <a:solidFill>
                  <a:prstClr val="black">
                    <a:lumMod val="65000"/>
                    <a:lumOff val="35000"/>
                  </a:prstClr>
                </a:solidFill>
              </a:rPr>
              <a:t>是临床获益的直接测量指标而不是替代终点</a:t>
            </a:r>
            <a:r>
              <a:rPr lang="zh-CN" altLang="en-US" sz="1100" kern="0" dirty="0" smtClean="0">
                <a:solidFill>
                  <a:prstClr val="black">
                    <a:lumMod val="65000"/>
                    <a:lumOff val="35000"/>
                  </a:prstClr>
                </a:solidFill>
              </a:rPr>
              <a:t>。</a:t>
            </a:r>
            <a:endParaRPr lang="en-US" altLang="zh-CN" sz="1100" kern="0" dirty="0" smtClean="0">
              <a:solidFill>
                <a:prstClr val="black">
                  <a:lumMod val="65000"/>
                  <a:lumOff val="35000"/>
                </a:prstClr>
              </a:solidFill>
            </a:endParaRPr>
          </a:p>
          <a:p>
            <a:pPr marL="171450" indent="-171450" defTabSz="914248">
              <a:lnSpc>
                <a:spcPct val="130000"/>
              </a:lnSpc>
              <a:spcBef>
                <a:spcPts val="600"/>
              </a:spcBef>
              <a:buFont typeface="Arial" panose="020B0604020202020204" pitchFamily="34" charset="0"/>
              <a:buChar char="•"/>
              <a:defRPr/>
            </a:pPr>
            <a:r>
              <a:rPr lang="zh-CN" altLang="en-US" sz="1100" kern="0" dirty="0" smtClean="0">
                <a:solidFill>
                  <a:prstClr val="black">
                    <a:lumMod val="65000"/>
                    <a:lumOff val="35000"/>
                  </a:prstClr>
                </a:solidFill>
              </a:rPr>
              <a:t>疾</a:t>
            </a:r>
            <a:r>
              <a:rPr lang="zh-CN" altLang="en-US" sz="1100" kern="0" dirty="0">
                <a:solidFill>
                  <a:prstClr val="black">
                    <a:lumMod val="65000"/>
                    <a:lumOff val="35000"/>
                  </a:prstClr>
                </a:solidFill>
              </a:rPr>
              <a:t>病进展测量中存在的问题（例如评估缺失）同样存在于“症状进展时间”的评估中。</a:t>
            </a:r>
          </a:p>
        </p:txBody>
      </p:sp>
      <p:sp>
        <p:nvSpPr>
          <p:cNvPr id="21" name="TextBox 64"/>
          <p:cNvSpPr txBox="1"/>
          <p:nvPr/>
        </p:nvSpPr>
        <p:spPr>
          <a:xfrm>
            <a:off x="4967988" y="4310997"/>
            <a:ext cx="3862743" cy="1369606"/>
          </a:xfrm>
          <a:prstGeom prst="rect">
            <a:avLst/>
          </a:prstGeom>
          <a:noFill/>
        </p:spPr>
        <p:txBody>
          <a:bodyPr wrap="square" rtlCol="0">
            <a:spAutoFit/>
          </a:bodyPr>
          <a:lstStyle/>
          <a:p>
            <a:pPr marL="171450" indent="-171450" defTabSz="914248">
              <a:lnSpc>
                <a:spcPct val="130000"/>
              </a:lnSpc>
              <a:spcBef>
                <a:spcPts val="600"/>
              </a:spcBef>
              <a:buFont typeface="Arial" panose="020B0604020202020204" pitchFamily="34" charset="0"/>
              <a:buChar char="•"/>
              <a:defRPr/>
            </a:pPr>
            <a:r>
              <a:rPr lang="zh-CN" altLang="en-US" sz="1200" b="1" kern="0" dirty="0">
                <a:solidFill>
                  <a:srgbClr val="0000FF"/>
                </a:solidFill>
              </a:rPr>
              <a:t>复合症状终点</a:t>
            </a:r>
            <a:r>
              <a:rPr lang="zh-CN" altLang="en-US" sz="1200" kern="0" dirty="0">
                <a:solidFill>
                  <a:prstClr val="black">
                    <a:lumMod val="65000"/>
                    <a:lumOff val="35000"/>
                  </a:prstClr>
                </a:solidFill>
              </a:rPr>
              <a:t>的中的某一症状指标应当具有相似的临床重要性，并且其结果不应当仅仅归因于一个指标</a:t>
            </a:r>
            <a:r>
              <a:rPr lang="zh-CN" altLang="en-US" sz="1200" kern="0" dirty="0" smtClean="0">
                <a:solidFill>
                  <a:prstClr val="black">
                    <a:lumMod val="65000"/>
                    <a:lumOff val="35000"/>
                  </a:prstClr>
                </a:solidFill>
              </a:rPr>
              <a:t>。</a:t>
            </a:r>
            <a:endParaRPr lang="en-US" altLang="zh-CN" sz="1200" kern="0" dirty="0" smtClean="0">
              <a:solidFill>
                <a:prstClr val="black">
                  <a:lumMod val="65000"/>
                  <a:lumOff val="35000"/>
                </a:prstClr>
              </a:solidFill>
            </a:endParaRPr>
          </a:p>
          <a:p>
            <a:pPr marL="171450" indent="-171450" defTabSz="914248">
              <a:lnSpc>
                <a:spcPct val="130000"/>
              </a:lnSpc>
              <a:spcBef>
                <a:spcPts val="600"/>
              </a:spcBef>
              <a:buFont typeface="Arial" panose="020B0604020202020204" pitchFamily="34" charset="0"/>
              <a:buChar char="•"/>
              <a:defRPr/>
            </a:pPr>
            <a:r>
              <a:rPr lang="zh-CN" altLang="en-US" sz="1200" kern="0" dirty="0" smtClean="0">
                <a:solidFill>
                  <a:prstClr val="black">
                    <a:lumMod val="65000"/>
                    <a:lumOff val="35000"/>
                  </a:prstClr>
                </a:solidFill>
              </a:rPr>
              <a:t>例</a:t>
            </a:r>
            <a:r>
              <a:rPr lang="zh-CN" altLang="en-US" sz="1200" kern="0" dirty="0">
                <a:solidFill>
                  <a:prstClr val="black">
                    <a:lumMod val="65000"/>
                    <a:lumOff val="35000"/>
                  </a:prstClr>
                </a:solidFill>
              </a:rPr>
              <a:t>如，基于复合终点批准用于治疗肿瘤骨转移患者的药物，与骨骼相关的事件被定义为病理性骨折、骨放射治疗、骨外科手术和脊髓压迫。</a:t>
            </a:r>
          </a:p>
        </p:txBody>
      </p:sp>
      <p:sp>
        <p:nvSpPr>
          <p:cNvPr id="23" name="TextBox 66"/>
          <p:cNvSpPr txBox="1"/>
          <p:nvPr/>
        </p:nvSpPr>
        <p:spPr>
          <a:xfrm>
            <a:off x="327496" y="2829648"/>
            <a:ext cx="3704511" cy="2003625"/>
          </a:xfrm>
          <a:prstGeom prst="rect">
            <a:avLst/>
          </a:prstGeom>
          <a:noFill/>
        </p:spPr>
        <p:txBody>
          <a:bodyPr wrap="square" rtlCol="0">
            <a:spAutoFit/>
          </a:bodyPr>
          <a:lstStyle/>
          <a:p>
            <a:pPr marL="171450" indent="-171450" defTabSz="914248">
              <a:lnSpc>
                <a:spcPct val="130000"/>
              </a:lnSpc>
              <a:spcBef>
                <a:spcPts val="600"/>
              </a:spcBef>
              <a:buFont typeface="Arial" panose="020B0604020202020204" pitchFamily="34" charset="0"/>
              <a:buChar char="•"/>
              <a:defRPr/>
            </a:pPr>
            <a:r>
              <a:rPr lang="zh-CN" altLang="en-US" sz="1200" kern="0" dirty="0">
                <a:solidFill>
                  <a:prstClr val="black">
                    <a:lumMod val="65000"/>
                    <a:lumOff val="35000"/>
                  </a:prstClr>
                </a:solidFill>
              </a:rPr>
              <a:t>在非盲的试验中可能导致评价</a:t>
            </a:r>
            <a:r>
              <a:rPr lang="zh-CN" altLang="en-US" sz="1200" b="1" kern="0" dirty="0">
                <a:solidFill>
                  <a:srgbClr val="0000FF"/>
                </a:solidFill>
              </a:rPr>
              <a:t>偏倚</a:t>
            </a:r>
            <a:r>
              <a:rPr lang="zh-CN" altLang="en-US" sz="1200" kern="0" dirty="0" smtClean="0">
                <a:solidFill>
                  <a:prstClr val="black">
                    <a:lumMod val="65000"/>
                    <a:lumOff val="35000"/>
                  </a:prstClr>
                </a:solidFill>
              </a:rPr>
              <a:t>。</a:t>
            </a:r>
            <a:endParaRPr lang="en-US" altLang="zh-CN" sz="1200" kern="0" dirty="0" smtClean="0">
              <a:solidFill>
                <a:prstClr val="black">
                  <a:lumMod val="65000"/>
                  <a:lumOff val="35000"/>
                </a:prstClr>
              </a:solidFill>
            </a:endParaRPr>
          </a:p>
          <a:p>
            <a:pPr marL="171450" indent="-171450" defTabSz="914248">
              <a:lnSpc>
                <a:spcPct val="130000"/>
              </a:lnSpc>
              <a:spcBef>
                <a:spcPts val="600"/>
              </a:spcBef>
              <a:buFont typeface="Arial" panose="020B0604020202020204" pitchFamily="34" charset="0"/>
              <a:buChar char="•"/>
              <a:defRPr/>
            </a:pPr>
            <a:r>
              <a:rPr lang="zh-CN" altLang="en-US" sz="1200" kern="0" dirty="0" smtClean="0">
                <a:solidFill>
                  <a:prstClr val="black">
                    <a:lumMod val="65000"/>
                    <a:lumOff val="35000"/>
                  </a:prstClr>
                </a:solidFill>
              </a:rPr>
              <a:t>肿</a:t>
            </a:r>
            <a:r>
              <a:rPr lang="zh-CN" altLang="en-US" sz="1200" kern="0" dirty="0">
                <a:solidFill>
                  <a:prstClr val="black">
                    <a:lumMod val="65000"/>
                    <a:lumOff val="35000"/>
                  </a:prstClr>
                </a:solidFill>
              </a:rPr>
              <a:t>瘤的发展和肿瘤相关症状开始之间会出现间隔。往往在达到症状终点前，治疗就进行了调整，从而</a:t>
            </a:r>
            <a:r>
              <a:rPr lang="zh-CN" altLang="en-US" sz="1200" b="1" kern="0" dirty="0">
                <a:solidFill>
                  <a:srgbClr val="0000FF"/>
                </a:solidFill>
              </a:rPr>
              <a:t>混淆了分析结果</a:t>
            </a:r>
            <a:r>
              <a:rPr lang="zh-CN" altLang="en-US" sz="1200" kern="0" dirty="0" smtClean="0">
                <a:solidFill>
                  <a:prstClr val="black">
                    <a:lumMod val="65000"/>
                    <a:lumOff val="35000"/>
                  </a:prstClr>
                </a:solidFill>
              </a:rPr>
              <a:t>。</a:t>
            </a:r>
            <a:endParaRPr lang="en-US" altLang="zh-CN" sz="1200" kern="0" dirty="0" smtClean="0">
              <a:solidFill>
                <a:prstClr val="black">
                  <a:lumMod val="65000"/>
                  <a:lumOff val="35000"/>
                </a:prstClr>
              </a:solidFill>
            </a:endParaRPr>
          </a:p>
          <a:p>
            <a:pPr marL="171450" indent="-171450" defTabSz="914248">
              <a:lnSpc>
                <a:spcPct val="130000"/>
              </a:lnSpc>
              <a:spcBef>
                <a:spcPts val="600"/>
              </a:spcBef>
              <a:buFont typeface="Arial" panose="020B0604020202020204" pitchFamily="34" charset="0"/>
              <a:buChar char="•"/>
              <a:defRPr/>
            </a:pPr>
            <a:r>
              <a:rPr lang="zh-CN" altLang="en-US" sz="1200" kern="0" dirty="0" smtClean="0">
                <a:solidFill>
                  <a:prstClr val="black">
                    <a:lumMod val="65000"/>
                    <a:lumOff val="35000"/>
                  </a:prstClr>
                </a:solidFill>
              </a:rPr>
              <a:t>许</a:t>
            </a:r>
            <a:r>
              <a:rPr lang="zh-CN" altLang="en-US" sz="1200" kern="0" dirty="0">
                <a:solidFill>
                  <a:prstClr val="black">
                    <a:lumMod val="65000"/>
                    <a:lumOff val="35000"/>
                  </a:prstClr>
                </a:solidFill>
              </a:rPr>
              <a:t>多抗肿瘤药物的试验中采用的是肿瘤相关症状很轻的患者</a:t>
            </a:r>
            <a:r>
              <a:rPr lang="zh-CN" altLang="en-US" sz="1200" kern="0" dirty="0" smtClean="0">
                <a:solidFill>
                  <a:prstClr val="black">
                    <a:lumMod val="65000"/>
                    <a:lumOff val="35000"/>
                  </a:prstClr>
                </a:solidFill>
              </a:rPr>
              <a:t>。</a:t>
            </a:r>
            <a:endParaRPr lang="en-US" altLang="zh-CN" sz="1200" kern="0" dirty="0" smtClean="0">
              <a:solidFill>
                <a:prstClr val="black">
                  <a:lumMod val="65000"/>
                  <a:lumOff val="35000"/>
                </a:prstClr>
              </a:solidFill>
            </a:endParaRPr>
          </a:p>
          <a:p>
            <a:pPr marL="171450" indent="-171450" defTabSz="914248">
              <a:lnSpc>
                <a:spcPct val="130000"/>
              </a:lnSpc>
              <a:spcBef>
                <a:spcPts val="600"/>
              </a:spcBef>
              <a:buFont typeface="Arial" panose="020B0604020202020204" pitchFamily="34" charset="0"/>
              <a:buChar char="•"/>
              <a:defRPr/>
            </a:pPr>
            <a:r>
              <a:rPr lang="zh-CN" altLang="en-US" sz="1200" kern="0" dirty="0" smtClean="0">
                <a:solidFill>
                  <a:prstClr val="black">
                    <a:lumMod val="65000"/>
                    <a:lumOff val="35000"/>
                  </a:prstClr>
                </a:solidFill>
              </a:rPr>
              <a:t>而</a:t>
            </a:r>
            <a:r>
              <a:rPr lang="zh-CN" altLang="en-US" sz="1200" kern="0" dirty="0">
                <a:solidFill>
                  <a:prstClr val="black">
                    <a:lumMod val="65000"/>
                    <a:lumOff val="35000"/>
                  </a:prstClr>
                </a:solidFill>
              </a:rPr>
              <a:t>且</a:t>
            </a:r>
            <a:r>
              <a:rPr lang="zh-CN" altLang="en-US" sz="1200" b="1" kern="0" dirty="0">
                <a:solidFill>
                  <a:srgbClr val="0000FF"/>
                </a:solidFill>
              </a:rPr>
              <a:t>很难将肿瘤相关症状和药物毒性区分开</a:t>
            </a:r>
            <a:r>
              <a:rPr lang="zh-CN" altLang="en-US" sz="1200" kern="0" dirty="0">
                <a:solidFill>
                  <a:prstClr val="black">
                    <a:lumMod val="65000"/>
                    <a:lumOff val="35000"/>
                  </a:prstClr>
                </a:solidFill>
              </a:rPr>
              <a:t>。</a:t>
            </a:r>
          </a:p>
        </p:txBody>
      </p:sp>
      <p:sp>
        <p:nvSpPr>
          <p:cNvPr id="25" name="TextBox 68"/>
          <p:cNvSpPr txBox="1"/>
          <p:nvPr/>
        </p:nvSpPr>
        <p:spPr>
          <a:xfrm>
            <a:off x="262466" y="5371030"/>
            <a:ext cx="3949540" cy="1384995"/>
          </a:xfrm>
          <a:prstGeom prst="rect">
            <a:avLst/>
          </a:prstGeom>
          <a:noFill/>
        </p:spPr>
        <p:txBody>
          <a:bodyPr wrap="square" rtlCol="0">
            <a:spAutoFit/>
          </a:bodyPr>
          <a:lstStyle/>
          <a:p>
            <a:pPr marL="171450" indent="-171450">
              <a:buFont typeface="Arial" panose="020B0604020202020204" pitchFamily="34" charset="0"/>
              <a:buChar char="•"/>
            </a:pPr>
            <a:r>
              <a:rPr lang="zh-CN" altLang="en-US" sz="1200" b="1" kern="0" dirty="0">
                <a:solidFill>
                  <a:srgbClr val="0000FF"/>
                </a:solidFill>
              </a:rPr>
              <a:t>选择恰当的研究人群</a:t>
            </a:r>
            <a:r>
              <a:rPr lang="zh-CN" altLang="en-US" sz="1200" kern="0" dirty="0">
                <a:solidFill>
                  <a:prstClr val="black">
                    <a:lumMod val="65000"/>
                    <a:lumOff val="35000"/>
                  </a:prstClr>
                </a:solidFill>
              </a:rPr>
              <a:t>是证明症状方面获益的关键。对于在研究基线时即有症状的患者，可利用分类的症状缓解分析评价</a:t>
            </a:r>
            <a:r>
              <a:rPr lang="zh-CN" altLang="en-US" sz="1200" kern="0" dirty="0" smtClean="0">
                <a:solidFill>
                  <a:prstClr val="black">
                    <a:lumMod val="65000"/>
                    <a:lumOff val="35000"/>
                  </a:prstClr>
                </a:solidFill>
              </a:rPr>
              <a:t>。</a:t>
            </a:r>
            <a:endParaRPr lang="en-US" altLang="zh-CN" sz="1200" kern="0" dirty="0" smtClean="0">
              <a:solidFill>
                <a:prstClr val="black">
                  <a:lumMod val="65000"/>
                  <a:lumOff val="35000"/>
                </a:prstClr>
              </a:solidFill>
            </a:endParaRPr>
          </a:p>
          <a:p>
            <a:pPr marL="171450" indent="-171450">
              <a:buFont typeface="Arial" panose="020B0604020202020204" pitchFamily="34" charset="0"/>
              <a:buChar char="•"/>
            </a:pPr>
            <a:r>
              <a:rPr lang="zh-CN" altLang="en-US" sz="1200" kern="0" dirty="0" smtClean="0">
                <a:solidFill>
                  <a:prstClr val="black">
                    <a:lumMod val="65000"/>
                    <a:lumOff val="35000"/>
                  </a:prstClr>
                </a:solidFill>
              </a:rPr>
              <a:t>对</a:t>
            </a:r>
            <a:r>
              <a:rPr lang="zh-CN" altLang="en-US" sz="1200" kern="0" dirty="0">
                <a:solidFill>
                  <a:prstClr val="black">
                    <a:lumMod val="65000"/>
                    <a:lumOff val="35000"/>
                  </a:prstClr>
                </a:solidFill>
              </a:rPr>
              <a:t>于在基线时无症状的患者，应分析“首次发生症状的时间</a:t>
            </a:r>
            <a:r>
              <a:rPr lang="zh-CN" altLang="en-US" sz="1200" kern="0" dirty="0" smtClean="0">
                <a:solidFill>
                  <a:prstClr val="black">
                    <a:lumMod val="65000"/>
                    <a:lumOff val="35000"/>
                  </a:prstClr>
                </a:solidFill>
              </a:rPr>
              <a:t>”。</a:t>
            </a:r>
            <a:endParaRPr lang="en-US" altLang="zh-CN" sz="1200" kern="0" dirty="0" smtClean="0">
              <a:solidFill>
                <a:prstClr val="black">
                  <a:lumMod val="65000"/>
                  <a:lumOff val="35000"/>
                </a:prstClr>
              </a:solidFill>
            </a:endParaRPr>
          </a:p>
          <a:p>
            <a:pPr marL="171450" indent="-171450">
              <a:buFont typeface="Arial" panose="020B0604020202020204" pitchFamily="34" charset="0"/>
              <a:buChar char="•"/>
            </a:pPr>
            <a:r>
              <a:rPr lang="zh-CN" altLang="en-US" sz="1200" kern="0" dirty="0" smtClean="0">
                <a:solidFill>
                  <a:prstClr val="black">
                    <a:lumMod val="65000"/>
                    <a:lumOff val="35000"/>
                  </a:prstClr>
                </a:solidFill>
              </a:rPr>
              <a:t>即</a:t>
            </a:r>
            <a:r>
              <a:rPr lang="zh-CN" altLang="en-US" sz="1200" kern="0" dirty="0">
                <a:solidFill>
                  <a:prstClr val="black">
                    <a:lumMod val="65000"/>
                    <a:lumOff val="35000"/>
                  </a:prstClr>
                </a:solidFill>
              </a:rPr>
              <a:t>使患者终止使用研究药物或开始使用一种新药，如果随访持续到首次出现症状，仍可评价症状的进展。</a:t>
            </a:r>
            <a:endParaRPr lang="en-US" sz="1200" kern="0" dirty="0">
              <a:solidFill>
                <a:prstClr val="black">
                  <a:lumMod val="65000"/>
                  <a:lumOff val="35000"/>
                </a:prstClr>
              </a:solidFill>
            </a:endParaRPr>
          </a:p>
        </p:txBody>
      </p:sp>
      <p:pic>
        <p:nvPicPr>
          <p:cNvPr id="27" name="图片 26">
            <a:extLst>
              <a:ext uri="{FF2B5EF4-FFF2-40B4-BE49-F238E27FC236}">
                <a16:creationId xmlns:a16="http://schemas.microsoft.com/office/drawing/2014/main" xmlns="" id="{3ADC059A-8071-46F7-8433-1EB33E87A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28" name="直接连接符 27">
            <a:extLst>
              <a:ext uri="{FF2B5EF4-FFF2-40B4-BE49-F238E27FC236}">
                <a16:creationId xmlns:a16="http://schemas.microsoft.com/office/drawing/2014/main" xmlns="" id="{53CD41AD-3B85-40C3-8FED-1EE66F0E101B}"/>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29"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sp>
        <p:nvSpPr>
          <p:cNvPr id="31" name="Rectangle 30"/>
          <p:cNvSpPr/>
          <p:nvPr/>
        </p:nvSpPr>
        <p:spPr>
          <a:xfrm>
            <a:off x="3704439" y="1295216"/>
            <a:ext cx="162712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b="1" dirty="0" smtClean="0"/>
              <a:t> </a:t>
            </a:r>
            <a:r>
              <a:rPr lang="zh-CN" altLang="en-US" sz="1800" b="1" dirty="0"/>
              <a:t>特定症状终点</a:t>
            </a:r>
            <a:endParaRPr lang="en-US" sz="1800" dirty="0"/>
          </a:p>
        </p:txBody>
      </p:sp>
    </p:spTree>
    <p:extLst>
      <p:ext uri="{BB962C8B-B14F-4D97-AF65-F5344CB8AC3E}">
        <p14:creationId xmlns:p14="http://schemas.microsoft.com/office/powerpoint/2010/main" val="536715422"/>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6000"/>
                                        <p:tgtEl>
                                          <p:spTgt spid="4"/>
                                        </p:tgtEl>
                                      </p:cBhvr>
                                    </p:animEffect>
                                  </p:childTnLst>
                                </p:cTn>
                              </p:par>
                              <p:par>
                                <p:cTn id="8" presetID="23" presetClass="entr" presetSubtype="288"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strVal val="4/3*#ppt_w"/>
                                          </p:val>
                                        </p:tav>
                                        <p:tav tm="100000">
                                          <p:val>
                                            <p:strVal val="#ppt_w"/>
                                          </p:val>
                                        </p:tav>
                                      </p:tavLst>
                                    </p:anim>
                                    <p:anim calcmode="lin" valueType="num">
                                      <p:cBhvr>
                                        <p:cTn id="11" dur="500" fill="hold"/>
                                        <p:tgtEl>
                                          <p:spTgt spid="6"/>
                                        </p:tgtEl>
                                        <p:attrNameLst>
                                          <p:attrName>ppt_h</p:attrName>
                                        </p:attrNameLst>
                                      </p:cBhvr>
                                      <p:tavLst>
                                        <p:tav tm="0">
                                          <p:val>
                                            <p:strVal val="4/3*#ppt_h"/>
                                          </p:val>
                                        </p:tav>
                                        <p:tav tm="100000">
                                          <p:val>
                                            <p:strVal val="#ppt_h"/>
                                          </p:val>
                                        </p:tav>
                                      </p:tavLst>
                                    </p:anim>
                                  </p:childTnLst>
                                </p:cTn>
                              </p:par>
                              <p:par>
                                <p:cTn id="12" presetID="10" presetClass="entr" presetSubtype="0" fill="hold" grpId="0" nodeType="withEffect">
                                  <p:stCondLst>
                                    <p:cond delay="1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23" presetClass="entr" presetSubtype="288" fill="hold" nodeType="withEffect">
                                  <p:stCondLst>
                                    <p:cond delay="1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10" presetClass="entr" presetSubtype="0" fill="hold" grpId="0" nodeType="withEffect">
                                  <p:stCondLst>
                                    <p:cond delay="275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23" presetClass="entr" presetSubtype="288" fill="hold" nodeType="withEffect">
                                  <p:stCondLst>
                                    <p:cond delay="275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strVal val="4/3*#ppt_w"/>
                                          </p:val>
                                        </p:tav>
                                        <p:tav tm="100000">
                                          <p:val>
                                            <p:strVal val="#ppt_w"/>
                                          </p:val>
                                        </p:tav>
                                      </p:tavLst>
                                    </p:anim>
                                    <p:anim calcmode="lin" valueType="num">
                                      <p:cBhvr>
                                        <p:cTn id="25" dur="500" fill="hold"/>
                                        <p:tgtEl>
                                          <p:spTgt spid="12"/>
                                        </p:tgtEl>
                                        <p:attrNameLst>
                                          <p:attrName>ppt_h</p:attrName>
                                        </p:attrNameLst>
                                      </p:cBhvr>
                                      <p:tavLst>
                                        <p:tav tm="0">
                                          <p:val>
                                            <p:strVal val="4/3*#ppt_h"/>
                                          </p:val>
                                        </p:tav>
                                        <p:tav tm="100000">
                                          <p:val>
                                            <p:strVal val="#ppt_h"/>
                                          </p:val>
                                        </p:tav>
                                      </p:tavLst>
                                    </p:anim>
                                  </p:childTnLst>
                                </p:cTn>
                              </p:par>
                              <p:par>
                                <p:cTn id="26" presetID="10" presetClass="entr" presetSubtype="0" fill="hold" grpId="0" nodeType="withEffect">
                                  <p:stCondLst>
                                    <p:cond delay="40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23" presetClass="entr" presetSubtype="288" fill="hold" nodeType="withEffect">
                                  <p:stCondLst>
                                    <p:cond delay="40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strVal val="4/3*#ppt_w"/>
                                          </p:val>
                                        </p:tav>
                                        <p:tav tm="100000">
                                          <p:val>
                                            <p:strVal val="#ppt_w"/>
                                          </p:val>
                                        </p:tav>
                                      </p:tavLst>
                                    </p:anim>
                                    <p:anim calcmode="lin" valueType="num">
                                      <p:cBhvr>
                                        <p:cTn id="32" dur="500" fill="hold"/>
                                        <p:tgtEl>
                                          <p:spTgt spid="15"/>
                                        </p:tgtEl>
                                        <p:attrNameLst>
                                          <p:attrName>ppt_h</p:attrName>
                                        </p:attrNameLst>
                                      </p:cBhvr>
                                      <p:tavLst>
                                        <p:tav tm="0">
                                          <p:val>
                                            <p:strVal val="4/3*#ppt_h"/>
                                          </p:val>
                                        </p:tav>
                                        <p:tav tm="100000">
                                          <p:val>
                                            <p:strVal val="#ppt_h"/>
                                          </p:val>
                                        </p:tav>
                                      </p:tavLst>
                                    </p:anim>
                                  </p:childTnLst>
                                </p:cTn>
                              </p:par>
                              <p:par>
                                <p:cTn id="33" presetID="10" presetClass="entr" presetSubtype="0" fill="hold" grpId="0" nodeType="withEffect">
                                  <p:stCondLst>
                                    <p:cond delay="52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56" presetClass="entr" presetSubtype="0" fill="hold" grpId="0" nodeType="afterEffect">
                                  <p:stCondLst>
                                    <p:cond delay="0"/>
                                  </p:stCondLst>
                                  <p:iterate type="lt">
                                    <p:tmPct val="10000"/>
                                  </p:iterate>
                                  <p:childTnLst>
                                    <p:set>
                                      <p:cBhvr>
                                        <p:cTn id="38" dur="1" fill="hold">
                                          <p:stCondLst>
                                            <p:cond delay="0"/>
                                          </p:stCondLst>
                                        </p:cTn>
                                        <p:tgtEl>
                                          <p:spTgt spid="29"/>
                                        </p:tgtEl>
                                        <p:attrNameLst>
                                          <p:attrName>style.visibility</p:attrName>
                                        </p:attrNameLst>
                                      </p:cBhvr>
                                      <p:to>
                                        <p:strVal val="visible"/>
                                      </p:to>
                                    </p:set>
                                    <p:anim by="(-#ppt_w*2)" calcmode="lin" valueType="num">
                                      <p:cBhvr rctx="PPT">
                                        <p:cTn id="39" dur="300" autoRev="1" fill="hold">
                                          <p:stCondLst>
                                            <p:cond delay="0"/>
                                          </p:stCondLst>
                                        </p:cTn>
                                        <p:tgtEl>
                                          <p:spTgt spid="29"/>
                                        </p:tgtEl>
                                        <p:attrNameLst>
                                          <p:attrName>ppt_w</p:attrName>
                                        </p:attrNameLst>
                                      </p:cBhvr>
                                    </p:anim>
                                    <p:anim by="(#ppt_w*0.50)" calcmode="lin" valueType="num">
                                      <p:cBhvr>
                                        <p:cTn id="40" dur="300" decel="50000" autoRev="1" fill="hold">
                                          <p:stCondLst>
                                            <p:cond delay="0"/>
                                          </p:stCondLst>
                                        </p:cTn>
                                        <p:tgtEl>
                                          <p:spTgt spid="29"/>
                                        </p:tgtEl>
                                        <p:attrNameLst>
                                          <p:attrName>ppt_x</p:attrName>
                                        </p:attrNameLst>
                                      </p:cBhvr>
                                    </p:anim>
                                    <p:anim from="(-#ppt_h/2)" to="(#ppt_y)" calcmode="lin" valueType="num">
                                      <p:cBhvr>
                                        <p:cTn id="41" dur="600" fill="hold">
                                          <p:stCondLst>
                                            <p:cond delay="0"/>
                                          </p:stCondLst>
                                        </p:cTn>
                                        <p:tgtEl>
                                          <p:spTgt spid="29"/>
                                        </p:tgtEl>
                                        <p:attrNameLst>
                                          <p:attrName>ppt_y</p:attrName>
                                        </p:attrNameLst>
                                      </p:cBhvr>
                                    </p:anim>
                                    <p:animRot by="21600000">
                                      <p:cBhvr>
                                        <p:cTn id="42" dur="600" fill="hold">
                                          <p:stCondLst>
                                            <p:cond delay="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5"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2"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 y="1592108"/>
            <a:ext cx="56880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
          <p:cNvSpPr txBox="1">
            <a:spLocks noChangeArrowheads="1"/>
          </p:cNvSpPr>
          <p:nvPr/>
        </p:nvSpPr>
        <p:spPr bwMode="auto">
          <a:xfrm>
            <a:off x="5625507" y="2784212"/>
            <a:ext cx="3518493"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171450" indent="-171450" defTabSz="914400" eaLnBrk="1" fontAlgn="base" hangingPunct="1">
              <a:lnSpc>
                <a:spcPct val="150000"/>
              </a:lnSpc>
              <a:spcBef>
                <a:spcPct val="0"/>
              </a:spcBef>
              <a:spcAft>
                <a:spcPct val="0"/>
              </a:spcAft>
              <a:buFont typeface="Arial" panose="020B0604020202020204" pitchFamily="34" charset="0"/>
              <a:buChar char="•"/>
            </a:pPr>
            <a:r>
              <a:rPr lang="zh-CN" altLang="en-US" sz="1200" dirty="0"/>
              <a:t>数据缺失以及评价不充分可能使症状数据的</a:t>
            </a:r>
            <a:r>
              <a:rPr lang="zh-CN" altLang="en-US" sz="1200" b="1" dirty="0">
                <a:solidFill>
                  <a:srgbClr val="0000FF"/>
                </a:solidFill>
              </a:rPr>
              <a:t>评价更复杂</a:t>
            </a:r>
            <a:r>
              <a:rPr lang="zh-CN" altLang="en-US" sz="1200" dirty="0"/>
              <a:t>，特别是对于开放性研究而言</a:t>
            </a:r>
            <a:r>
              <a:rPr lang="zh-CN" altLang="en-US" sz="1200" dirty="0" smtClean="0"/>
              <a:t>。</a:t>
            </a:r>
            <a:endParaRPr lang="en-US" altLang="zh-CN" sz="1200" dirty="0" smtClean="0"/>
          </a:p>
          <a:p>
            <a:pPr marL="171450" indent="-171450" defTabSz="914400" eaLnBrk="1" fontAlgn="base" hangingPunct="1">
              <a:lnSpc>
                <a:spcPct val="150000"/>
              </a:lnSpc>
              <a:spcBef>
                <a:spcPct val="0"/>
              </a:spcBef>
              <a:spcAft>
                <a:spcPct val="0"/>
              </a:spcAft>
              <a:buFont typeface="Arial" panose="020B0604020202020204" pitchFamily="34" charset="0"/>
              <a:buChar char="•"/>
            </a:pPr>
            <a:r>
              <a:rPr lang="zh-CN" altLang="en-US" sz="1200" dirty="0" smtClean="0"/>
              <a:t>因</a:t>
            </a:r>
            <a:r>
              <a:rPr lang="zh-CN" altLang="en-US" sz="1200" dirty="0"/>
              <a:t>药物毒性或肿瘤进展而退出研究是症状</a:t>
            </a:r>
            <a:r>
              <a:rPr lang="zh-CN" altLang="en-US" sz="1200" b="1" dirty="0">
                <a:solidFill>
                  <a:srgbClr val="0000FF"/>
                </a:solidFill>
              </a:rPr>
              <a:t>数据丢失</a:t>
            </a:r>
            <a:r>
              <a:rPr lang="zh-CN" altLang="en-US" sz="1200" dirty="0"/>
              <a:t>的一个原因</a:t>
            </a:r>
            <a:r>
              <a:rPr lang="zh-CN" altLang="en-US" sz="1200" dirty="0" smtClean="0"/>
              <a:t>。</a:t>
            </a:r>
            <a:endParaRPr lang="en-US" altLang="zh-CN" sz="1200" dirty="0" smtClean="0"/>
          </a:p>
          <a:p>
            <a:pPr marL="171450" indent="-171450" defTabSz="914400" eaLnBrk="1" fontAlgn="base" hangingPunct="1">
              <a:lnSpc>
                <a:spcPct val="150000"/>
              </a:lnSpc>
              <a:spcBef>
                <a:spcPct val="0"/>
              </a:spcBef>
              <a:spcAft>
                <a:spcPct val="0"/>
              </a:spcAft>
              <a:buFont typeface="Arial" panose="020B0604020202020204" pitchFamily="34" charset="0"/>
              <a:buChar char="•"/>
            </a:pPr>
            <a:r>
              <a:rPr lang="zh-CN" altLang="en-US" sz="1200" dirty="0" smtClean="0"/>
              <a:t>理想</a:t>
            </a:r>
            <a:r>
              <a:rPr lang="zh-CN" altLang="en-US" sz="1200" dirty="0"/>
              <a:t>的情况是，当患者停止治疗时应该继续收集可供分析的信息</a:t>
            </a:r>
            <a:r>
              <a:rPr lang="zh-CN" altLang="en-US" sz="1200" dirty="0" smtClean="0"/>
              <a:t>。</a:t>
            </a:r>
            <a:endParaRPr lang="en-US" altLang="zh-CN" sz="1200" dirty="0" smtClean="0"/>
          </a:p>
          <a:p>
            <a:pPr marL="171450" indent="-171450" defTabSz="914400" eaLnBrk="1" fontAlgn="base" hangingPunct="1">
              <a:lnSpc>
                <a:spcPct val="150000"/>
              </a:lnSpc>
              <a:spcBef>
                <a:spcPct val="0"/>
              </a:spcBef>
              <a:spcAft>
                <a:spcPct val="0"/>
              </a:spcAft>
              <a:buFont typeface="Arial" panose="020B0604020202020204" pitchFamily="34" charset="0"/>
              <a:buChar char="•"/>
            </a:pPr>
            <a:r>
              <a:rPr lang="zh-CN" altLang="en-US" sz="1200" dirty="0" smtClean="0"/>
              <a:t>基</a:t>
            </a:r>
            <a:r>
              <a:rPr lang="zh-CN" altLang="en-US" sz="1200" dirty="0"/>
              <a:t>于多样性考虑，应进行多种症状的前瞻性数据收集，并且需要在</a:t>
            </a:r>
            <a:r>
              <a:rPr lang="en-US" sz="1200" dirty="0"/>
              <a:t>SAP</a:t>
            </a:r>
            <a:r>
              <a:rPr lang="zh-CN" altLang="en-US" sz="1200" dirty="0"/>
              <a:t>中详细说明必要的统计学修正。</a:t>
            </a:r>
            <a:endParaRPr lang="zh-CN" altLang="en-US" sz="1200" dirty="0" smtClean="0">
              <a:solidFill>
                <a:srgbClr val="000000"/>
              </a:solidFill>
              <a:latin typeface="Franklin Gothic Book" pitchFamily="34" charset="0"/>
              <a:ea typeface="宋体" pitchFamily="2" charset="-122"/>
            </a:endParaRPr>
          </a:p>
        </p:txBody>
      </p:sp>
      <p:pic>
        <p:nvPicPr>
          <p:cNvPr id="5" name="图片 26">
            <a:extLst>
              <a:ext uri="{FF2B5EF4-FFF2-40B4-BE49-F238E27FC236}">
                <a16:creationId xmlns:a16="http://schemas.microsoft.com/office/drawing/2014/main" xmlns="" id="{3ADC059A-8071-46F7-8433-1EB33E87AF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6" name="直接连接符 27">
            <a:extLst>
              <a:ext uri="{FF2B5EF4-FFF2-40B4-BE49-F238E27FC236}">
                <a16:creationId xmlns:a16="http://schemas.microsoft.com/office/drawing/2014/main" xmlns="" id="{53CD41AD-3B85-40C3-8FED-1EE66F0E101B}"/>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7"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sp>
        <p:nvSpPr>
          <p:cNvPr id="8" name="Rectangle 7"/>
          <p:cNvSpPr/>
          <p:nvPr/>
        </p:nvSpPr>
        <p:spPr>
          <a:xfrm>
            <a:off x="6121400" y="2127293"/>
            <a:ext cx="2408173"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b="1" dirty="0" smtClean="0"/>
              <a:t> </a:t>
            </a:r>
            <a:r>
              <a:rPr lang="zh-CN" altLang="en-US" sz="1800" b="1" dirty="0"/>
              <a:t>症状数据面临的问题</a:t>
            </a:r>
            <a:endParaRPr lang="en-US" sz="1800" dirty="0"/>
          </a:p>
        </p:txBody>
      </p:sp>
    </p:spTree>
    <p:extLst>
      <p:ext uri="{BB962C8B-B14F-4D97-AF65-F5344CB8AC3E}">
        <p14:creationId xmlns:p14="http://schemas.microsoft.com/office/powerpoint/2010/main" val="3863679822"/>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250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by="(-#ppt_w*2)" calcmode="lin" valueType="num">
                                      <p:cBhvr rctx="PPT">
                                        <p:cTn id="15" dur="300" autoRev="1" fill="hold">
                                          <p:stCondLst>
                                            <p:cond delay="0"/>
                                          </p:stCondLst>
                                        </p:cTn>
                                        <p:tgtEl>
                                          <p:spTgt spid="7"/>
                                        </p:tgtEl>
                                        <p:attrNameLst>
                                          <p:attrName>ppt_w</p:attrName>
                                        </p:attrNameLst>
                                      </p:cBhvr>
                                    </p:anim>
                                    <p:anim by="(#ppt_w*0.50)" calcmode="lin" valueType="num">
                                      <p:cBhvr>
                                        <p:cTn id="16" dur="300" decel="50000" autoRev="1" fill="hold">
                                          <p:stCondLst>
                                            <p:cond delay="0"/>
                                          </p:stCondLst>
                                        </p:cTn>
                                        <p:tgtEl>
                                          <p:spTgt spid="7"/>
                                        </p:tgtEl>
                                        <p:attrNameLst>
                                          <p:attrName>ppt_x</p:attrName>
                                        </p:attrNameLst>
                                      </p:cBhvr>
                                    </p:anim>
                                    <p:anim from="(-#ppt_h/2)" to="(#ppt_y)" calcmode="lin" valueType="num">
                                      <p:cBhvr>
                                        <p:cTn id="17" dur="600" fill="hold">
                                          <p:stCondLst>
                                            <p:cond delay="0"/>
                                          </p:stCondLst>
                                        </p:cTn>
                                        <p:tgtEl>
                                          <p:spTgt spid="7"/>
                                        </p:tgtEl>
                                        <p:attrNameLst>
                                          <p:attrName>ppt_y</p:attrName>
                                        </p:attrNameLst>
                                      </p:cBhvr>
                                    </p:anim>
                                    <p:animRot by="21600000">
                                      <p:cBhvr>
                                        <p:cTn id="18" dur="600" fill="hold">
                                          <p:stCondLst>
                                            <p:cond delay="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xmlns="" id="{785B7F98-16B8-4FFD-A9D8-F68C3DBB1F6D}"/>
              </a:ext>
            </a:extLst>
          </p:cNvPr>
          <p:cNvSpPr/>
          <p:nvPr/>
        </p:nvSpPr>
        <p:spPr>
          <a:xfrm>
            <a:off x="1086552" y="407333"/>
            <a:ext cx="7270047" cy="430887"/>
          </a:xfrm>
          <a:prstGeom prst="rect">
            <a:avLst/>
          </a:prstGeom>
          <a:noFill/>
          <a:ln>
            <a:noFill/>
          </a:ln>
        </p:spPr>
        <p:txBody>
          <a:bodyPr vert="horz" wrap="square" lIns="0" tIns="0" rIns="0" bIns="0" numCol="1" anchor="t" anchorCtr="0" compatLnSpc="1">
            <a:spAutoFit/>
          </a:bodyPr>
          <a:lstStyle/>
          <a:p>
            <a:pPr lvl="0"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关于临床试验终点的一般性考虑</a:t>
            </a:r>
          </a:p>
        </p:txBody>
      </p:sp>
      <p:pic>
        <p:nvPicPr>
          <p:cNvPr id="49" name="图片 48">
            <a:extLst>
              <a:ext uri="{FF2B5EF4-FFF2-40B4-BE49-F238E27FC236}">
                <a16:creationId xmlns:a16="http://schemas.microsoft.com/office/drawing/2014/main" xmlns="" id="{676D4F87-1B6A-4118-817B-498980FF58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50" name="直接连接符 49">
            <a:extLst>
              <a:ext uri="{FF2B5EF4-FFF2-40B4-BE49-F238E27FC236}">
                <a16:creationId xmlns:a16="http://schemas.microsoft.com/office/drawing/2014/main" xmlns="" id="{27965C7F-E2A5-4CA0-8B8C-4B205BEE03B5}"/>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ext uri="{D42A27DB-BD31-4B8C-83A1-F6EECF244321}">
                <p14:modId xmlns:p14="http://schemas.microsoft.com/office/powerpoint/2010/main" val="2390861958"/>
              </p:ext>
            </p:extLst>
          </p:nvPr>
        </p:nvGraphicFramePr>
        <p:xfrm>
          <a:off x="203199" y="1101495"/>
          <a:ext cx="8796868" cy="5612110"/>
        </p:xfrm>
        <a:graphic>
          <a:graphicData uri="http://schemas.openxmlformats.org/drawingml/2006/table">
            <a:tbl>
              <a:tblPr firstRow="1" firstCol="1" bandRow="1" bandCol="1">
                <a:tableStyleId>{93296810-A885-4BE3-A3E7-6D5BEEA58F35}</a:tableStyleId>
              </a:tblPr>
              <a:tblGrid>
                <a:gridCol w="1455662"/>
                <a:gridCol w="1550007"/>
                <a:gridCol w="2057400"/>
                <a:gridCol w="3733799"/>
              </a:tblGrid>
              <a:tr h="391583">
                <a:tc>
                  <a:txBody>
                    <a:bodyPr/>
                    <a:lstStyle/>
                    <a:p>
                      <a:pPr marL="0" marR="0" algn="ctr">
                        <a:lnSpc>
                          <a:spcPts val="1500"/>
                        </a:lnSpc>
                        <a:spcBef>
                          <a:spcPts val="0"/>
                        </a:spcBef>
                        <a:spcAft>
                          <a:spcPts val="0"/>
                        </a:spcAft>
                      </a:pPr>
                      <a:r>
                        <a:rPr lang="zh-CN" sz="1400" kern="100" dirty="0">
                          <a:effectLst/>
                        </a:rPr>
                        <a:t>终点</a:t>
                      </a:r>
                      <a:endParaRPr lang="en-US" sz="14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0" marR="0" algn="ctr">
                        <a:lnSpc>
                          <a:spcPts val="1500"/>
                        </a:lnSpc>
                        <a:spcBef>
                          <a:spcPts val="0"/>
                        </a:spcBef>
                        <a:spcAft>
                          <a:spcPts val="0"/>
                        </a:spcAft>
                      </a:pPr>
                      <a:r>
                        <a:rPr lang="zh-CN" sz="1400" kern="100" dirty="0">
                          <a:effectLst/>
                        </a:rPr>
                        <a:t>研究设计</a:t>
                      </a:r>
                      <a:endParaRPr lang="en-US" sz="14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0" marR="0" algn="ctr">
                        <a:lnSpc>
                          <a:spcPts val="1500"/>
                        </a:lnSpc>
                        <a:spcBef>
                          <a:spcPts val="0"/>
                        </a:spcBef>
                        <a:spcAft>
                          <a:spcPts val="0"/>
                        </a:spcAft>
                      </a:pPr>
                      <a:r>
                        <a:rPr lang="zh-CN" sz="1400" kern="100" dirty="0">
                          <a:effectLst/>
                        </a:rPr>
                        <a:t>优点</a:t>
                      </a:r>
                      <a:endParaRPr lang="en-US" sz="14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0" marR="0" algn="ctr">
                        <a:lnSpc>
                          <a:spcPts val="1500"/>
                        </a:lnSpc>
                        <a:spcBef>
                          <a:spcPts val="0"/>
                        </a:spcBef>
                        <a:spcAft>
                          <a:spcPts val="0"/>
                        </a:spcAft>
                      </a:pPr>
                      <a:r>
                        <a:rPr lang="zh-CN" sz="1400" kern="100" dirty="0">
                          <a:effectLst/>
                        </a:rPr>
                        <a:t>缺点</a:t>
                      </a:r>
                      <a:endParaRPr lang="en-US" sz="1400" kern="100" dirty="0">
                        <a:effectLst/>
                        <a:latin typeface="宋体" panose="02010600030101010101" pitchFamily="2" charset="-122"/>
                        <a:ea typeface="宋体" panose="02010600030101010101" pitchFamily="2" charset="-122"/>
                      </a:endParaRPr>
                    </a:p>
                  </a:txBody>
                  <a:tcPr marL="26798" marR="26798" marT="0" marB="0" anchor="ctr"/>
                </a:tc>
              </a:tr>
              <a:tr h="471454">
                <a:tc>
                  <a:txBody>
                    <a:bodyPr/>
                    <a:lstStyle/>
                    <a:p>
                      <a:pPr marL="0" marR="0" algn="ctr">
                        <a:lnSpc>
                          <a:spcPts val="1500"/>
                        </a:lnSpc>
                        <a:spcBef>
                          <a:spcPts val="0"/>
                        </a:spcBef>
                        <a:spcAft>
                          <a:spcPts val="0"/>
                        </a:spcAft>
                      </a:pPr>
                      <a:r>
                        <a:rPr lang="en-US" sz="2000" b="1" kern="100" dirty="0">
                          <a:solidFill>
                            <a:schemeClr val="lt1"/>
                          </a:solidFill>
                          <a:effectLst/>
                          <a:latin typeface="+mn-lt"/>
                          <a:ea typeface="+mn-ea"/>
                          <a:cs typeface="+mn-cs"/>
                        </a:rPr>
                        <a:t>OS </a:t>
                      </a: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需随机研究</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盲法不是必须的</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广为接受的临床获益直接衡量方法</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易于测量</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可精确测量</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可能需要大型研究</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易受交叉治疗和后续治疗的影响</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包括非癌症死亡</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r>
              <a:tr h="565745">
                <a:tc>
                  <a:txBody>
                    <a:bodyPr/>
                    <a:lstStyle/>
                    <a:p>
                      <a:pPr marL="0" marR="0" algn="ctr">
                        <a:lnSpc>
                          <a:spcPts val="1500"/>
                        </a:lnSpc>
                        <a:spcBef>
                          <a:spcPts val="0"/>
                        </a:spcBef>
                        <a:spcAft>
                          <a:spcPts val="0"/>
                        </a:spcAft>
                      </a:pPr>
                      <a:r>
                        <a:rPr lang="zh-CN" sz="1400" kern="100" dirty="0">
                          <a:effectLst/>
                        </a:rPr>
                        <a:t>症状终点</a:t>
                      </a:r>
                      <a:endParaRPr lang="en-US" sz="14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随机盲法研究</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患者临床获益的直接感受</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indent="-171450" algn="just">
                        <a:lnSpc>
                          <a:spcPts val="1500"/>
                        </a:lnSpc>
                        <a:spcBef>
                          <a:spcPts val="0"/>
                        </a:spcBef>
                        <a:spcAft>
                          <a:spcPts val="0"/>
                        </a:spcAft>
                        <a:buFont typeface="Arial" panose="020B0604020202020204" pitchFamily="34" charset="0"/>
                        <a:buChar char="•"/>
                      </a:pPr>
                      <a:r>
                        <a:rPr lang="zh-CN" sz="1000" kern="100" dirty="0">
                          <a:effectLst/>
                        </a:rPr>
                        <a:t>盲法通常难以进行</a:t>
                      </a:r>
                      <a:endParaRPr lang="en-US" sz="1000" kern="100" dirty="0">
                        <a:effectLst/>
                      </a:endParaRPr>
                    </a:p>
                    <a:p>
                      <a:pPr marL="171450" marR="0" indent="-171450" algn="just">
                        <a:lnSpc>
                          <a:spcPts val="1500"/>
                        </a:lnSpc>
                        <a:spcBef>
                          <a:spcPts val="0"/>
                        </a:spcBef>
                        <a:spcAft>
                          <a:spcPts val="0"/>
                        </a:spcAft>
                        <a:buFont typeface="Arial" panose="020B0604020202020204" pitchFamily="34" charset="0"/>
                        <a:buChar char="•"/>
                      </a:pPr>
                      <a:r>
                        <a:rPr lang="zh-CN" sz="1000" kern="100" dirty="0">
                          <a:effectLst/>
                        </a:rPr>
                        <a:t>数据缺失和不完整情况较普遍</a:t>
                      </a:r>
                      <a:endParaRPr lang="en-US" sz="1000" kern="100" dirty="0">
                        <a:effectLst/>
                      </a:endParaRPr>
                    </a:p>
                    <a:p>
                      <a:pPr marL="171450" marR="0" indent="-171450" algn="just">
                        <a:lnSpc>
                          <a:spcPts val="1500"/>
                        </a:lnSpc>
                        <a:spcBef>
                          <a:spcPts val="0"/>
                        </a:spcBef>
                        <a:spcAft>
                          <a:spcPts val="0"/>
                        </a:spcAft>
                        <a:buFont typeface="Arial" panose="020B0604020202020204" pitchFamily="34" charset="0"/>
                        <a:buChar char="•"/>
                      </a:pPr>
                      <a:r>
                        <a:rPr lang="zh-CN" sz="1000" kern="100" dirty="0">
                          <a:effectLst/>
                        </a:rPr>
                        <a:t>小变化的临床意义不清楚</a:t>
                      </a:r>
                      <a:endParaRPr lang="en-US" sz="1000" kern="100" dirty="0">
                        <a:effectLst/>
                      </a:endParaRPr>
                    </a:p>
                    <a:p>
                      <a:pPr marL="171450" marR="0" indent="-171450" algn="just">
                        <a:lnSpc>
                          <a:spcPts val="1500"/>
                        </a:lnSpc>
                        <a:spcBef>
                          <a:spcPts val="0"/>
                        </a:spcBef>
                        <a:spcAft>
                          <a:spcPts val="0"/>
                        </a:spcAft>
                        <a:buFont typeface="Arial" panose="020B0604020202020204" pitchFamily="34" charset="0"/>
                        <a:buChar char="•"/>
                      </a:pPr>
                      <a:r>
                        <a:rPr lang="zh-CN" sz="1000" kern="100" dirty="0">
                          <a:effectLst/>
                        </a:rPr>
                        <a:t>多元分析</a:t>
                      </a:r>
                      <a:endParaRPr lang="en-US" sz="1000" kern="100" dirty="0">
                        <a:effectLst/>
                      </a:endParaRPr>
                    </a:p>
                    <a:p>
                      <a:pPr marL="171450" marR="0" indent="-171450" algn="just">
                        <a:lnSpc>
                          <a:spcPts val="1500"/>
                        </a:lnSpc>
                        <a:spcBef>
                          <a:spcPts val="0"/>
                        </a:spcBef>
                        <a:spcAft>
                          <a:spcPts val="0"/>
                        </a:spcAft>
                        <a:buFont typeface="Arial" panose="020B0604020202020204" pitchFamily="34" charset="0"/>
                        <a:buChar char="•"/>
                      </a:pPr>
                      <a:r>
                        <a:rPr lang="zh-CN" sz="1000" kern="100" dirty="0">
                          <a:effectLst/>
                        </a:rPr>
                        <a:t>缺乏经过验证的测量工具</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r>
              <a:tr h="660036">
                <a:tc>
                  <a:txBody>
                    <a:bodyPr/>
                    <a:lstStyle/>
                    <a:p>
                      <a:pPr marL="0" marR="0" algn="ctr">
                        <a:lnSpc>
                          <a:spcPts val="1500"/>
                        </a:lnSpc>
                        <a:spcBef>
                          <a:spcPts val="0"/>
                        </a:spcBef>
                        <a:spcAft>
                          <a:spcPts val="0"/>
                        </a:spcAft>
                      </a:pPr>
                      <a:r>
                        <a:rPr lang="en-US" sz="2000" b="1" kern="100" dirty="0">
                          <a:solidFill>
                            <a:schemeClr val="lt1"/>
                          </a:solidFill>
                          <a:effectLst/>
                          <a:latin typeface="+mn-lt"/>
                          <a:ea typeface="+mn-ea"/>
                          <a:cs typeface="+mn-cs"/>
                        </a:rPr>
                        <a:t>DFS </a:t>
                      </a:r>
                      <a:r>
                        <a:rPr lang="en-US" sz="1400" kern="100" dirty="0">
                          <a:effectLst/>
                        </a:rPr>
                        <a:t> </a:t>
                      </a:r>
                      <a:endParaRPr lang="en-US" sz="14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需随机研究</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首选盲法研究</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推荐进行盲态审查</a:t>
                      </a:r>
                      <a:r>
                        <a:rPr lang="en-US" sz="1000" kern="100" dirty="0">
                          <a:effectLst/>
                        </a:rPr>
                        <a:t> </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与生存研究相比所需病例少并且所需的随访时间短</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a:effectLst/>
                        </a:rPr>
                        <a:t>并非所有情况下在统计学上都是有效的生存期替代指标</a:t>
                      </a:r>
                      <a:r>
                        <a:rPr lang="en-US" sz="1000" kern="100">
                          <a:effectLst/>
                        </a:rPr>
                        <a:t> </a:t>
                      </a:r>
                    </a:p>
                    <a:p>
                      <a:pPr marL="171450" marR="0" lvl="0" indent="-171450" algn="just">
                        <a:lnSpc>
                          <a:spcPts val="1500"/>
                        </a:lnSpc>
                        <a:spcBef>
                          <a:spcPts val="0"/>
                        </a:spcBef>
                        <a:spcAft>
                          <a:spcPts val="0"/>
                        </a:spcAft>
                        <a:buFont typeface="Arial" panose="020B0604020202020204" pitchFamily="34" charset="0"/>
                        <a:buChar char="•"/>
                      </a:pPr>
                      <a:r>
                        <a:rPr lang="zh-CN" sz="1000" kern="100">
                          <a:effectLst/>
                        </a:rPr>
                        <a:t>非精确测量，存在评价偏倚，特别是在开放性研究中</a:t>
                      </a:r>
                      <a:endParaRPr lang="en-US" sz="1000" kern="10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a:effectLst/>
                        </a:rPr>
                        <a:t>不同研究存在不同定义</a:t>
                      </a:r>
                      <a:endParaRPr lang="en-US" sz="1000" kern="100">
                        <a:effectLst/>
                        <a:latin typeface="宋体" panose="02010600030101010101" pitchFamily="2" charset="-122"/>
                        <a:ea typeface="宋体" panose="02010600030101010101" pitchFamily="2" charset="-122"/>
                      </a:endParaRPr>
                    </a:p>
                  </a:txBody>
                  <a:tcPr marL="26798" marR="26798" marT="0" marB="0" anchor="ctr"/>
                </a:tc>
              </a:tr>
              <a:tr h="848618">
                <a:tc>
                  <a:txBody>
                    <a:bodyPr/>
                    <a:lstStyle/>
                    <a:p>
                      <a:pPr marL="0" marR="0" algn="ctr">
                        <a:lnSpc>
                          <a:spcPts val="1500"/>
                        </a:lnSpc>
                        <a:spcBef>
                          <a:spcPts val="0"/>
                        </a:spcBef>
                        <a:spcAft>
                          <a:spcPts val="0"/>
                        </a:spcAft>
                      </a:pPr>
                      <a:r>
                        <a:rPr lang="en-US" sz="2000" kern="100" dirty="0">
                          <a:effectLst/>
                        </a:rPr>
                        <a:t>ORR</a:t>
                      </a:r>
                      <a:endParaRPr lang="en-US" sz="2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可用单臂或随机研究</a:t>
                      </a:r>
                      <a:r>
                        <a:rPr lang="en-US" sz="1000" kern="100" dirty="0">
                          <a:effectLst/>
                        </a:rPr>
                        <a:t> </a:t>
                      </a: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比较性研究中首选盲法</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推荐进行盲态审查</a:t>
                      </a:r>
                      <a:r>
                        <a:rPr lang="en-US" sz="1000" kern="100" dirty="0">
                          <a:effectLst/>
                        </a:rPr>
                        <a:t> </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可在单臂研究中评价</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与生存研究相比，可较早并且在研究规模较小的研究中评价</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有效性归因于药物，而非疾病的自然进程</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不是临床获益的直接测量</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不是对药物活性的综合测量</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受益仅局限于患者亚组</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r>
              <a:tr h="754327">
                <a:tc>
                  <a:txBody>
                    <a:bodyPr/>
                    <a:lstStyle/>
                    <a:p>
                      <a:pPr marL="0" marR="0" algn="ctr">
                        <a:lnSpc>
                          <a:spcPts val="1500"/>
                        </a:lnSpc>
                        <a:spcBef>
                          <a:spcPts val="0"/>
                        </a:spcBef>
                        <a:spcAft>
                          <a:spcPts val="0"/>
                        </a:spcAft>
                      </a:pPr>
                      <a:r>
                        <a:rPr lang="en-US" sz="2000" kern="100" dirty="0">
                          <a:effectLst/>
                        </a:rPr>
                        <a:t>CR </a:t>
                      </a:r>
                      <a:endParaRPr lang="en-US" sz="2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可用于单臂或随机研究</a:t>
                      </a:r>
                      <a:r>
                        <a:rPr lang="en-US" sz="1000" kern="100" dirty="0">
                          <a:effectLst/>
                        </a:rPr>
                        <a:t> </a:t>
                      </a: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比较性研究中首选盲法</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推荐进行盲态审查</a:t>
                      </a:r>
                      <a:r>
                        <a:rPr lang="en-US" sz="1000" kern="100" dirty="0">
                          <a:effectLst/>
                        </a:rPr>
                        <a:t> </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a:effectLst/>
                        </a:rPr>
                        <a:t>可在单臂研究中评价</a:t>
                      </a:r>
                      <a:endParaRPr lang="en-US" sz="1000" kern="10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a:effectLst/>
                        </a:rPr>
                        <a:t>持续完全缓解可表明临床获益</a:t>
                      </a:r>
                      <a:endParaRPr lang="en-US" sz="1000" kern="10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a:effectLst/>
                        </a:rPr>
                        <a:t>与生存研究相比，可较早并且在研究规模较小的研究中评价</a:t>
                      </a:r>
                      <a:endParaRPr lang="en-US" sz="1000" kern="10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a:effectLst/>
                        </a:rPr>
                        <a:t>并非全部病例获益的直接测量</a:t>
                      </a:r>
                      <a:endParaRPr lang="en-US" sz="1000" kern="10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a:effectLst/>
                        </a:rPr>
                        <a:t>不是对药物活性的综合测量</a:t>
                      </a:r>
                      <a:endParaRPr lang="en-US" sz="1000" kern="10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a:effectLst/>
                        </a:rPr>
                        <a:t>受益仅局限于患者亚组</a:t>
                      </a:r>
                      <a:endParaRPr lang="en-US" sz="1000" kern="100">
                        <a:effectLst/>
                        <a:latin typeface="宋体" panose="02010600030101010101" pitchFamily="2" charset="-122"/>
                        <a:ea typeface="宋体" panose="02010600030101010101" pitchFamily="2" charset="-122"/>
                      </a:endParaRPr>
                    </a:p>
                  </a:txBody>
                  <a:tcPr marL="26798" marR="26798" marT="0" marB="0" anchor="ctr"/>
                </a:tc>
              </a:tr>
              <a:tr h="1131491">
                <a:tc>
                  <a:txBody>
                    <a:bodyPr/>
                    <a:lstStyle/>
                    <a:p>
                      <a:pPr marL="0" marR="0" algn="just">
                        <a:lnSpc>
                          <a:spcPts val="1500"/>
                        </a:lnSpc>
                        <a:spcBef>
                          <a:spcPts val="0"/>
                        </a:spcBef>
                        <a:spcAft>
                          <a:spcPts val="0"/>
                        </a:spcAft>
                      </a:pPr>
                      <a:r>
                        <a:rPr lang="en-US" sz="1400" kern="100" dirty="0" smtClean="0">
                          <a:effectLst/>
                        </a:rPr>
                        <a:t>PFS</a:t>
                      </a:r>
                      <a:r>
                        <a:rPr lang="en-US" altLang="zh-CN" sz="1400" kern="100" dirty="0" smtClean="0">
                          <a:effectLst/>
                        </a:rPr>
                        <a:t>(</a:t>
                      </a:r>
                      <a:r>
                        <a:rPr lang="zh-CN" sz="1400" kern="100" dirty="0" smtClean="0">
                          <a:effectLst/>
                        </a:rPr>
                        <a:t>包</a:t>
                      </a:r>
                      <a:r>
                        <a:rPr lang="zh-CN" sz="1400" kern="100" dirty="0">
                          <a:effectLst/>
                        </a:rPr>
                        <a:t>括全部死亡病</a:t>
                      </a:r>
                      <a:r>
                        <a:rPr lang="zh-CN" sz="1400" kern="100" dirty="0" smtClean="0">
                          <a:effectLst/>
                        </a:rPr>
                        <a:t>例</a:t>
                      </a:r>
                      <a:r>
                        <a:rPr lang="en-US" altLang="zh-CN" sz="1400" kern="100" dirty="0" smtClean="0">
                          <a:effectLst/>
                        </a:rPr>
                        <a:t>)</a:t>
                      </a:r>
                      <a:r>
                        <a:rPr lang="zh-CN" sz="1400" kern="100" dirty="0" smtClean="0">
                          <a:effectLst/>
                        </a:rPr>
                        <a:t>，或</a:t>
                      </a:r>
                      <a:r>
                        <a:rPr lang="en-US" sz="1400" kern="100" dirty="0" smtClean="0">
                          <a:effectLst/>
                        </a:rPr>
                        <a:t>TTP </a:t>
                      </a:r>
                      <a:r>
                        <a:rPr lang="en-US" altLang="zh-CN" sz="1400" kern="100" dirty="0" smtClean="0">
                          <a:effectLst/>
                        </a:rPr>
                        <a:t>(</a:t>
                      </a:r>
                      <a:r>
                        <a:rPr lang="zh-CN" sz="1400" kern="100" dirty="0" smtClean="0">
                          <a:effectLst/>
                        </a:rPr>
                        <a:t>进</a:t>
                      </a:r>
                      <a:r>
                        <a:rPr lang="zh-CN" sz="1400" kern="100" dirty="0">
                          <a:effectLst/>
                        </a:rPr>
                        <a:t>展之前发生死亡病例被“删</a:t>
                      </a:r>
                      <a:r>
                        <a:rPr lang="zh-CN" sz="1400" kern="100" dirty="0" smtClean="0">
                          <a:effectLst/>
                        </a:rPr>
                        <a:t>失”</a:t>
                      </a:r>
                      <a:r>
                        <a:rPr lang="en-US" altLang="zh-CN" sz="1400" kern="100" dirty="0" smtClean="0">
                          <a:effectLst/>
                        </a:rPr>
                        <a:t>)</a:t>
                      </a:r>
                      <a:endParaRPr lang="en-US" sz="14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随机研究</a:t>
                      </a:r>
                      <a:r>
                        <a:rPr lang="en-US" sz="1000" kern="100" dirty="0">
                          <a:effectLst/>
                        </a:rPr>
                        <a:t> </a:t>
                      </a: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首选盲法</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推荐进行盲态审查</a:t>
                      </a:r>
                      <a:r>
                        <a:rPr lang="en-US" sz="1000" kern="100" dirty="0">
                          <a:effectLst/>
                        </a:rPr>
                        <a:t> </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与生存研究相比所需病例少并且所需的随访时间短</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包括对稳定疾病的测定</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不受交叉治疗和后续治疗的影响</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通常基于客观、定量评估</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c>
                  <a:txBody>
                    <a:bodyPr/>
                    <a:lstStyle/>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不是所有情况下在统计学上都是有效的生存替代指标</a:t>
                      </a:r>
                      <a:r>
                        <a:rPr lang="en-US" sz="1000" kern="100" dirty="0">
                          <a:effectLst/>
                        </a:rPr>
                        <a:t> </a:t>
                      </a: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非精确测量，受试者的评价存在偏倚，特别是在开放性研究中</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在不同研究中存在不同定义</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需频繁进行影像学和其他评估</a:t>
                      </a:r>
                      <a:endParaRPr lang="en-US" sz="1000" kern="100" dirty="0">
                        <a:effectLst/>
                      </a:endParaRPr>
                    </a:p>
                    <a:p>
                      <a:pPr marL="171450" marR="0" lvl="0" indent="-171450" algn="just">
                        <a:lnSpc>
                          <a:spcPts val="1500"/>
                        </a:lnSpc>
                        <a:spcBef>
                          <a:spcPts val="0"/>
                        </a:spcBef>
                        <a:spcAft>
                          <a:spcPts val="0"/>
                        </a:spcAft>
                        <a:buFont typeface="Arial" panose="020B0604020202020204" pitchFamily="34" charset="0"/>
                        <a:buChar char="•"/>
                      </a:pPr>
                      <a:r>
                        <a:rPr lang="zh-CN" sz="1000" kern="100" dirty="0">
                          <a:effectLst/>
                        </a:rPr>
                        <a:t>包括各治疗组之间评估的时间平衡。</a:t>
                      </a:r>
                      <a:endParaRPr lang="en-US" sz="1000" kern="100" dirty="0">
                        <a:effectLst/>
                        <a:latin typeface="宋体" panose="02010600030101010101" pitchFamily="2" charset="-122"/>
                        <a:ea typeface="宋体" panose="02010600030101010101" pitchFamily="2" charset="-122"/>
                      </a:endParaRPr>
                    </a:p>
                  </a:txBody>
                  <a:tcPr marL="26798" marR="26798" marT="0" marB="0" anchor="ctr"/>
                </a:tc>
              </a:tr>
            </a:tbl>
          </a:graphicData>
        </a:graphic>
      </p:graphicFrame>
    </p:spTree>
    <p:extLst>
      <p:ext uri="{BB962C8B-B14F-4D97-AF65-F5344CB8AC3E}">
        <p14:creationId xmlns:p14="http://schemas.microsoft.com/office/powerpoint/2010/main" val="2359352128"/>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by="(-#ppt_w*2)" calcmode="lin" valueType="num">
                                      <p:cBhvr rctx="PPT">
                                        <p:cTn id="7" dur="300" autoRev="1" fill="hold">
                                          <p:stCondLst>
                                            <p:cond delay="0"/>
                                          </p:stCondLst>
                                        </p:cTn>
                                        <p:tgtEl>
                                          <p:spTgt spid="48"/>
                                        </p:tgtEl>
                                        <p:attrNameLst>
                                          <p:attrName>ppt_w</p:attrName>
                                        </p:attrNameLst>
                                      </p:cBhvr>
                                    </p:anim>
                                    <p:anim by="(#ppt_w*0.50)" calcmode="lin" valueType="num">
                                      <p:cBhvr>
                                        <p:cTn id="8" dur="300" decel="50000" autoRev="1" fill="hold">
                                          <p:stCondLst>
                                            <p:cond delay="0"/>
                                          </p:stCondLst>
                                        </p:cTn>
                                        <p:tgtEl>
                                          <p:spTgt spid="48"/>
                                        </p:tgtEl>
                                        <p:attrNameLst>
                                          <p:attrName>ppt_x</p:attrName>
                                        </p:attrNameLst>
                                      </p:cBhvr>
                                    </p:anim>
                                    <p:anim from="(-#ppt_h/2)" to="(#ppt_y)" calcmode="lin" valueType="num">
                                      <p:cBhvr>
                                        <p:cTn id="9" dur="600" fill="hold">
                                          <p:stCondLst>
                                            <p:cond delay="0"/>
                                          </p:stCondLst>
                                        </p:cTn>
                                        <p:tgtEl>
                                          <p:spTgt spid="48"/>
                                        </p:tgtEl>
                                        <p:attrNameLst>
                                          <p:attrName>ppt_y</p:attrName>
                                        </p:attrNameLst>
                                      </p:cBhvr>
                                    </p:anim>
                                    <p:animRot by="21600000">
                                      <p:cBhvr>
                                        <p:cTn id="10" dur="600" fill="hold">
                                          <p:stCondLst>
                                            <p:cond delay="0"/>
                                          </p:stCondLst>
                                        </p:cTn>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5C92A835-44B9-4F7E-BEFD-36C5E557B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355" y="1075033"/>
            <a:ext cx="3170060" cy="4735410"/>
          </a:xfrm>
          <a:prstGeom prst="rect">
            <a:avLst/>
          </a:prstGeom>
        </p:spPr>
      </p:pic>
      <p:pic>
        <p:nvPicPr>
          <p:cNvPr id="6" name="图片 5">
            <a:extLst>
              <a:ext uri="{FF2B5EF4-FFF2-40B4-BE49-F238E27FC236}">
                <a16:creationId xmlns:a16="http://schemas.microsoft.com/office/drawing/2014/main" xmlns="" id="{F5CB1E73-09FD-43B0-AD18-C16D3C948D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406" y="1360119"/>
            <a:ext cx="2238014" cy="3227713"/>
          </a:xfrm>
          <a:prstGeom prst="rect">
            <a:avLst/>
          </a:prstGeom>
        </p:spPr>
      </p:pic>
      <p:sp>
        <p:nvSpPr>
          <p:cNvPr id="18" name="矩形 17"/>
          <p:cNvSpPr/>
          <p:nvPr/>
        </p:nvSpPr>
        <p:spPr>
          <a:xfrm>
            <a:off x="1661863" y="3486279"/>
            <a:ext cx="5259823" cy="615553"/>
          </a:xfrm>
          <a:prstGeom prst="rect">
            <a:avLst/>
          </a:prstGeom>
          <a:noFill/>
          <a:ln>
            <a:noFill/>
          </a:ln>
        </p:spPr>
        <p:txBody>
          <a:bodyPr vert="horz" wrap="square" lIns="0" tIns="0" rIns="0" bIns="0" numCol="1" anchor="t" anchorCtr="0" compatLnSpc="1">
            <a:spAutoFit/>
          </a:bodyPr>
          <a:lstStyle/>
          <a:p>
            <a:pPr algn="ctr" defTabSz="685434" fontAlgn="base">
              <a:spcBef>
                <a:spcPct val="0"/>
              </a:spcBef>
              <a:spcAft>
                <a:spcPct val="0"/>
              </a:spcAft>
              <a:defRPr/>
            </a:pPr>
            <a:r>
              <a:rPr lang="zh-CN" altLang="en-US" sz="4000" b="1" dirty="0">
                <a:solidFill>
                  <a:srgbClr val="8D86BA"/>
                </a:solidFill>
                <a:latin typeface="南宋书局体" panose="02000000000000000000" pitchFamily="2" charset="-122"/>
                <a:ea typeface="南宋书局体" panose="02000000000000000000" pitchFamily="2" charset="-122"/>
              </a:rPr>
              <a:t>概述</a:t>
            </a:r>
          </a:p>
        </p:txBody>
      </p:sp>
      <p:sp>
        <p:nvSpPr>
          <p:cNvPr id="19" name="矩形 18"/>
          <p:cNvSpPr/>
          <p:nvPr/>
        </p:nvSpPr>
        <p:spPr>
          <a:xfrm>
            <a:off x="3741248" y="2522011"/>
            <a:ext cx="1101053" cy="738664"/>
          </a:xfrm>
          <a:prstGeom prst="rect">
            <a:avLst/>
          </a:prstGeom>
          <a:noFill/>
          <a:ln>
            <a:noFill/>
          </a:ln>
        </p:spPr>
        <p:txBody>
          <a:bodyPr vert="horz" wrap="square" lIns="0" tIns="0" rIns="0" bIns="0" numCol="1" anchor="t" anchorCtr="0" compatLnSpc="1">
            <a:spAutoFit/>
          </a:bodyPr>
          <a:lstStyle/>
          <a:p>
            <a:pPr algn="ctr" defTabSz="685434" fontAlgn="base">
              <a:spcBef>
                <a:spcPct val="0"/>
              </a:spcBef>
              <a:spcAft>
                <a:spcPct val="0"/>
              </a:spcAft>
              <a:defRPr/>
            </a:pPr>
            <a:r>
              <a:rPr lang="en-US" altLang="zh-CN" sz="4800" b="1">
                <a:solidFill>
                  <a:srgbClr val="8D86BA"/>
                </a:solidFill>
                <a:latin typeface="微软雅黑" panose="020B0503020204020204" pitchFamily="34" charset="-122"/>
                <a:ea typeface="微软雅黑" panose="020B0503020204020204" pitchFamily="34" charset="-122"/>
              </a:rPr>
              <a:t>01</a:t>
            </a:r>
            <a:endParaRPr lang="zh-CN" altLang="en-US" sz="4800" b="1" dirty="0">
              <a:solidFill>
                <a:srgbClr val="8D86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4982745"/>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18"/>
                                        </p:tgtEl>
                                        <p:attrNameLst>
                                          <p:attrName>style.visibility</p:attrName>
                                        </p:attrNameLst>
                                      </p:cBhvr>
                                      <p:to>
                                        <p:strVal val="visible"/>
                                      </p:to>
                                    </p:set>
                                    <p:anim by="(-#ppt_w*2)" calcmode="lin" valueType="num">
                                      <p:cBhvr rctx="PPT">
                                        <p:cTn id="13" dur="300" autoRev="1" fill="hold">
                                          <p:stCondLst>
                                            <p:cond delay="0"/>
                                          </p:stCondLst>
                                        </p:cTn>
                                        <p:tgtEl>
                                          <p:spTgt spid="18"/>
                                        </p:tgtEl>
                                        <p:attrNameLst>
                                          <p:attrName>ppt_w</p:attrName>
                                        </p:attrNameLst>
                                      </p:cBhvr>
                                    </p:anim>
                                    <p:anim by="(#ppt_w*0.50)" calcmode="lin" valueType="num">
                                      <p:cBhvr>
                                        <p:cTn id="14" dur="300" decel="50000" autoRev="1" fill="hold">
                                          <p:stCondLst>
                                            <p:cond delay="0"/>
                                          </p:stCondLst>
                                        </p:cTn>
                                        <p:tgtEl>
                                          <p:spTgt spid="18"/>
                                        </p:tgtEl>
                                        <p:attrNameLst>
                                          <p:attrName>ppt_x</p:attrName>
                                        </p:attrNameLst>
                                      </p:cBhvr>
                                    </p:anim>
                                    <p:anim from="(-#ppt_h/2)" to="(#ppt_y)" calcmode="lin" valueType="num">
                                      <p:cBhvr>
                                        <p:cTn id="15" dur="600" fill="hold">
                                          <p:stCondLst>
                                            <p:cond delay="0"/>
                                          </p:stCondLst>
                                        </p:cTn>
                                        <p:tgtEl>
                                          <p:spTgt spid="18"/>
                                        </p:tgtEl>
                                        <p:attrNameLst>
                                          <p:attrName>ppt_y</p:attrName>
                                        </p:attrNameLst>
                                      </p:cBhvr>
                                    </p:anim>
                                    <p:animRot by="21600000">
                                      <p:cBhvr>
                                        <p:cTn id="16" dur="600" fill="hold">
                                          <p:stCondLst>
                                            <p:cond delay="0"/>
                                          </p:stCondLst>
                                        </p:cTn>
                                        <p:tgtEl>
                                          <p:spTgt spid="18"/>
                                        </p:tgtEl>
                                        <p:attrNameLst>
                                          <p:attrName>r</p:attrName>
                                        </p:attrNameLst>
                                      </p:cBhvr>
                                    </p:animRot>
                                  </p:childTnLst>
                                </p:cTn>
                              </p:par>
                            </p:childTnLst>
                          </p:cTn>
                        </p:par>
                        <p:par>
                          <p:cTn id="17" fill="hold">
                            <p:stCondLst>
                              <p:cond delay="116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2" name="任意多边形 9">
            <a:extLst>
              <a:ext uri="{FF2B5EF4-FFF2-40B4-BE49-F238E27FC236}">
                <a16:creationId xmlns="" xmlns:a16="http://schemas.microsoft.com/office/drawing/2014/main" id="{AC83C383-59CF-4645-97F2-C106C3C89D25}"/>
              </a:ext>
            </a:extLst>
          </p:cNvPr>
          <p:cNvSpPr/>
          <p:nvPr/>
        </p:nvSpPr>
        <p:spPr>
          <a:xfrm>
            <a:off x="3050301" y="2545578"/>
            <a:ext cx="2029751" cy="1189896"/>
          </a:xfrm>
          <a:custGeom>
            <a:avLst/>
            <a:gdLst>
              <a:gd name="connsiteX0" fmla="*/ 488411 w 2705982"/>
              <a:gd name="connsiteY0" fmla="*/ 0 h 1190172"/>
              <a:gd name="connsiteX1" fmla="*/ 488411 w 2705982"/>
              <a:gd name="connsiteY1" fmla="*/ 297543 h 1190172"/>
              <a:gd name="connsiteX2" fmla="*/ 2248921 w 2705982"/>
              <a:gd name="connsiteY2" fmla="*/ 297543 h 1190172"/>
              <a:gd name="connsiteX3" fmla="*/ 2705982 w 2705982"/>
              <a:gd name="connsiteY3" fmla="*/ 892629 h 1190172"/>
              <a:gd name="connsiteX4" fmla="*/ 488411 w 2705982"/>
              <a:gd name="connsiteY4" fmla="*/ 892629 h 1190172"/>
              <a:gd name="connsiteX5" fmla="*/ 488411 w 2705982"/>
              <a:gd name="connsiteY5" fmla="*/ 1190172 h 1190172"/>
              <a:gd name="connsiteX6" fmla="*/ 0 w 2705982"/>
              <a:gd name="connsiteY6" fmla="*/ 595086 h 119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982" h="1190172">
                <a:moveTo>
                  <a:pt x="488411" y="0"/>
                </a:moveTo>
                <a:lnTo>
                  <a:pt x="488411" y="297543"/>
                </a:lnTo>
                <a:lnTo>
                  <a:pt x="2248921" y="297543"/>
                </a:lnTo>
                <a:lnTo>
                  <a:pt x="2705982" y="892629"/>
                </a:lnTo>
                <a:lnTo>
                  <a:pt x="488411" y="892629"/>
                </a:lnTo>
                <a:lnTo>
                  <a:pt x="488411" y="1190172"/>
                </a:lnTo>
                <a:lnTo>
                  <a:pt x="0" y="595086"/>
                </a:lnTo>
                <a:close/>
              </a:path>
            </a:pathLst>
          </a:custGeom>
          <a:solidFill>
            <a:srgbClr val="119F95"/>
          </a:solidFill>
          <a:ln w="25400" cap="flat" cmpd="sng" algn="ctr">
            <a:noFill/>
            <a:prstDash val="solid"/>
          </a:ln>
          <a:effectLst/>
        </p:spPr>
        <p:txBody>
          <a:bodyPr lIns="76800" tIns="38400" rIns="76800" bIns="38400" rtlCol="0" anchor="ctr"/>
          <a:lstStyle/>
          <a:p>
            <a:pPr marL="0" marR="0" lvl="0" indent="0" algn="ctr" defTabSz="768096" eaLnBrk="1" fontAlgn="auto" latinLnBrk="0" hangingPunct="1">
              <a:lnSpc>
                <a:spcPct val="100000"/>
              </a:lnSpc>
              <a:spcBef>
                <a:spcPts val="0"/>
              </a:spcBef>
              <a:spcAft>
                <a:spcPts val="0"/>
              </a:spcAft>
              <a:buClrTx/>
              <a:buSzTx/>
              <a:buFontTx/>
              <a:buNone/>
              <a:tabLst/>
              <a:defRPr/>
            </a:pPr>
            <a:endParaRPr kumimoji="0" lang="zh-CN" altLang="en-US" sz="1500" b="0" i="0" u="none" strike="noStrike" kern="0" cap="none" spc="0" normalizeH="0" baseline="0" noProof="0" smtClean="0">
              <a:ln>
                <a:noFill/>
              </a:ln>
              <a:solidFill>
                <a:srgbClr val="FFFFFF">
                  <a:lumMod val="50000"/>
                </a:srgbClr>
              </a:solidFill>
              <a:effectLst/>
              <a:uLnTx/>
              <a:uFillTx/>
              <a:latin typeface="Calibri"/>
              <a:ea typeface="宋体"/>
              <a:cs typeface="+mn-cs"/>
            </a:endParaRPr>
          </a:p>
        </p:txBody>
      </p:sp>
      <p:sp>
        <p:nvSpPr>
          <p:cNvPr id="3" name="任意多边形 10">
            <a:extLst>
              <a:ext uri="{FF2B5EF4-FFF2-40B4-BE49-F238E27FC236}">
                <a16:creationId xmlns="" xmlns:a16="http://schemas.microsoft.com/office/drawing/2014/main" id="{7F2C2954-3A70-43F8-BE4C-D8285528AE0E}"/>
              </a:ext>
            </a:extLst>
          </p:cNvPr>
          <p:cNvSpPr/>
          <p:nvPr/>
        </p:nvSpPr>
        <p:spPr>
          <a:xfrm flipH="1">
            <a:off x="4113430" y="3136408"/>
            <a:ext cx="2029751" cy="1189896"/>
          </a:xfrm>
          <a:custGeom>
            <a:avLst/>
            <a:gdLst>
              <a:gd name="connsiteX0" fmla="*/ 488411 w 2705982"/>
              <a:gd name="connsiteY0" fmla="*/ 0 h 1190172"/>
              <a:gd name="connsiteX1" fmla="*/ 488411 w 2705982"/>
              <a:gd name="connsiteY1" fmla="*/ 297543 h 1190172"/>
              <a:gd name="connsiteX2" fmla="*/ 2248921 w 2705982"/>
              <a:gd name="connsiteY2" fmla="*/ 297543 h 1190172"/>
              <a:gd name="connsiteX3" fmla="*/ 2705982 w 2705982"/>
              <a:gd name="connsiteY3" fmla="*/ 892629 h 1190172"/>
              <a:gd name="connsiteX4" fmla="*/ 488411 w 2705982"/>
              <a:gd name="connsiteY4" fmla="*/ 892629 h 1190172"/>
              <a:gd name="connsiteX5" fmla="*/ 488411 w 2705982"/>
              <a:gd name="connsiteY5" fmla="*/ 1190172 h 1190172"/>
              <a:gd name="connsiteX6" fmla="*/ 0 w 2705982"/>
              <a:gd name="connsiteY6" fmla="*/ 595086 h 119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982" h="1190172">
                <a:moveTo>
                  <a:pt x="488411" y="0"/>
                </a:moveTo>
                <a:lnTo>
                  <a:pt x="488411" y="297543"/>
                </a:lnTo>
                <a:lnTo>
                  <a:pt x="2248921" y="297543"/>
                </a:lnTo>
                <a:lnTo>
                  <a:pt x="2705982" y="892629"/>
                </a:lnTo>
                <a:lnTo>
                  <a:pt x="488411" y="892629"/>
                </a:lnTo>
                <a:lnTo>
                  <a:pt x="488411" y="1190172"/>
                </a:lnTo>
                <a:lnTo>
                  <a:pt x="0" y="595086"/>
                </a:lnTo>
                <a:close/>
              </a:path>
            </a:pathLst>
          </a:custGeom>
          <a:solidFill>
            <a:srgbClr val="119F95"/>
          </a:solidFill>
          <a:ln w="25400" cap="flat" cmpd="sng" algn="ctr">
            <a:noFill/>
            <a:prstDash val="solid"/>
          </a:ln>
          <a:effectLst/>
        </p:spPr>
        <p:txBody>
          <a:bodyPr lIns="76800" tIns="38400" rIns="76800" bIns="38400" rtlCol="0" anchor="ctr"/>
          <a:lstStyle/>
          <a:p>
            <a:pPr marL="0" marR="0" lvl="0" indent="0" algn="ctr" defTabSz="768096" eaLnBrk="1" fontAlgn="auto" latinLnBrk="0" hangingPunct="1">
              <a:lnSpc>
                <a:spcPct val="100000"/>
              </a:lnSpc>
              <a:spcBef>
                <a:spcPts val="0"/>
              </a:spcBef>
              <a:spcAft>
                <a:spcPts val="0"/>
              </a:spcAft>
              <a:buClrTx/>
              <a:buSzTx/>
              <a:buFontTx/>
              <a:buNone/>
              <a:tabLst/>
              <a:defRPr/>
            </a:pPr>
            <a:endParaRPr kumimoji="0" lang="zh-CN" altLang="en-US" sz="1500" b="0" i="0" u="none" strike="noStrike" kern="0" cap="none" spc="0" normalizeH="0" baseline="0" noProof="0" smtClean="0">
              <a:ln>
                <a:noFill/>
              </a:ln>
              <a:solidFill>
                <a:srgbClr val="FFFFFF">
                  <a:lumMod val="50000"/>
                </a:srgbClr>
              </a:solidFill>
              <a:effectLst/>
              <a:uLnTx/>
              <a:uFillTx/>
              <a:latin typeface="Calibri"/>
              <a:ea typeface="宋体"/>
              <a:cs typeface="+mn-cs"/>
            </a:endParaRPr>
          </a:p>
        </p:txBody>
      </p:sp>
      <p:sp>
        <p:nvSpPr>
          <p:cNvPr id="4" name="任意多边形 11">
            <a:extLst>
              <a:ext uri="{FF2B5EF4-FFF2-40B4-BE49-F238E27FC236}">
                <a16:creationId xmlns="" xmlns:a16="http://schemas.microsoft.com/office/drawing/2014/main" id="{EB053CB2-7171-4736-B784-5F74A221E437}"/>
              </a:ext>
            </a:extLst>
          </p:cNvPr>
          <p:cNvSpPr/>
          <p:nvPr/>
        </p:nvSpPr>
        <p:spPr>
          <a:xfrm flipV="1">
            <a:off x="3185204" y="3727238"/>
            <a:ext cx="2029751" cy="1189896"/>
          </a:xfrm>
          <a:custGeom>
            <a:avLst/>
            <a:gdLst>
              <a:gd name="connsiteX0" fmla="*/ 488411 w 2705982"/>
              <a:gd name="connsiteY0" fmla="*/ 0 h 1190172"/>
              <a:gd name="connsiteX1" fmla="*/ 488411 w 2705982"/>
              <a:gd name="connsiteY1" fmla="*/ 297543 h 1190172"/>
              <a:gd name="connsiteX2" fmla="*/ 2248921 w 2705982"/>
              <a:gd name="connsiteY2" fmla="*/ 297543 h 1190172"/>
              <a:gd name="connsiteX3" fmla="*/ 2705982 w 2705982"/>
              <a:gd name="connsiteY3" fmla="*/ 892629 h 1190172"/>
              <a:gd name="connsiteX4" fmla="*/ 488411 w 2705982"/>
              <a:gd name="connsiteY4" fmla="*/ 892629 h 1190172"/>
              <a:gd name="connsiteX5" fmla="*/ 488411 w 2705982"/>
              <a:gd name="connsiteY5" fmla="*/ 1190172 h 1190172"/>
              <a:gd name="connsiteX6" fmla="*/ 0 w 2705982"/>
              <a:gd name="connsiteY6" fmla="*/ 595086 h 119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982" h="1190172">
                <a:moveTo>
                  <a:pt x="488411" y="0"/>
                </a:moveTo>
                <a:lnTo>
                  <a:pt x="488411" y="297543"/>
                </a:lnTo>
                <a:lnTo>
                  <a:pt x="2248921" y="297543"/>
                </a:lnTo>
                <a:lnTo>
                  <a:pt x="2705982" y="892629"/>
                </a:lnTo>
                <a:lnTo>
                  <a:pt x="488411" y="892629"/>
                </a:lnTo>
                <a:lnTo>
                  <a:pt x="488411" y="1190172"/>
                </a:lnTo>
                <a:lnTo>
                  <a:pt x="0" y="595086"/>
                </a:lnTo>
                <a:close/>
              </a:path>
            </a:pathLst>
          </a:custGeom>
          <a:solidFill>
            <a:srgbClr val="119F95"/>
          </a:solidFill>
          <a:ln w="25400" cap="flat" cmpd="sng" algn="ctr">
            <a:noFill/>
            <a:prstDash val="solid"/>
          </a:ln>
          <a:effectLst/>
        </p:spPr>
        <p:txBody>
          <a:bodyPr lIns="76800" tIns="38400" rIns="76800" bIns="38400" rtlCol="0" anchor="ctr"/>
          <a:lstStyle/>
          <a:p>
            <a:pPr marL="0" marR="0" lvl="0" indent="0" algn="ctr" defTabSz="768096" eaLnBrk="1" fontAlgn="auto" latinLnBrk="0" hangingPunct="1">
              <a:lnSpc>
                <a:spcPct val="100000"/>
              </a:lnSpc>
              <a:spcBef>
                <a:spcPts val="0"/>
              </a:spcBef>
              <a:spcAft>
                <a:spcPts val="0"/>
              </a:spcAft>
              <a:buClrTx/>
              <a:buSzTx/>
              <a:buFontTx/>
              <a:buNone/>
              <a:tabLst/>
              <a:defRPr/>
            </a:pPr>
            <a:endParaRPr kumimoji="0" lang="zh-CN" altLang="en-US" sz="1500" b="0" i="0" u="none" strike="noStrike" kern="0" cap="none" spc="0" normalizeH="0" baseline="0" noProof="0" smtClean="0">
              <a:ln>
                <a:noFill/>
              </a:ln>
              <a:solidFill>
                <a:srgbClr val="FFFFFF">
                  <a:lumMod val="50000"/>
                </a:srgbClr>
              </a:solidFill>
              <a:effectLst/>
              <a:uLnTx/>
              <a:uFillTx/>
              <a:latin typeface="Calibri"/>
              <a:ea typeface="宋体"/>
              <a:cs typeface="+mn-cs"/>
            </a:endParaRPr>
          </a:p>
        </p:txBody>
      </p:sp>
      <p:sp>
        <p:nvSpPr>
          <p:cNvPr id="5" name="任意多边形 12">
            <a:extLst>
              <a:ext uri="{FF2B5EF4-FFF2-40B4-BE49-F238E27FC236}">
                <a16:creationId xmlns="" xmlns:a16="http://schemas.microsoft.com/office/drawing/2014/main" id="{2E304D0D-4106-476D-8294-56F36557FEAC}"/>
              </a:ext>
            </a:extLst>
          </p:cNvPr>
          <p:cNvSpPr/>
          <p:nvPr/>
        </p:nvSpPr>
        <p:spPr>
          <a:xfrm flipH="1" flipV="1">
            <a:off x="3978527" y="4318068"/>
            <a:ext cx="2029751" cy="1189896"/>
          </a:xfrm>
          <a:custGeom>
            <a:avLst/>
            <a:gdLst>
              <a:gd name="connsiteX0" fmla="*/ 488411 w 2705982"/>
              <a:gd name="connsiteY0" fmla="*/ 0 h 1190172"/>
              <a:gd name="connsiteX1" fmla="*/ 488411 w 2705982"/>
              <a:gd name="connsiteY1" fmla="*/ 297543 h 1190172"/>
              <a:gd name="connsiteX2" fmla="*/ 2248921 w 2705982"/>
              <a:gd name="connsiteY2" fmla="*/ 297543 h 1190172"/>
              <a:gd name="connsiteX3" fmla="*/ 2705982 w 2705982"/>
              <a:gd name="connsiteY3" fmla="*/ 892629 h 1190172"/>
              <a:gd name="connsiteX4" fmla="*/ 488411 w 2705982"/>
              <a:gd name="connsiteY4" fmla="*/ 892629 h 1190172"/>
              <a:gd name="connsiteX5" fmla="*/ 488411 w 2705982"/>
              <a:gd name="connsiteY5" fmla="*/ 1190172 h 1190172"/>
              <a:gd name="connsiteX6" fmla="*/ 0 w 2705982"/>
              <a:gd name="connsiteY6" fmla="*/ 595086 h 119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982" h="1190172">
                <a:moveTo>
                  <a:pt x="488411" y="0"/>
                </a:moveTo>
                <a:lnTo>
                  <a:pt x="488411" y="297543"/>
                </a:lnTo>
                <a:lnTo>
                  <a:pt x="2248921" y="297543"/>
                </a:lnTo>
                <a:lnTo>
                  <a:pt x="2705982" y="892629"/>
                </a:lnTo>
                <a:lnTo>
                  <a:pt x="488411" y="892629"/>
                </a:lnTo>
                <a:lnTo>
                  <a:pt x="488411" y="1190172"/>
                </a:lnTo>
                <a:lnTo>
                  <a:pt x="0" y="595086"/>
                </a:lnTo>
                <a:close/>
              </a:path>
            </a:pathLst>
          </a:custGeom>
          <a:solidFill>
            <a:srgbClr val="119F95"/>
          </a:solidFill>
          <a:ln w="25400" cap="flat" cmpd="sng" algn="ctr">
            <a:noFill/>
            <a:prstDash val="solid"/>
          </a:ln>
          <a:effectLst/>
        </p:spPr>
        <p:txBody>
          <a:bodyPr lIns="76800" tIns="38400" rIns="76800" bIns="38400" rtlCol="0" anchor="ctr"/>
          <a:lstStyle/>
          <a:p>
            <a:pPr marL="0" marR="0" lvl="0" indent="0" algn="ctr" defTabSz="768096" eaLnBrk="1" fontAlgn="auto" latinLnBrk="0" hangingPunct="1">
              <a:lnSpc>
                <a:spcPct val="100000"/>
              </a:lnSpc>
              <a:spcBef>
                <a:spcPts val="0"/>
              </a:spcBef>
              <a:spcAft>
                <a:spcPts val="0"/>
              </a:spcAft>
              <a:buClrTx/>
              <a:buSzTx/>
              <a:buFontTx/>
              <a:buNone/>
              <a:tabLst/>
              <a:defRPr/>
            </a:pPr>
            <a:endParaRPr kumimoji="0" lang="zh-CN" altLang="en-US" sz="1500" b="0" i="0" u="none" strike="noStrike" kern="0" cap="none" spc="0" normalizeH="0" baseline="0" noProof="0" smtClean="0">
              <a:ln>
                <a:noFill/>
              </a:ln>
              <a:solidFill>
                <a:srgbClr val="FFFFFF">
                  <a:lumMod val="50000"/>
                </a:srgbClr>
              </a:solidFill>
              <a:effectLst/>
              <a:uLnTx/>
              <a:uFillTx/>
              <a:latin typeface="Calibri"/>
              <a:ea typeface="宋体"/>
              <a:cs typeface="+mn-cs"/>
            </a:endParaRPr>
          </a:p>
        </p:txBody>
      </p:sp>
      <p:sp>
        <p:nvSpPr>
          <p:cNvPr id="6" name="文本框 13">
            <a:extLst>
              <a:ext uri="{FF2B5EF4-FFF2-40B4-BE49-F238E27FC236}">
                <a16:creationId xmlns="" xmlns:a16="http://schemas.microsoft.com/office/drawing/2014/main" id="{27832F8C-79A8-4209-99EE-C060DF20F429}"/>
              </a:ext>
            </a:extLst>
          </p:cNvPr>
          <p:cNvSpPr txBox="1"/>
          <p:nvPr/>
        </p:nvSpPr>
        <p:spPr>
          <a:xfrm>
            <a:off x="218743" y="2462044"/>
            <a:ext cx="2693790" cy="1477933"/>
          </a:xfrm>
          <a:prstGeom prst="rect">
            <a:avLst/>
          </a:prstGeom>
          <a:noFill/>
        </p:spPr>
        <p:txBody>
          <a:bodyPr wrap="square" lIns="76800" tIns="38400" rIns="76800" bIns="3840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1300" dirty="0" smtClean="0">
                <a:solidFill>
                  <a:srgbClr val="FFFFFF">
                    <a:lumMod val="50000"/>
                  </a:srgbClr>
                </a:solidFill>
                <a:latin typeface="微软雅黑" panose="020B0503020204020204" pitchFamily="34" charset="-122"/>
                <a:cs typeface="Lato Regular"/>
              </a:rPr>
              <a:t>目</a:t>
            </a:r>
            <a:r>
              <a:rPr lang="zh-CN" altLang="en-US" sz="1300" dirty="0">
                <a:solidFill>
                  <a:srgbClr val="FFFFFF">
                    <a:lumMod val="50000"/>
                  </a:srgbClr>
                </a:solidFill>
                <a:latin typeface="微软雅黑" panose="020B0503020204020204" pitchFamily="34" charset="-122"/>
                <a:cs typeface="Lato Regular"/>
              </a:rPr>
              <a:t>前许多生物标志物已经作为</a:t>
            </a:r>
            <a:r>
              <a:rPr lang="zh-CN" altLang="en-US" sz="1300" b="1" dirty="0">
                <a:solidFill>
                  <a:srgbClr val="0000FF"/>
                </a:solidFill>
                <a:latin typeface="微软雅黑" panose="020B0503020204020204" pitchFamily="34" charset="-122"/>
                <a:cs typeface="Lato Regular"/>
              </a:rPr>
              <a:t>临床观察肿瘤反应和进展的监测指标</a:t>
            </a:r>
            <a:r>
              <a:rPr lang="zh-CN" altLang="en-US" sz="1300" dirty="0">
                <a:solidFill>
                  <a:srgbClr val="FFFFFF">
                    <a:lumMod val="50000"/>
                  </a:srgbClr>
                </a:solidFill>
                <a:latin typeface="微软雅黑" panose="020B0503020204020204" pitchFamily="34" charset="-122"/>
                <a:cs typeface="Lato Regular"/>
              </a:rPr>
              <a:t>，比如</a:t>
            </a:r>
            <a:r>
              <a:rPr lang="en-US" altLang="zh-CN" sz="1300" dirty="0">
                <a:solidFill>
                  <a:srgbClr val="FFFFFF">
                    <a:lumMod val="50000"/>
                  </a:srgbClr>
                </a:solidFill>
                <a:latin typeface="微软雅黑" panose="020B0503020204020204" pitchFamily="34" charset="-122"/>
                <a:cs typeface="Lato Regular"/>
              </a:rPr>
              <a:t>CA-125</a:t>
            </a:r>
            <a:r>
              <a:rPr lang="zh-CN" altLang="en-US" sz="1300" dirty="0">
                <a:solidFill>
                  <a:srgbClr val="FFFFFF">
                    <a:lumMod val="50000"/>
                  </a:srgbClr>
                </a:solidFill>
                <a:latin typeface="微软雅黑" panose="020B0503020204020204" pitchFamily="34" charset="-122"/>
                <a:cs typeface="Lato Regular"/>
              </a:rPr>
              <a:t>用于卵巢癌，</a:t>
            </a:r>
            <a:r>
              <a:rPr lang="en-US" altLang="zh-CN" sz="1300" dirty="0">
                <a:solidFill>
                  <a:srgbClr val="FFFFFF">
                    <a:lumMod val="50000"/>
                  </a:srgbClr>
                </a:solidFill>
                <a:latin typeface="微软雅黑" panose="020B0503020204020204" pitchFamily="34" charset="-122"/>
                <a:cs typeface="Lato Regular"/>
              </a:rPr>
              <a:t>PSA</a:t>
            </a:r>
            <a:r>
              <a:rPr lang="zh-CN" altLang="en-US" sz="1300" dirty="0">
                <a:solidFill>
                  <a:srgbClr val="FFFFFF">
                    <a:lumMod val="50000"/>
                  </a:srgbClr>
                </a:solidFill>
                <a:latin typeface="微软雅黑" panose="020B0503020204020204" pitchFamily="34" charset="-122"/>
                <a:cs typeface="Lato Regular"/>
              </a:rPr>
              <a:t>用于前列腺癌的观察，血液和尿液中异常蛋白水平用于骨髓瘤缓解评价。</a:t>
            </a:r>
            <a:endParaRPr lang="en-US" altLang="zh-CN" sz="1300" dirty="0">
              <a:solidFill>
                <a:srgbClr val="FFFFFF">
                  <a:lumMod val="50000"/>
                </a:srgbClr>
              </a:solidFill>
              <a:latin typeface="微软雅黑" panose="020B0503020204020204" pitchFamily="34" charset="-122"/>
              <a:cs typeface="Lato Regular"/>
            </a:endParaRPr>
          </a:p>
          <a:p>
            <a:pPr algn="r"/>
            <a:endParaRPr lang="en-US" altLang="zh-CN" sz="1300" dirty="0">
              <a:solidFill>
                <a:srgbClr val="FFFFFF">
                  <a:lumMod val="50000"/>
                </a:srgbClr>
              </a:solidFill>
              <a:latin typeface="微软雅黑" panose="020B0503020204020204" pitchFamily="34" charset="-122"/>
              <a:cs typeface="Lato Regular"/>
            </a:endParaRPr>
          </a:p>
        </p:txBody>
      </p:sp>
      <p:sp>
        <p:nvSpPr>
          <p:cNvPr id="7" name="文本框 14">
            <a:extLst>
              <a:ext uri="{FF2B5EF4-FFF2-40B4-BE49-F238E27FC236}">
                <a16:creationId xmlns="" xmlns:a16="http://schemas.microsoft.com/office/drawing/2014/main" id="{D9A4B314-ADC9-42C4-9749-F70CB9F611D2}"/>
              </a:ext>
            </a:extLst>
          </p:cNvPr>
          <p:cNvSpPr txBox="1"/>
          <p:nvPr/>
        </p:nvSpPr>
        <p:spPr>
          <a:xfrm>
            <a:off x="6205205" y="3196562"/>
            <a:ext cx="2650928" cy="1077824"/>
          </a:xfrm>
          <a:prstGeom prst="rect">
            <a:avLst/>
          </a:prstGeom>
          <a:noFill/>
        </p:spPr>
        <p:txBody>
          <a:bodyPr wrap="square" lIns="76800" tIns="38400" rIns="76800" bIns="3840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1300" dirty="0">
                <a:solidFill>
                  <a:srgbClr val="FFFFFF">
                    <a:lumMod val="50000"/>
                  </a:srgbClr>
                </a:solidFill>
                <a:latin typeface="微软雅黑" panose="020B0503020204020204" pitchFamily="34" charset="-122"/>
                <a:cs typeface="Lato Regular"/>
              </a:rPr>
              <a:t>例如在卵巢癌患者中，伴随</a:t>
            </a:r>
            <a:r>
              <a:rPr lang="en-US" altLang="zh-CN" sz="1300" dirty="0">
                <a:solidFill>
                  <a:srgbClr val="FFFFFF">
                    <a:lumMod val="50000"/>
                  </a:srgbClr>
                </a:solidFill>
                <a:latin typeface="微软雅黑" panose="020B0503020204020204" pitchFamily="34" charset="-122"/>
                <a:cs typeface="Lato Regular"/>
              </a:rPr>
              <a:t>CA-125</a:t>
            </a:r>
            <a:r>
              <a:rPr lang="zh-CN" altLang="en-US" sz="1300" dirty="0">
                <a:solidFill>
                  <a:srgbClr val="FFFFFF">
                    <a:lumMod val="50000"/>
                  </a:srgbClr>
                </a:solidFill>
                <a:latin typeface="微软雅黑" panose="020B0503020204020204" pitchFamily="34" charset="-122"/>
                <a:cs typeface="Lato Regular"/>
              </a:rPr>
              <a:t>上升的</a:t>
            </a:r>
            <a:r>
              <a:rPr lang="zh-CN" altLang="en-US" sz="1300" b="1" dirty="0">
                <a:solidFill>
                  <a:srgbClr val="0000FF"/>
                </a:solidFill>
                <a:latin typeface="微软雅黑" panose="020B0503020204020204" pitchFamily="34" charset="-122"/>
                <a:cs typeface="Lato Regular"/>
              </a:rPr>
              <a:t>某些特定临床事件</a:t>
            </a:r>
            <a:r>
              <a:rPr lang="zh-CN" altLang="en-US" sz="1300" dirty="0">
                <a:solidFill>
                  <a:srgbClr val="FFFFFF">
                    <a:lumMod val="50000"/>
                  </a:srgbClr>
                </a:solidFill>
                <a:latin typeface="微软雅黑" panose="020B0503020204020204" pitchFamily="34" charset="-122"/>
                <a:cs typeface="Lato Regular"/>
              </a:rPr>
              <a:t>（如体力状况明显下降或肠梗阻）可反映患者病情进展。</a:t>
            </a:r>
            <a:endParaRPr lang="en-US" altLang="zh-CN" sz="1300" dirty="0">
              <a:solidFill>
                <a:srgbClr val="FFFFFF">
                  <a:lumMod val="50000"/>
                </a:srgbClr>
              </a:solidFill>
              <a:latin typeface="微软雅黑" panose="020B0503020204020204" pitchFamily="34" charset="-122"/>
              <a:cs typeface="Lato Regular"/>
            </a:endParaRPr>
          </a:p>
          <a:p>
            <a:endParaRPr lang="en-US" altLang="zh-CN" sz="1300" dirty="0">
              <a:solidFill>
                <a:srgbClr val="FFFFFF">
                  <a:lumMod val="50000"/>
                </a:srgbClr>
              </a:solidFill>
              <a:latin typeface="微软雅黑" panose="020B0503020204020204" pitchFamily="34" charset="-122"/>
              <a:cs typeface="Lato Regular"/>
            </a:endParaRPr>
          </a:p>
        </p:txBody>
      </p:sp>
      <p:sp>
        <p:nvSpPr>
          <p:cNvPr id="8" name="文本框 15">
            <a:extLst>
              <a:ext uri="{FF2B5EF4-FFF2-40B4-BE49-F238E27FC236}">
                <a16:creationId xmlns="" xmlns:a16="http://schemas.microsoft.com/office/drawing/2014/main" id="{C5388940-4E43-424F-84C5-D8A7BE5E41CE}"/>
              </a:ext>
            </a:extLst>
          </p:cNvPr>
          <p:cNvSpPr txBox="1"/>
          <p:nvPr/>
        </p:nvSpPr>
        <p:spPr>
          <a:xfrm>
            <a:off x="218743" y="3867294"/>
            <a:ext cx="2899010" cy="1477933"/>
          </a:xfrm>
          <a:prstGeom prst="rect">
            <a:avLst/>
          </a:prstGeom>
          <a:noFill/>
        </p:spPr>
        <p:txBody>
          <a:bodyPr wrap="square" lIns="76800" tIns="38400" rIns="76800" bIns="3840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1300" dirty="0" smtClean="0">
                <a:solidFill>
                  <a:srgbClr val="FFFFFF">
                    <a:lumMod val="50000"/>
                  </a:srgbClr>
                </a:solidFill>
                <a:latin typeface="微软雅黑" panose="020B0503020204020204" pitchFamily="34" charset="-122"/>
                <a:cs typeface="Lato Regular"/>
              </a:rPr>
              <a:t>尚</a:t>
            </a:r>
            <a:r>
              <a:rPr lang="zh-CN" altLang="en-US" sz="1300" dirty="0">
                <a:solidFill>
                  <a:srgbClr val="FFFFFF">
                    <a:lumMod val="50000"/>
                  </a:srgbClr>
                </a:solidFill>
                <a:latin typeface="微软雅黑" panose="020B0503020204020204" pitchFamily="34" charset="-122"/>
                <a:cs typeface="Lato Regular"/>
              </a:rPr>
              <a:t>需要做进一步的研究证实现有测试方法的可靠性，并确定生物标志物改善是否能预测临床获益</a:t>
            </a:r>
            <a:r>
              <a:rPr lang="zh-CN" altLang="en-US" sz="1300" dirty="0" smtClean="0">
                <a:solidFill>
                  <a:srgbClr val="FFFFFF">
                    <a:lumMod val="50000"/>
                  </a:srgbClr>
                </a:solidFill>
                <a:latin typeface="微软雅黑" panose="020B0503020204020204" pitchFamily="34" charset="-122"/>
                <a:cs typeface="Lato Regular"/>
              </a:rPr>
              <a:t>。</a:t>
            </a:r>
            <a:endParaRPr lang="en-US" altLang="zh-CN" sz="1300" dirty="0" smtClean="0">
              <a:solidFill>
                <a:srgbClr val="FFFFFF">
                  <a:lumMod val="50000"/>
                </a:srgbClr>
              </a:solidFill>
              <a:latin typeface="微软雅黑" panose="020B0503020204020204" pitchFamily="34" charset="-122"/>
              <a:cs typeface="Lato Regular"/>
            </a:endParaRPr>
          </a:p>
          <a:p>
            <a:pPr marL="285750" indent="-285750">
              <a:buFont typeface="Arial" panose="020B0604020202020204" pitchFamily="34" charset="0"/>
              <a:buChar char="•"/>
            </a:pPr>
            <a:r>
              <a:rPr lang="zh-CN" altLang="en-US" sz="1300" dirty="0" smtClean="0">
                <a:solidFill>
                  <a:srgbClr val="FFFFFF">
                    <a:lumMod val="50000"/>
                  </a:srgbClr>
                </a:solidFill>
                <a:latin typeface="微软雅黑" panose="020B0503020204020204" pitchFamily="34" charset="-122"/>
                <a:cs typeface="Lato Regular"/>
              </a:rPr>
              <a:t>目</a:t>
            </a:r>
            <a:r>
              <a:rPr lang="zh-CN" altLang="en-US" sz="1300" dirty="0">
                <a:solidFill>
                  <a:srgbClr val="FFFFFF">
                    <a:lumMod val="50000"/>
                  </a:srgbClr>
                </a:solidFill>
                <a:latin typeface="微软雅黑" panose="020B0503020204020204" pitchFamily="34" charset="-122"/>
                <a:cs typeface="Lato Regular"/>
              </a:rPr>
              <a:t>前生物标志物不</a:t>
            </a:r>
            <a:r>
              <a:rPr lang="zh-CN" altLang="en-US" sz="1300" b="1" dirty="0">
                <a:solidFill>
                  <a:srgbClr val="0000FF"/>
                </a:solidFill>
                <a:latin typeface="微软雅黑" panose="020B0503020204020204" pitchFamily="34" charset="-122"/>
                <a:cs typeface="Lato Regular"/>
              </a:rPr>
              <a:t>能单独作为上市批准的依据</a:t>
            </a:r>
            <a:r>
              <a:rPr lang="zh-CN" altLang="en-US" sz="1300" dirty="0">
                <a:solidFill>
                  <a:srgbClr val="FFFFFF">
                    <a:lumMod val="50000"/>
                  </a:srgbClr>
                </a:solidFill>
                <a:latin typeface="微软雅黑" panose="020B0503020204020204" pitchFamily="34" charset="-122"/>
                <a:cs typeface="Lato Regular"/>
              </a:rPr>
              <a:t>，</a:t>
            </a:r>
            <a:r>
              <a:rPr lang="en-US" altLang="zh-CN" sz="1300" dirty="0">
                <a:solidFill>
                  <a:srgbClr val="FFFFFF">
                    <a:lumMod val="50000"/>
                  </a:srgbClr>
                </a:solidFill>
                <a:latin typeface="微软雅黑" panose="020B0503020204020204" pitchFamily="34" charset="-122"/>
                <a:cs typeface="Lato Regular"/>
              </a:rPr>
              <a:t>SFDA</a:t>
            </a:r>
            <a:r>
              <a:rPr lang="zh-CN" altLang="en-US" sz="1300" dirty="0">
                <a:solidFill>
                  <a:srgbClr val="FFFFFF">
                    <a:lumMod val="50000"/>
                  </a:srgbClr>
                </a:solidFill>
                <a:latin typeface="微软雅黑" panose="020B0503020204020204" pitchFamily="34" charset="-122"/>
                <a:cs typeface="Lato Regular"/>
              </a:rPr>
              <a:t>可以接受肿瘤标志物作为复合终点的一个指标。</a:t>
            </a:r>
            <a:endParaRPr lang="en-US" altLang="zh-CN" sz="1300" dirty="0">
              <a:solidFill>
                <a:srgbClr val="FFFFFF">
                  <a:lumMod val="50000"/>
                </a:srgbClr>
              </a:solidFill>
              <a:latin typeface="微软雅黑" panose="020B0503020204020204" pitchFamily="34" charset="-122"/>
              <a:cs typeface="Lato Regular"/>
            </a:endParaRPr>
          </a:p>
        </p:txBody>
      </p:sp>
      <p:sp>
        <p:nvSpPr>
          <p:cNvPr id="9" name="文本框 16">
            <a:extLst>
              <a:ext uri="{FF2B5EF4-FFF2-40B4-BE49-F238E27FC236}">
                <a16:creationId xmlns="" xmlns:a16="http://schemas.microsoft.com/office/drawing/2014/main" id="{CB53C8D9-04B0-4449-887E-D872821C0F8A}"/>
              </a:ext>
            </a:extLst>
          </p:cNvPr>
          <p:cNvSpPr txBox="1"/>
          <p:nvPr/>
        </p:nvSpPr>
        <p:spPr>
          <a:xfrm>
            <a:off x="6143179" y="4385881"/>
            <a:ext cx="2712954" cy="1477933"/>
          </a:xfrm>
          <a:prstGeom prst="rect">
            <a:avLst/>
          </a:prstGeom>
          <a:noFill/>
        </p:spPr>
        <p:txBody>
          <a:bodyPr wrap="square" lIns="76800" tIns="38400" rIns="76800" bIns="3840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1300" dirty="0" smtClean="0">
                <a:solidFill>
                  <a:srgbClr val="FFFFFF">
                    <a:lumMod val="50000"/>
                  </a:srgbClr>
                </a:solidFill>
                <a:latin typeface="微软雅黑" panose="020B0503020204020204" pitchFamily="34" charset="-122"/>
                <a:cs typeface="Lato Regular"/>
              </a:rPr>
              <a:t>生</a:t>
            </a:r>
            <a:r>
              <a:rPr lang="zh-CN" altLang="en-US" sz="1300" dirty="0">
                <a:solidFill>
                  <a:srgbClr val="FFFFFF">
                    <a:lumMod val="50000"/>
                  </a:srgbClr>
                </a:solidFill>
                <a:latin typeface="微软雅黑" panose="020B0503020204020204" pitchFamily="34" charset="-122"/>
                <a:cs typeface="Lato Regular"/>
              </a:rPr>
              <a:t>物标志物还用于确定预后因素、患者选择，以及在试验设计中需要考虑的分层因素</a:t>
            </a:r>
            <a:r>
              <a:rPr lang="zh-CN" altLang="en-US" sz="1300" dirty="0" smtClean="0">
                <a:solidFill>
                  <a:srgbClr val="FFFFFF">
                    <a:lumMod val="50000"/>
                  </a:srgbClr>
                </a:solidFill>
                <a:latin typeface="微软雅黑" panose="020B0503020204020204" pitchFamily="34" charset="-122"/>
                <a:cs typeface="Lato Regular"/>
              </a:rPr>
              <a:t>。</a:t>
            </a:r>
            <a:endParaRPr lang="en-US" altLang="zh-CN" sz="1300" dirty="0" smtClean="0">
              <a:solidFill>
                <a:srgbClr val="FFFFFF">
                  <a:lumMod val="50000"/>
                </a:srgbClr>
              </a:solidFill>
              <a:latin typeface="微软雅黑" panose="020B0503020204020204" pitchFamily="34" charset="-122"/>
              <a:cs typeface="Lato Regular"/>
            </a:endParaRPr>
          </a:p>
          <a:p>
            <a:pPr marL="285750" indent="-285750">
              <a:buFont typeface="Arial" panose="020B0604020202020204" pitchFamily="34" charset="0"/>
              <a:buChar char="•"/>
            </a:pPr>
            <a:r>
              <a:rPr lang="zh-CN" altLang="en-US" sz="1300" dirty="0" smtClean="0">
                <a:solidFill>
                  <a:srgbClr val="FFFFFF">
                    <a:lumMod val="50000"/>
                  </a:srgbClr>
                </a:solidFill>
                <a:latin typeface="微软雅黑" panose="020B0503020204020204" pitchFamily="34" charset="-122"/>
                <a:cs typeface="Lato Regular"/>
              </a:rPr>
              <a:t>提</a:t>
            </a:r>
            <a:r>
              <a:rPr lang="zh-CN" altLang="en-US" sz="1300" dirty="0">
                <a:solidFill>
                  <a:srgbClr val="FFFFFF">
                    <a:lumMod val="50000"/>
                  </a:srgbClr>
                </a:solidFill>
                <a:latin typeface="微软雅黑" panose="020B0503020204020204" pitchFamily="34" charset="-122"/>
                <a:cs typeface="Lato Regular"/>
              </a:rPr>
              <a:t>倡保留肿瘤部分组织、体液或血清样本等以</a:t>
            </a:r>
            <a:r>
              <a:rPr lang="zh-CN" altLang="en-US" sz="1300" b="1" dirty="0">
                <a:solidFill>
                  <a:srgbClr val="0000FF"/>
                </a:solidFill>
                <a:latin typeface="微软雅黑" panose="020B0503020204020204" pitchFamily="34" charset="-122"/>
                <a:cs typeface="Lato Regular"/>
              </a:rPr>
              <a:t>进行相关标志物的研究检查</a:t>
            </a:r>
            <a:r>
              <a:rPr lang="zh-CN" altLang="en-US" sz="1300" dirty="0">
                <a:solidFill>
                  <a:srgbClr val="FFFFFF">
                    <a:lumMod val="50000"/>
                  </a:srgbClr>
                </a:solidFill>
                <a:latin typeface="微软雅黑" panose="020B0503020204020204" pitchFamily="34" charset="-122"/>
                <a:cs typeface="Lato Regular"/>
              </a:rPr>
              <a:t>。</a:t>
            </a:r>
            <a:endParaRPr lang="en-US" altLang="zh-CN" sz="1300" dirty="0">
              <a:solidFill>
                <a:srgbClr val="FFFFFF">
                  <a:lumMod val="50000"/>
                </a:srgbClr>
              </a:solidFill>
              <a:latin typeface="微软雅黑" panose="020B0503020204020204" pitchFamily="34" charset="-122"/>
              <a:cs typeface="Lato Regular"/>
            </a:endParaRPr>
          </a:p>
          <a:p>
            <a:endParaRPr lang="en-US" altLang="zh-CN" sz="1300" dirty="0">
              <a:solidFill>
                <a:srgbClr val="FFFFFF">
                  <a:lumMod val="50000"/>
                </a:srgbClr>
              </a:solidFill>
              <a:latin typeface="微软雅黑" panose="020B0503020204020204" pitchFamily="34" charset="-122"/>
              <a:cs typeface="Lato Regular"/>
            </a:endParaRPr>
          </a:p>
        </p:txBody>
      </p:sp>
      <p:sp>
        <p:nvSpPr>
          <p:cNvPr id="10" name="Freeform 341">
            <a:extLst>
              <a:ext uri="{FF2B5EF4-FFF2-40B4-BE49-F238E27FC236}">
                <a16:creationId xmlns="" xmlns:a16="http://schemas.microsoft.com/office/drawing/2014/main" id="{E540B99A-782C-4533-B584-79BED6021AEF}"/>
              </a:ext>
            </a:extLst>
          </p:cNvPr>
          <p:cNvSpPr>
            <a:spLocks noChangeAspect="1" noEditPoints="1"/>
          </p:cNvSpPr>
          <p:nvPr/>
        </p:nvSpPr>
        <p:spPr bwMode="auto">
          <a:xfrm>
            <a:off x="5380721" y="3519524"/>
            <a:ext cx="326887" cy="431900"/>
          </a:xfrm>
          <a:custGeom>
            <a:avLst/>
            <a:gdLst>
              <a:gd name="T0" fmla="*/ 54 w 115"/>
              <a:gd name="T1" fmla="*/ 60 h 114"/>
              <a:gd name="T2" fmla="*/ 115 w 115"/>
              <a:gd name="T3" fmla="*/ 60 h 114"/>
              <a:gd name="T4" fmla="*/ 115 w 115"/>
              <a:gd name="T5" fmla="*/ 114 h 114"/>
              <a:gd name="T6" fmla="*/ 54 w 115"/>
              <a:gd name="T7" fmla="*/ 104 h 114"/>
              <a:gd name="T8" fmla="*/ 54 w 115"/>
              <a:gd name="T9" fmla="*/ 60 h 114"/>
              <a:gd name="T10" fmla="*/ 0 w 115"/>
              <a:gd name="T11" fmla="*/ 60 h 114"/>
              <a:gd name="T12" fmla="*/ 47 w 115"/>
              <a:gd name="T13" fmla="*/ 60 h 114"/>
              <a:gd name="T14" fmla="*/ 47 w 115"/>
              <a:gd name="T15" fmla="*/ 103 h 114"/>
              <a:gd name="T16" fmla="*/ 0 w 115"/>
              <a:gd name="T17" fmla="*/ 97 h 114"/>
              <a:gd name="T18" fmla="*/ 0 w 115"/>
              <a:gd name="T19" fmla="*/ 60 h 114"/>
              <a:gd name="T20" fmla="*/ 47 w 115"/>
              <a:gd name="T21" fmla="*/ 9 h 114"/>
              <a:gd name="T22" fmla="*/ 47 w 115"/>
              <a:gd name="T23" fmla="*/ 53 h 114"/>
              <a:gd name="T24" fmla="*/ 0 w 115"/>
              <a:gd name="T25" fmla="*/ 53 h 114"/>
              <a:gd name="T26" fmla="*/ 0 w 115"/>
              <a:gd name="T27" fmla="*/ 15 h 114"/>
              <a:gd name="T28" fmla="*/ 47 w 115"/>
              <a:gd name="T29" fmla="*/ 9 h 114"/>
              <a:gd name="T30" fmla="*/ 115 w 115"/>
              <a:gd name="T31" fmla="*/ 0 h 114"/>
              <a:gd name="T32" fmla="*/ 115 w 115"/>
              <a:gd name="T33" fmla="*/ 53 h 114"/>
              <a:gd name="T34" fmla="*/ 54 w 115"/>
              <a:gd name="T35" fmla="*/ 53 h 114"/>
              <a:gd name="T36" fmla="*/ 54 w 115"/>
              <a:gd name="T37" fmla="*/ 8 h 114"/>
              <a:gd name="T38" fmla="*/ 115 w 115"/>
              <a:gd name="T3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14">
                <a:moveTo>
                  <a:pt x="54" y="60"/>
                </a:moveTo>
                <a:lnTo>
                  <a:pt x="115" y="60"/>
                </a:lnTo>
                <a:lnTo>
                  <a:pt x="115" y="114"/>
                </a:lnTo>
                <a:lnTo>
                  <a:pt x="54" y="104"/>
                </a:lnTo>
                <a:lnTo>
                  <a:pt x="54" y="60"/>
                </a:lnTo>
                <a:close/>
                <a:moveTo>
                  <a:pt x="0" y="60"/>
                </a:moveTo>
                <a:lnTo>
                  <a:pt x="47" y="60"/>
                </a:lnTo>
                <a:lnTo>
                  <a:pt x="47" y="103"/>
                </a:lnTo>
                <a:lnTo>
                  <a:pt x="0" y="97"/>
                </a:lnTo>
                <a:lnTo>
                  <a:pt x="0" y="60"/>
                </a:lnTo>
                <a:close/>
                <a:moveTo>
                  <a:pt x="47" y="9"/>
                </a:moveTo>
                <a:lnTo>
                  <a:pt x="47" y="53"/>
                </a:lnTo>
                <a:lnTo>
                  <a:pt x="0" y="53"/>
                </a:lnTo>
                <a:lnTo>
                  <a:pt x="0" y="15"/>
                </a:lnTo>
                <a:lnTo>
                  <a:pt x="47" y="9"/>
                </a:lnTo>
                <a:close/>
                <a:moveTo>
                  <a:pt x="115" y="0"/>
                </a:moveTo>
                <a:lnTo>
                  <a:pt x="115" y="53"/>
                </a:lnTo>
                <a:lnTo>
                  <a:pt x="54" y="53"/>
                </a:lnTo>
                <a:lnTo>
                  <a:pt x="54" y="8"/>
                </a:lnTo>
                <a:lnTo>
                  <a:pt x="115" y="0"/>
                </a:lnTo>
                <a:close/>
              </a:path>
            </a:pathLst>
          </a:custGeom>
          <a:solidFill>
            <a:srgbClr val="FFFFFF"/>
          </a:solidFill>
          <a:ln w="0">
            <a:noFill/>
            <a:prstDash val="solid"/>
            <a:round/>
            <a:headEnd/>
            <a:tailEnd/>
          </a:ln>
        </p:spPr>
        <p:txBody>
          <a:bodyPr vert="horz" wrap="square" lIns="76800" tIns="38400" rIns="76800" bIns="38400" numCol="1" anchor="t" anchorCtr="0" compatLnSpc="1">
            <a:prstTxWarp prst="textNoShape">
              <a:avLst/>
            </a:prstTxWarp>
          </a:bodyPr>
          <a:lstStyle/>
          <a:p>
            <a:pPr marL="0" marR="0" lvl="0" indent="0" defTabSz="76809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FFFFFF">
                  <a:lumMod val="50000"/>
                </a:srgbClr>
              </a:solidFill>
              <a:effectLst/>
              <a:uLnTx/>
              <a:uFillTx/>
            </a:endParaRPr>
          </a:p>
        </p:txBody>
      </p:sp>
      <p:sp>
        <p:nvSpPr>
          <p:cNvPr id="11" name="Freeform 343">
            <a:extLst>
              <a:ext uri="{FF2B5EF4-FFF2-40B4-BE49-F238E27FC236}">
                <a16:creationId xmlns="" xmlns:a16="http://schemas.microsoft.com/office/drawing/2014/main" id="{CBFED51D-FE02-47E5-A0BC-435454B98E5C}"/>
              </a:ext>
            </a:extLst>
          </p:cNvPr>
          <p:cNvSpPr>
            <a:spLocks noChangeAspect="1" noEditPoints="1"/>
          </p:cNvSpPr>
          <p:nvPr/>
        </p:nvSpPr>
        <p:spPr bwMode="auto">
          <a:xfrm>
            <a:off x="5331019" y="4692947"/>
            <a:ext cx="348048" cy="431900"/>
          </a:xfrm>
          <a:custGeom>
            <a:avLst/>
            <a:gdLst>
              <a:gd name="T0" fmla="*/ 109 w 116"/>
              <a:gd name="T1" fmla="*/ 93 h 108"/>
              <a:gd name="T2" fmla="*/ 112 w 116"/>
              <a:gd name="T3" fmla="*/ 101 h 108"/>
              <a:gd name="T4" fmla="*/ 112 w 116"/>
              <a:gd name="T5" fmla="*/ 108 h 108"/>
              <a:gd name="T6" fmla="*/ 109 w 116"/>
              <a:gd name="T7" fmla="*/ 105 h 108"/>
              <a:gd name="T8" fmla="*/ 101 w 116"/>
              <a:gd name="T9" fmla="*/ 101 h 108"/>
              <a:gd name="T10" fmla="*/ 100 w 116"/>
              <a:gd name="T11" fmla="*/ 95 h 108"/>
              <a:gd name="T12" fmla="*/ 105 w 116"/>
              <a:gd name="T13" fmla="*/ 92 h 108"/>
              <a:gd name="T14" fmla="*/ 20 w 116"/>
              <a:gd name="T15" fmla="*/ 95 h 108"/>
              <a:gd name="T16" fmla="*/ 20 w 116"/>
              <a:gd name="T17" fmla="*/ 99 h 108"/>
              <a:gd name="T18" fmla="*/ 9 w 116"/>
              <a:gd name="T19" fmla="*/ 104 h 108"/>
              <a:gd name="T20" fmla="*/ 11 w 116"/>
              <a:gd name="T21" fmla="*/ 92 h 108"/>
              <a:gd name="T22" fmla="*/ 99 w 116"/>
              <a:gd name="T23" fmla="*/ 76 h 108"/>
              <a:gd name="T24" fmla="*/ 104 w 116"/>
              <a:gd name="T25" fmla="*/ 85 h 108"/>
              <a:gd name="T26" fmla="*/ 99 w 116"/>
              <a:gd name="T27" fmla="*/ 91 h 108"/>
              <a:gd name="T28" fmla="*/ 95 w 116"/>
              <a:gd name="T29" fmla="*/ 89 h 108"/>
              <a:gd name="T30" fmla="*/ 91 w 116"/>
              <a:gd name="T31" fmla="*/ 80 h 108"/>
              <a:gd name="T32" fmla="*/ 97 w 116"/>
              <a:gd name="T33" fmla="*/ 76 h 108"/>
              <a:gd name="T34" fmla="*/ 114 w 116"/>
              <a:gd name="T35" fmla="*/ 47 h 108"/>
              <a:gd name="T36" fmla="*/ 114 w 116"/>
              <a:gd name="T37" fmla="*/ 67 h 108"/>
              <a:gd name="T38" fmla="*/ 100 w 116"/>
              <a:gd name="T39" fmla="*/ 66 h 108"/>
              <a:gd name="T40" fmla="*/ 97 w 116"/>
              <a:gd name="T41" fmla="*/ 61 h 108"/>
              <a:gd name="T42" fmla="*/ 89 w 116"/>
              <a:gd name="T43" fmla="*/ 47 h 108"/>
              <a:gd name="T44" fmla="*/ 71 w 116"/>
              <a:gd name="T45" fmla="*/ 55 h 108"/>
              <a:gd name="T46" fmla="*/ 45 w 116"/>
              <a:gd name="T47" fmla="*/ 67 h 108"/>
              <a:gd name="T48" fmla="*/ 30 w 116"/>
              <a:gd name="T49" fmla="*/ 47 h 108"/>
              <a:gd name="T50" fmla="*/ 2 w 116"/>
              <a:gd name="T51" fmla="*/ 67 h 108"/>
              <a:gd name="T52" fmla="*/ 2 w 116"/>
              <a:gd name="T53" fmla="*/ 47 h 108"/>
              <a:gd name="T54" fmla="*/ 50 w 116"/>
              <a:gd name="T55" fmla="*/ 28 h 108"/>
              <a:gd name="T56" fmla="*/ 58 w 116"/>
              <a:gd name="T57" fmla="*/ 36 h 108"/>
              <a:gd name="T58" fmla="*/ 25 w 116"/>
              <a:gd name="T59" fmla="*/ 91 h 108"/>
              <a:gd name="T60" fmla="*/ 15 w 116"/>
              <a:gd name="T61" fmla="*/ 88 h 108"/>
              <a:gd name="T62" fmla="*/ 24 w 116"/>
              <a:gd name="T63" fmla="*/ 67 h 108"/>
              <a:gd name="T64" fmla="*/ 47 w 116"/>
              <a:gd name="T65" fmla="*/ 28 h 108"/>
              <a:gd name="T66" fmla="*/ 63 w 116"/>
              <a:gd name="T67" fmla="*/ 10 h 108"/>
              <a:gd name="T68" fmla="*/ 78 w 116"/>
              <a:gd name="T69" fmla="*/ 34 h 108"/>
              <a:gd name="T70" fmla="*/ 88 w 116"/>
              <a:gd name="T71" fmla="*/ 54 h 108"/>
              <a:gd name="T72" fmla="*/ 89 w 116"/>
              <a:gd name="T73" fmla="*/ 57 h 108"/>
              <a:gd name="T74" fmla="*/ 91 w 116"/>
              <a:gd name="T75" fmla="*/ 59 h 108"/>
              <a:gd name="T76" fmla="*/ 95 w 116"/>
              <a:gd name="T77" fmla="*/ 66 h 108"/>
              <a:gd name="T78" fmla="*/ 96 w 116"/>
              <a:gd name="T79" fmla="*/ 70 h 108"/>
              <a:gd name="T80" fmla="*/ 92 w 116"/>
              <a:gd name="T81" fmla="*/ 74 h 108"/>
              <a:gd name="T82" fmla="*/ 85 w 116"/>
              <a:gd name="T83" fmla="*/ 75 h 108"/>
              <a:gd name="T84" fmla="*/ 74 w 116"/>
              <a:gd name="T85" fmla="*/ 50 h 108"/>
              <a:gd name="T86" fmla="*/ 63 w 116"/>
              <a:gd name="T87" fmla="*/ 27 h 108"/>
              <a:gd name="T88" fmla="*/ 54 w 116"/>
              <a:gd name="T89" fmla="*/ 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108">
                <a:moveTo>
                  <a:pt x="105" y="92"/>
                </a:moveTo>
                <a:lnTo>
                  <a:pt x="108" y="92"/>
                </a:lnTo>
                <a:lnTo>
                  <a:pt x="109" y="93"/>
                </a:lnTo>
                <a:lnTo>
                  <a:pt x="110" y="96"/>
                </a:lnTo>
                <a:lnTo>
                  <a:pt x="112" y="99"/>
                </a:lnTo>
                <a:lnTo>
                  <a:pt x="112" y="101"/>
                </a:lnTo>
                <a:lnTo>
                  <a:pt x="112" y="104"/>
                </a:lnTo>
                <a:lnTo>
                  <a:pt x="112" y="106"/>
                </a:lnTo>
                <a:lnTo>
                  <a:pt x="112" y="108"/>
                </a:lnTo>
                <a:lnTo>
                  <a:pt x="112" y="108"/>
                </a:lnTo>
                <a:lnTo>
                  <a:pt x="110" y="106"/>
                </a:lnTo>
                <a:lnTo>
                  <a:pt x="109" y="105"/>
                </a:lnTo>
                <a:lnTo>
                  <a:pt x="106" y="104"/>
                </a:lnTo>
                <a:lnTo>
                  <a:pt x="104" y="102"/>
                </a:lnTo>
                <a:lnTo>
                  <a:pt x="101" y="101"/>
                </a:lnTo>
                <a:lnTo>
                  <a:pt x="100" y="99"/>
                </a:lnTo>
                <a:lnTo>
                  <a:pt x="100" y="97"/>
                </a:lnTo>
                <a:lnTo>
                  <a:pt x="100" y="95"/>
                </a:lnTo>
                <a:lnTo>
                  <a:pt x="101" y="95"/>
                </a:lnTo>
                <a:lnTo>
                  <a:pt x="102" y="93"/>
                </a:lnTo>
                <a:lnTo>
                  <a:pt x="105" y="92"/>
                </a:lnTo>
                <a:close/>
                <a:moveTo>
                  <a:pt x="12" y="91"/>
                </a:moveTo>
                <a:lnTo>
                  <a:pt x="13" y="91"/>
                </a:lnTo>
                <a:lnTo>
                  <a:pt x="20" y="95"/>
                </a:lnTo>
                <a:lnTo>
                  <a:pt x="21" y="96"/>
                </a:lnTo>
                <a:lnTo>
                  <a:pt x="21" y="97"/>
                </a:lnTo>
                <a:lnTo>
                  <a:pt x="20" y="99"/>
                </a:lnTo>
                <a:lnTo>
                  <a:pt x="11" y="104"/>
                </a:lnTo>
                <a:lnTo>
                  <a:pt x="9" y="105"/>
                </a:lnTo>
                <a:lnTo>
                  <a:pt x="9" y="104"/>
                </a:lnTo>
                <a:lnTo>
                  <a:pt x="9" y="102"/>
                </a:lnTo>
                <a:lnTo>
                  <a:pt x="11" y="92"/>
                </a:lnTo>
                <a:lnTo>
                  <a:pt x="11" y="92"/>
                </a:lnTo>
                <a:lnTo>
                  <a:pt x="12" y="91"/>
                </a:lnTo>
                <a:close/>
                <a:moveTo>
                  <a:pt x="97" y="76"/>
                </a:moveTo>
                <a:lnTo>
                  <a:pt x="99" y="76"/>
                </a:lnTo>
                <a:lnTo>
                  <a:pt x="100" y="78"/>
                </a:lnTo>
                <a:lnTo>
                  <a:pt x="102" y="84"/>
                </a:lnTo>
                <a:lnTo>
                  <a:pt x="104" y="85"/>
                </a:lnTo>
                <a:lnTo>
                  <a:pt x="102" y="87"/>
                </a:lnTo>
                <a:lnTo>
                  <a:pt x="101" y="88"/>
                </a:lnTo>
                <a:lnTo>
                  <a:pt x="99" y="91"/>
                </a:lnTo>
                <a:lnTo>
                  <a:pt x="97" y="91"/>
                </a:lnTo>
                <a:lnTo>
                  <a:pt x="96" y="91"/>
                </a:lnTo>
                <a:lnTo>
                  <a:pt x="95" y="89"/>
                </a:lnTo>
                <a:lnTo>
                  <a:pt x="91" y="83"/>
                </a:lnTo>
                <a:lnTo>
                  <a:pt x="91" y="82"/>
                </a:lnTo>
                <a:lnTo>
                  <a:pt x="91" y="80"/>
                </a:lnTo>
                <a:lnTo>
                  <a:pt x="92" y="79"/>
                </a:lnTo>
                <a:lnTo>
                  <a:pt x="96" y="76"/>
                </a:lnTo>
                <a:lnTo>
                  <a:pt x="97" y="76"/>
                </a:lnTo>
                <a:close/>
                <a:moveTo>
                  <a:pt x="89" y="47"/>
                </a:moveTo>
                <a:lnTo>
                  <a:pt x="113" y="47"/>
                </a:lnTo>
                <a:lnTo>
                  <a:pt x="114" y="47"/>
                </a:lnTo>
                <a:lnTo>
                  <a:pt x="116" y="50"/>
                </a:lnTo>
                <a:lnTo>
                  <a:pt x="116" y="66"/>
                </a:lnTo>
                <a:lnTo>
                  <a:pt x="114" y="67"/>
                </a:lnTo>
                <a:lnTo>
                  <a:pt x="113" y="67"/>
                </a:lnTo>
                <a:lnTo>
                  <a:pt x="100" y="67"/>
                </a:lnTo>
                <a:lnTo>
                  <a:pt x="100" y="66"/>
                </a:lnTo>
                <a:lnTo>
                  <a:pt x="99" y="65"/>
                </a:lnTo>
                <a:lnTo>
                  <a:pt x="97" y="63"/>
                </a:lnTo>
                <a:lnTo>
                  <a:pt x="97" y="61"/>
                </a:lnTo>
                <a:lnTo>
                  <a:pt x="95" y="57"/>
                </a:lnTo>
                <a:lnTo>
                  <a:pt x="92" y="53"/>
                </a:lnTo>
                <a:lnTo>
                  <a:pt x="89" y="47"/>
                </a:lnTo>
                <a:close/>
                <a:moveTo>
                  <a:pt x="57" y="47"/>
                </a:moveTo>
                <a:lnTo>
                  <a:pt x="67" y="47"/>
                </a:lnTo>
                <a:lnTo>
                  <a:pt x="71" y="55"/>
                </a:lnTo>
                <a:lnTo>
                  <a:pt x="74" y="62"/>
                </a:lnTo>
                <a:lnTo>
                  <a:pt x="76" y="67"/>
                </a:lnTo>
                <a:lnTo>
                  <a:pt x="45" y="67"/>
                </a:lnTo>
                <a:lnTo>
                  <a:pt x="57" y="47"/>
                </a:lnTo>
                <a:close/>
                <a:moveTo>
                  <a:pt x="3" y="47"/>
                </a:moveTo>
                <a:lnTo>
                  <a:pt x="30" y="47"/>
                </a:lnTo>
                <a:lnTo>
                  <a:pt x="19" y="67"/>
                </a:lnTo>
                <a:lnTo>
                  <a:pt x="3" y="67"/>
                </a:lnTo>
                <a:lnTo>
                  <a:pt x="2" y="67"/>
                </a:lnTo>
                <a:lnTo>
                  <a:pt x="0" y="66"/>
                </a:lnTo>
                <a:lnTo>
                  <a:pt x="0" y="50"/>
                </a:lnTo>
                <a:lnTo>
                  <a:pt x="2" y="47"/>
                </a:lnTo>
                <a:lnTo>
                  <a:pt x="3" y="47"/>
                </a:lnTo>
                <a:close/>
                <a:moveTo>
                  <a:pt x="47" y="28"/>
                </a:moveTo>
                <a:lnTo>
                  <a:pt x="50" y="28"/>
                </a:lnTo>
                <a:lnTo>
                  <a:pt x="57" y="32"/>
                </a:lnTo>
                <a:lnTo>
                  <a:pt x="58" y="33"/>
                </a:lnTo>
                <a:lnTo>
                  <a:pt x="58" y="36"/>
                </a:lnTo>
                <a:lnTo>
                  <a:pt x="47" y="53"/>
                </a:lnTo>
                <a:lnTo>
                  <a:pt x="40" y="67"/>
                </a:lnTo>
                <a:lnTo>
                  <a:pt x="25" y="91"/>
                </a:lnTo>
                <a:lnTo>
                  <a:pt x="24" y="92"/>
                </a:lnTo>
                <a:lnTo>
                  <a:pt x="23" y="92"/>
                </a:lnTo>
                <a:lnTo>
                  <a:pt x="15" y="88"/>
                </a:lnTo>
                <a:lnTo>
                  <a:pt x="13" y="87"/>
                </a:lnTo>
                <a:lnTo>
                  <a:pt x="15" y="84"/>
                </a:lnTo>
                <a:lnTo>
                  <a:pt x="24" y="67"/>
                </a:lnTo>
                <a:lnTo>
                  <a:pt x="36" y="47"/>
                </a:lnTo>
                <a:lnTo>
                  <a:pt x="46" y="29"/>
                </a:lnTo>
                <a:lnTo>
                  <a:pt x="47" y="28"/>
                </a:lnTo>
                <a:close/>
                <a:moveTo>
                  <a:pt x="55" y="0"/>
                </a:moveTo>
                <a:lnTo>
                  <a:pt x="58" y="3"/>
                </a:lnTo>
                <a:lnTo>
                  <a:pt x="63" y="10"/>
                </a:lnTo>
                <a:lnTo>
                  <a:pt x="68" y="19"/>
                </a:lnTo>
                <a:lnTo>
                  <a:pt x="74" y="28"/>
                </a:lnTo>
                <a:lnTo>
                  <a:pt x="78" y="34"/>
                </a:lnTo>
                <a:lnTo>
                  <a:pt x="83" y="45"/>
                </a:lnTo>
                <a:lnTo>
                  <a:pt x="88" y="54"/>
                </a:lnTo>
                <a:lnTo>
                  <a:pt x="88" y="54"/>
                </a:lnTo>
                <a:lnTo>
                  <a:pt x="88" y="55"/>
                </a:lnTo>
                <a:lnTo>
                  <a:pt x="89" y="55"/>
                </a:lnTo>
                <a:lnTo>
                  <a:pt x="89" y="57"/>
                </a:lnTo>
                <a:lnTo>
                  <a:pt x="89" y="58"/>
                </a:lnTo>
                <a:lnTo>
                  <a:pt x="89" y="58"/>
                </a:lnTo>
                <a:lnTo>
                  <a:pt x="91" y="59"/>
                </a:lnTo>
                <a:lnTo>
                  <a:pt x="91" y="59"/>
                </a:lnTo>
                <a:lnTo>
                  <a:pt x="92" y="63"/>
                </a:lnTo>
                <a:lnTo>
                  <a:pt x="95" y="66"/>
                </a:lnTo>
                <a:lnTo>
                  <a:pt x="95" y="67"/>
                </a:lnTo>
                <a:lnTo>
                  <a:pt x="95" y="68"/>
                </a:lnTo>
                <a:lnTo>
                  <a:pt x="96" y="70"/>
                </a:lnTo>
                <a:lnTo>
                  <a:pt x="95" y="72"/>
                </a:lnTo>
                <a:lnTo>
                  <a:pt x="93" y="74"/>
                </a:lnTo>
                <a:lnTo>
                  <a:pt x="92" y="74"/>
                </a:lnTo>
                <a:lnTo>
                  <a:pt x="89" y="75"/>
                </a:lnTo>
                <a:lnTo>
                  <a:pt x="88" y="75"/>
                </a:lnTo>
                <a:lnTo>
                  <a:pt x="85" y="75"/>
                </a:lnTo>
                <a:lnTo>
                  <a:pt x="83" y="70"/>
                </a:lnTo>
                <a:lnTo>
                  <a:pt x="79" y="62"/>
                </a:lnTo>
                <a:lnTo>
                  <a:pt x="74" y="50"/>
                </a:lnTo>
                <a:lnTo>
                  <a:pt x="68" y="40"/>
                </a:lnTo>
                <a:lnTo>
                  <a:pt x="66" y="33"/>
                </a:lnTo>
                <a:lnTo>
                  <a:pt x="63" y="27"/>
                </a:lnTo>
                <a:lnTo>
                  <a:pt x="59" y="19"/>
                </a:lnTo>
                <a:lnTo>
                  <a:pt x="57" y="11"/>
                </a:lnTo>
                <a:lnTo>
                  <a:pt x="54" y="4"/>
                </a:lnTo>
                <a:lnTo>
                  <a:pt x="55" y="0"/>
                </a:lnTo>
                <a:close/>
              </a:path>
            </a:pathLst>
          </a:custGeom>
          <a:solidFill>
            <a:srgbClr val="FFFFFF"/>
          </a:solidFill>
          <a:ln w="0">
            <a:noFill/>
            <a:prstDash val="solid"/>
            <a:round/>
            <a:headEnd/>
            <a:tailEnd/>
          </a:ln>
        </p:spPr>
        <p:txBody>
          <a:bodyPr vert="horz" wrap="square" lIns="76800" tIns="38400" rIns="76800" bIns="38400" numCol="1" anchor="t" anchorCtr="0" compatLnSpc="1">
            <a:prstTxWarp prst="textNoShape">
              <a:avLst/>
            </a:prstTxWarp>
          </a:bodyPr>
          <a:lstStyle/>
          <a:p>
            <a:pPr marL="0" marR="0" lvl="0" indent="0" defTabSz="76809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FFFFFF">
                  <a:lumMod val="50000"/>
                </a:srgbClr>
              </a:solidFill>
              <a:effectLst/>
              <a:uLnTx/>
              <a:uFillTx/>
            </a:endParaRPr>
          </a:p>
        </p:txBody>
      </p:sp>
      <p:sp>
        <p:nvSpPr>
          <p:cNvPr id="12" name="Freeform 344">
            <a:extLst>
              <a:ext uri="{FF2B5EF4-FFF2-40B4-BE49-F238E27FC236}">
                <a16:creationId xmlns="" xmlns:a16="http://schemas.microsoft.com/office/drawing/2014/main" id="{E00A008E-A342-4857-93AA-04EC460F0E25}"/>
              </a:ext>
            </a:extLst>
          </p:cNvPr>
          <p:cNvSpPr>
            <a:spLocks noChangeAspect="1" noEditPoints="1"/>
          </p:cNvSpPr>
          <p:nvPr/>
        </p:nvSpPr>
        <p:spPr bwMode="auto">
          <a:xfrm>
            <a:off x="3494013" y="4102118"/>
            <a:ext cx="276552" cy="431900"/>
          </a:xfrm>
          <a:custGeom>
            <a:avLst/>
            <a:gdLst>
              <a:gd name="T0" fmla="*/ 80 w 99"/>
              <a:gd name="T1" fmla="*/ 29 h 116"/>
              <a:gd name="T2" fmla="*/ 97 w 99"/>
              <a:gd name="T3" fmla="*/ 40 h 116"/>
              <a:gd name="T4" fmla="*/ 90 w 99"/>
              <a:gd name="T5" fmla="*/ 46 h 116"/>
              <a:gd name="T6" fmla="*/ 84 w 99"/>
              <a:gd name="T7" fmla="*/ 62 h 116"/>
              <a:gd name="T8" fmla="*/ 92 w 99"/>
              <a:gd name="T9" fmla="*/ 80 h 116"/>
              <a:gd name="T10" fmla="*/ 99 w 99"/>
              <a:gd name="T11" fmla="*/ 86 h 116"/>
              <a:gd name="T12" fmla="*/ 98 w 99"/>
              <a:gd name="T13" fmla="*/ 88 h 116"/>
              <a:gd name="T14" fmla="*/ 94 w 99"/>
              <a:gd name="T15" fmla="*/ 96 h 116"/>
              <a:gd name="T16" fmla="*/ 88 w 99"/>
              <a:gd name="T17" fmla="*/ 105 h 116"/>
              <a:gd name="T18" fmla="*/ 81 w 99"/>
              <a:gd name="T19" fmla="*/ 113 h 116"/>
              <a:gd name="T20" fmla="*/ 72 w 99"/>
              <a:gd name="T21" fmla="*/ 116 h 116"/>
              <a:gd name="T22" fmla="*/ 65 w 99"/>
              <a:gd name="T23" fmla="*/ 114 h 116"/>
              <a:gd name="T24" fmla="*/ 60 w 99"/>
              <a:gd name="T25" fmla="*/ 112 h 116"/>
              <a:gd name="T26" fmla="*/ 52 w 99"/>
              <a:gd name="T27" fmla="*/ 110 h 116"/>
              <a:gd name="T28" fmla="*/ 43 w 99"/>
              <a:gd name="T29" fmla="*/ 113 h 116"/>
              <a:gd name="T30" fmla="*/ 37 w 99"/>
              <a:gd name="T31" fmla="*/ 114 h 116"/>
              <a:gd name="T32" fmla="*/ 27 w 99"/>
              <a:gd name="T33" fmla="*/ 114 h 116"/>
              <a:gd name="T34" fmla="*/ 19 w 99"/>
              <a:gd name="T35" fmla="*/ 109 h 116"/>
              <a:gd name="T36" fmla="*/ 13 w 99"/>
              <a:gd name="T37" fmla="*/ 101 h 116"/>
              <a:gd name="T38" fmla="*/ 1 w 99"/>
              <a:gd name="T39" fmla="*/ 74 h 116"/>
              <a:gd name="T40" fmla="*/ 5 w 99"/>
              <a:gd name="T41" fmla="*/ 44 h 116"/>
              <a:gd name="T42" fmla="*/ 19 w 99"/>
              <a:gd name="T43" fmla="*/ 31 h 116"/>
              <a:gd name="T44" fmla="*/ 35 w 99"/>
              <a:gd name="T45" fmla="*/ 29 h 116"/>
              <a:gd name="T46" fmla="*/ 43 w 99"/>
              <a:gd name="T47" fmla="*/ 32 h 116"/>
              <a:gd name="T48" fmla="*/ 51 w 99"/>
              <a:gd name="T49" fmla="*/ 34 h 116"/>
              <a:gd name="T50" fmla="*/ 65 w 99"/>
              <a:gd name="T51" fmla="*/ 29 h 116"/>
              <a:gd name="T52" fmla="*/ 74 w 99"/>
              <a:gd name="T53" fmla="*/ 0 h 116"/>
              <a:gd name="T54" fmla="*/ 72 w 99"/>
              <a:gd name="T55" fmla="*/ 14 h 116"/>
              <a:gd name="T56" fmla="*/ 64 w 99"/>
              <a:gd name="T57" fmla="*/ 23 h 116"/>
              <a:gd name="T58" fmla="*/ 55 w 99"/>
              <a:gd name="T59" fmla="*/ 27 h 116"/>
              <a:gd name="T60" fmla="*/ 50 w 99"/>
              <a:gd name="T61" fmla="*/ 23 h 116"/>
              <a:gd name="T62" fmla="*/ 54 w 99"/>
              <a:gd name="T63" fmla="*/ 14 h 116"/>
              <a:gd name="T64" fmla="*/ 60 w 99"/>
              <a:gd name="T65" fmla="*/ 7 h 116"/>
              <a:gd name="T66" fmla="*/ 69 w 99"/>
              <a:gd name="T67"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 h="116">
                <a:moveTo>
                  <a:pt x="74" y="29"/>
                </a:moveTo>
                <a:lnTo>
                  <a:pt x="80" y="29"/>
                </a:lnTo>
                <a:lnTo>
                  <a:pt x="89" y="33"/>
                </a:lnTo>
                <a:lnTo>
                  <a:pt x="97" y="40"/>
                </a:lnTo>
                <a:lnTo>
                  <a:pt x="94" y="41"/>
                </a:lnTo>
                <a:lnTo>
                  <a:pt x="90" y="46"/>
                </a:lnTo>
                <a:lnTo>
                  <a:pt x="85" y="53"/>
                </a:lnTo>
                <a:lnTo>
                  <a:pt x="84" y="62"/>
                </a:lnTo>
                <a:lnTo>
                  <a:pt x="86" y="72"/>
                </a:lnTo>
                <a:lnTo>
                  <a:pt x="92" y="80"/>
                </a:lnTo>
                <a:lnTo>
                  <a:pt x="97" y="84"/>
                </a:lnTo>
                <a:lnTo>
                  <a:pt x="99" y="86"/>
                </a:lnTo>
                <a:lnTo>
                  <a:pt x="99" y="86"/>
                </a:lnTo>
                <a:lnTo>
                  <a:pt x="98" y="88"/>
                </a:lnTo>
                <a:lnTo>
                  <a:pt x="97" y="92"/>
                </a:lnTo>
                <a:lnTo>
                  <a:pt x="94" y="96"/>
                </a:lnTo>
                <a:lnTo>
                  <a:pt x="92" y="101"/>
                </a:lnTo>
                <a:lnTo>
                  <a:pt x="88" y="105"/>
                </a:lnTo>
                <a:lnTo>
                  <a:pt x="85" y="109"/>
                </a:lnTo>
                <a:lnTo>
                  <a:pt x="81" y="113"/>
                </a:lnTo>
                <a:lnTo>
                  <a:pt x="77" y="114"/>
                </a:lnTo>
                <a:lnTo>
                  <a:pt x="72" y="116"/>
                </a:lnTo>
                <a:lnTo>
                  <a:pt x="69" y="116"/>
                </a:lnTo>
                <a:lnTo>
                  <a:pt x="65" y="114"/>
                </a:lnTo>
                <a:lnTo>
                  <a:pt x="63" y="113"/>
                </a:lnTo>
                <a:lnTo>
                  <a:pt x="60" y="112"/>
                </a:lnTo>
                <a:lnTo>
                  <a:pt x="56" y="112"/>
                </a:lnTo>
                <a:lnTo>
                  <a:pt x="52" y="110"/>
                </a:lnTo>
                <a:lnTo>
                  <a:pt x="47" y="112"/>
                </a:lnTo>
                <a:lnTo>
                  <a:pt x="43" y="113"/>
                </a:lnTo>
                <a:lnTo>
                  <a:pt x="39" y="114"/>
                </a:lnTo>
                <a:lnTo>
                  <a:pt x="37" y="114"/>
                </a:lnTo>
                <a:lnTo>
                  <a:pt x="33" y="116"/>
                </a:lnTo>
                <a:lnTo>
                  <a:pt x="27" y="114"/>
                </a:lnTo>
                <a:lnTo>
                  <a:pt x="23" y="113"/>
                </a:lnTo>
                <a:lnTo>
                  <a:pt x="19" y="109"/>
                </a:lnTo>
                <a:lnTo>
                  <a:pt x="16" y="105"/>
                </a:lnTo>
                <a:lnTo>
                  <a:pt x="13" y="101"/>
                </a:lnTo>
                <a:lnTo>
                  <a:pt x="5" y="88"/>
                </a:lnTo>
                <a:lnTo>
                  <a:pt x="1" y="74"/>
                </a:lnTo>
                <a:lnTo>
                  <a:pt x="0" y="58"/>
                </a:lnTo>
                <a:lnTo>
                  <a:pt x="5" y="44"/>
                </a:lnTo>
                <a:lnTo>
                  <a:pt x="12" y="36"/>
                </a:lnTo>
                <a:lnTo>
                  <a:pt x="19" y="31"/>
                </a:lnTo>
                <a:lnTo>
                  <a:pt x="30" y="29"/>
                </a:lnTo>
                <a:lnTo>
                  <a:pt x="35" y="29"/>
                </a:lnTo>
                <a:lnTo>
                  <a:pt x="39" y="31"/>
                </a:lnTo>
                <a:lnTo>
                  <a:pt x="43" y="32"/>
                </a:lnTo>
                <a:lnTo>
                  <a:pt x="47" y="33"/>
                </a:lnTo>
                <a:lnTo>
                  <a:pt x="51" y="34"/>
                </a:lnTo>
                <a:lnTo>
                  <a:pt x="56" y="32"/>
                </a:lnTo>
                <a:lnTo>
                  <a:pt x="65" y="29"/>
                </a:lnTo>
                <a:lnTo>
                  <a:pt x="74" y="29"/>
                </a:lnTo>
                <a:close/>
                <a:moveTo>
                  <a:pt x="74" y="0"/>
                </a:moveTo>
                <a:lnTo>
                  <a:pt x="73" y="8"/>
                </a:lnTo>
                <a:lnTo>
                  <a:pt x="72" y="14"/>
                </a:lnTo>
                <a:lnTo>
                  <a:pt x="68" y="19"/>
                </a:lnTo>
                <a:lnTo>
                  <a:pt x="64" y="23"/>
                </a:lnTo>
                <a:lnTo>
                  <a:pt x="60" y="25"/>
                </a:lnTo>
                <a:lnTo>
                  <a:pt x="55" y="27"/>
                </a:lnTo>
                <a:lnTo>
                  <a:pt x="50" y="28"/>
                </a:lnTo>
                <a:lnTo>
                  <a:pt x="50" y="23"/>
                </a:lnTo>
                <a:lnTo>
                  <a:pt x="51" y="17"/>
                </a:lnTo>
                <a:lnTo>
                  <a:pt x="54" y="14"/>
                </a:lnTo>
                <a:lnTo>
                  <a:pt x="56" y="10"/>
                </a:lnTo>
                <a:lnTo>
                  <a:pt x="60" y="7"/>
                </a:lnTo>
                <a:lnTo>
                  <a:pt x="64" y="3"/>
                </a:lnTo>
                <a:lnTo>
                  <a:pt x="69" y="2"/>
                </a:lnTo>
                <a:lnTo>
                  <a:pt x="74" y="0"/>
                </a:lnTo>
                <a:close/>
              </a:path>
            </a:pathLst>
          </a:custGeom>
          <a:solidFill>
            <a:srgbClr val="FFFFFF"/>
          </a:solidFill>
          <a:ln w="0">
            <a:noFill/>
            <a:prstDash val="solid"/>
            <a:round/>
            <a:headEnd/>
            <a:tailEnd/>
          </a:ln>
        </p:spPr>
        <p:txBody>
          <a:bodyPr vert="horz" wrap="square" lIns="76800" tIns="38400" rIns="76800" bIns="38400" numCol="1" anchor="t" anchorCtr="0" compatLnSpc="1">
            <a:prstTxWarp prst="textNoShape">
              <a:avLst/>
            </a:prstTxWarp>
          </a:bodyPr>
          <a:lstStyle/>
          <a:p>
            <a:pPr marL="0" marR="0" lvl="0" indent="0" defTabSz="76809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FFFFFF">
                  <a:lumMod val="50000"/>
                </a:srgbClr>
              </a:solidFill>
              <a:effectLst/>
              <a:uLnTx/>
              <a:uFillTx/>
            </a:endParaRPr>
          </a:p>
        </p:txBody>
      </p:sp>
      <p:sp>
        <p:nvSpPr>
          <p:cNvPr id="13" name="Freeform 345">
            <a:extLst>
              <a:ext uri="{FF2B5EF4-FFF2-40B4-BE49-F238E27FC236}">
                <a16:creationId xmlns="" xmlns:a16="http://schemas.microsoft.com/office/drawing/2014/main" id="{D5765AF6-D212-42BB-9349-64E420580C40}"/>
              </a:ext>
            </a:extLst>
          </p:cNvPr>
          <p:cNvSpPr>
            <a:spLocks noChangeAspect="1" noEditPoints="1"/>
          </p:cNvSpPr>
          <p:nvPr/>
        </p:nvSpPr>
        <p:spPr bwMode="auto">
          <a:xfrm>
            <a:off x="3314675" y="2901348"/>
            <a:ext cx="267191" cy="431900"/>
          </a:xfrm>
          <a:custGeom>
            <a:avLst/>
            <a:gdLst>
              <a:gd name="T0" fmla="*/ 91 w 94"/>
              <a:gd name="T1" fmla="*/ 36 h 114"/>
              <a:gd name="T2" fmla="*/ 94 w 94"/>
              <a:gd name="T3" fmla="*/ 42 h 114"/>
              <a:gd name="T4" fmla="*/ 94 w 94"/>
              <a:gd name="T5" fmla="*/ 74 h 114"/>
              <a:gd name="T6" fmla="*/ 88 w 94"/>
              <a:gd name="T7" fmla="*/ 77 h 114"/>
              <a:gd name="T8" fmla="*/ 82 w 94"/>
              <a:gd name="T9" fmla="*/ 74 h 114"/>
              <a:gd name="T10" fmla="*/ 81 w 94"/>
              <a:gd name="T11" fmla="*/ 42 h 114"/>
              <a:gd name="T12" fmla="*/ 85 w 94"/>
              <a:gd name="T13" fmla="*/ 36 h 114"/>
              <a:gd name="T14" fmla="*/ 17 w 94"/>
              <a:gd name="T15" fmla="*/ 35 h 114"/>
              <a:gd name="T16" fmla="*/ 77 w 94"/>
              <a:gd name="T17" fmla="*/ 84 h 114"/>
              <a:gd name="T18" fmla="*/ 74 w 94"/>
              <a:gd name="T19" fmla="*/ 90 h 114"/>
              <a:gd name="T20" fmla="*/ 65 w 94"/>
              <a:gd name="T21" fmla="*/ 91 h 114"/>
              <a:gd name="T22" fmla="*/ 65 w 94"/>
              <a:gd name="T23" fmla="*/ 107 h 114"/>
              <a:gd name="T24" fmla="*/ 63 w 94"/>
              <a:gd name="T25" fmla="*/ 112 h 114"/>
              <a:gd name="T26" fmla="*/ 56 w 94"/>
              <a:gd name="T27" fmla="*/ 112 h 114"/>
              <a:gd name="T28" fmla="*/ 52 w 94"/>
              <a:gd name="T29" fmla="*/ 107 h 114"/>
              <a:gd name="T30" fmla="*/ 53 w 94"/>
              <a:gd name="T31" fmla="*/ 91 h 114"/>
              <a:gd name="T32" fmla="*/ 42 w 94"/>
              <a:gd name="T33" fmla="*/ 93 h 114"/>
              <a:gd name="T34" fmla="*/ 40 w 94"/>
              <a:gd name="T35" fmla="*/ 110 h 114"/>
              <a:gd name="T36" fmla="*/ 35 w 94"/>
              <a:gd name="T37" fmla="*/ 114 h 114"/>
              <a:gd name="T38" fmla="*/ 29 w 94"/>
              <a:gd name="T39" fmla="*/ 110 h 114"/>
              <a:gd name="T40" fmla="*/ 29 w 94"/>
              <a:gd name="T41" fmla="*/ 93 h 114"/>
              <a:gd name="T42" fmla="*/ 23 w 94"/>
              <a:gd name="T43" fmla="*/ 91 h 114"/>
              <a:gd name="T44" fmla="*/ 18 w 94"/>
              <a:gd name="T45" fmla="*/ 87 h 114"/>
              <a:gd name="T46" fmla="*/ 17 w 94"/>
              <a:gd name="T47" fmla="*/ 35 h 114"/>
              <a:gd name="T48" fmla="*/ 9 w 94"/>
              <a:gd name="T49" fmla="*/ 36 h 114"/>
              <a:gd name="T50" fmla="*/ 13 w 94"/>
              <a:gd name="T51" fmla="*/ 42 h 114"/>
              <a:gd name="T52" fmla="*/ 12 w 94"/>
              <a:gd name="T53" fmla="*/ 74 h 114"/>
              <a:gd name="T54" fmla="*/ 6 w 94"/>
              <a:gd name="T55" fmla="*/ 77 h 114"/>
              <a:gd name="T56" fmla="*/ 1 w 94"/>
              <a:gd name="T57" fmla="*/ 74 h 114"/>
              <a:gd name="T58" fmla="*/ 0 w 94"/>
              <a:gd name="T59" fmla="*/ 42 h 114"/>
              <a:gd name="T60" fmla="*/ 2 w 94"/>
              <a:gd name="T61" fmla="*/ 36 h 114"/>
              <a:gd name="T62" fmla="*/ 60 w 94"/>
              <a:gd name="T63" fmla="*/ 15 h 114"/>
              <a:gd name="T64" fmla="*/ 57 w 94"/>
              <a:gd name="T65" fmla="*/ 17 h 114"/>
              <a:gd name="T66" fmla="*/ 57 w 94"/>
              <a:gd name="T67" fmla="*/ 21 h 114"/>
              <a:gd name="T68" fmla="*/ 60 w 94"/>
              <a:gd name="T69" fmla="*/ 22 h 114"/>
              <a:gd name="T70" fmla="*/ 63 w 94"/>
              <a:gd name="T71" fmla="*/ 21 h 114"/>
              <a:gd name="T72" fmla="*/ 63 w 94"/>
              <a:gd name="T73" fmla="*/ 17 h 114"/>
              <a:gd name="T74" fmla="*/ 60 w 94"/>
              <a:gd name="T75" fmla="*/ 15 h 114"/>
              <a:gd name="T76" fmla="*/ 33 w 94"/>
              <a:gd name="T77" fmla="*/ 15 h 114"/>
              <a:gd name="T78" fmla="*/ 31 w 94"/>
              <a:gd name="T79" fmla="*/ 18 h 114"/>
              <a:gd name="T80" fmla="*/ 33 w 94"/>
              <a:gd name="T81" fmla="*/ 22 h 114"/>
              <a:gd name="T82" fmla="*/ 35 w 94"/>
              <a:gd name="T83" fmla="*/ 22 h 114"/>
              <a:gd name="T84" fmla="*/ 38 w 94"/>
              <a:gd name="T85" fmla="*/ 18 h 114"/>
              <a:gd name="T86" fmla="*/ 35 w 94"/>
              <a:gd name="T87" fmla="*/ 15 h 114"/>
              <a:gd name="T88" fmla="*/ 29 w 94"/>
              <a:gd name="T89" fmla="*/ 0 h 114"/>
              <a:gd name="T90" fmla="*/ 31 w 94"/>
              <a:gd name="T91" fmla="*/ 4 h 114"/>
              <a:gd name="T92" fmla="*/ 34 w 94"/>
              <a:gd name="T93" fmla="*/ 8 h 114"/>
              <a:gd name="T94" fmla="*/ 47 w 94"/>
              <a:gd name="T95" fmla="*/ 5 h 114"/>
              <a:gd name="T96" fmla="*/ 60 w 94"/>
              <a:gd name="T97" fmla="*/ 8 h 114"/>
              <a:gd name="T98" fmla="*/ 63 w 94"/>
              <a:gd name="T99" fmla="*/ 4 h 114"/>
              <a:gd name="T100" fmla="*/ 65 w 94"/>
              <a:gd name="T101" fmla="*/ 0 h 114"/>
              <a:gd name="T102" fmla="*/ 67 w 94"/>
              <a:gd name="T103" fmla="*/ 0 h 114"/>
              <a:gd name="T104" fmla="*/ 64 w 94"/>
              <a:gd name="T105" fmla="*/ 5 h 114"/>
              <a:gd name="T106" fmla="*/ 61 w 94"/>
              <a:gd name="T107" fmla="*/ 9 h 114"/>
              <a:gd name="T108" fmla="*/ 76 w 94"/>
              <a:gd name="T109" fmla="*/ 22 h 114"/>
              <a:gd name="T110" fmla="*/ 17 w 94"/>
              <a:gd name="T111" fmla="*/ 31 h 114"/>
              <a:gd name="T112" fmla="*/ 25 w 94"/>
              <a:gd name="T113" fmla="*/ 14 h 114"/>
              <a:gd name="T114" fmla="*/ 31 w 94"/>
              <a:gd name="T115" fmla="*/ 6 h 114"/>
              <a:gd name="T116" fmla="*/ 27 w 94"/>
              <a:gd name="T117" fmla="*/ 1 h 114"/>
              <a:gd name="T118" fmla="*/ 27 w 94"/>
              <a:gd name="T1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4" h="114">
                <a:moveTo>
                  <a:pt x="88" y="35"/>
                </a:moveTo>
                <a:lnTo>
                  <a:pt x="91" y="36"/>
                </a:lnTo>
                <a:lnTo>
                  <a:pt x="94" y="39"/>
                </a:lnTo>
                <a:lnTo>
                  <a:pt x="94" y="42"/>
                </a:lnTo>
                <a:lnTo>
                  <a:pt x="94" y="70"/>
                </a:lnTo>
                <a:lnTo>
                  <a:pt x="94" y="74"/>
                </a:lnTo>
                <a:lnTo>
                  <a:pt x="91" y="76"/>
                </a:lnTo>
                <a:lnTo>
                  <a:pt x="88" y="77"/>
                </a:lnTo>
                <a:lnTo>
                  <a:pt x="85" y="76"/>
                </a:lnTo>
                <a:lnTo>
                  <a:pt x="82" y="74"/>
                </a:lnTo>
                <a:lnTo>
                  <a:pt x="81" y="70"/>
                </a:lnTo>
                <a:lnTo>
                  <a:pt x="81" y="42"/>
                </a:lnTo>
                <a:lnTo>
                  <a:pt x="82" y="39"/>
                </a:lnTo>
                <a:lnTo>
                  <a:pt x="85" y="36"/>
                </a:lnTo>
                <a:lnTo>
                  <a:pt x="88" y="35"/>
                </a:lnTo>
                <a:close/>
                <a:moveTo>
                  <a:pt x="17" y="35"/>
                </a:moveTo>
                <a:lnTo>
                  <a:pt x="77" y="35"/>
                </a:lnTo>
                <a:lnTo>
                  <a:pt x="77" y="84"/>
                </a:lnTo>
                <a:lnTo>
                  <a:pt x="76" y="87"/>
                </a:lnTo>
                <a:lnTo>
                  <a:pt x="74" y="90"/>
                </a:lnTo>
                <a:lnTo>
                  <a:pt x="70" y="91"/>
                </a:lnTo>
                <a:lnTo>
                  <a:pt x="65" y="91"/>
                </a:lnTo>
                <a:lnTo>
                  <a:pt x="65" y="93"/>
                </a:lnTo>
                <a:lnTo>
                  <a:pt x="65" y="107"/>
                </a:lnTo>
                <a:lnTo>
                  <a:pt x="65" y="110"/>
                </a:lnTo>
                <a:lnTo>
                  <a:pt x="63" y="112"/>
                </a:lnTo>
                <a:lnTo>
                  <a:pt x="59" y="114"/>
                </a:lnTo>
                <a:lnTo>
                  <a:pt x="56" y="112"/>
                </a:lnTo>
                <a:lnTo>
                  <a:pt x="53" y="110"/>
                </a:lnTo>
                <a:lnTo>
                  <a:pt x="52" y="107"/>
                </a:lnTo>
                <a:lnTo>
                  <a:pt x="52" y="93"/>
                </a:lnTo>
                <a:lnTo>
                  <a:pt x="53" y="91"/>
                </a:lnTo>
                <a:lnTo>
                  <a:pt x="40" y="91"/>
                </a:lnTo>
                <a:lnTo>
                  <a:pt x="42" y="93"/>
                </a:lnTo>
                <a:lnTo>
                  <a:pt x="42" y="107"/>
                </a:lnTo>
                <a:lnTo>
                  <a:pt x="40" y="110"/>
                </a:lnTo>
                <a:lnTo>
                  <a:pt x="38" y="112"/>
                </a:lnTo>
                <a:lnTo>
                  <a:pt x="35" y="114"/>
                </a:lnTo>
                <a:lnTo>
                  <a:pt x="31" y="112"/>
                </a:lnTo>
                <a:lnTo>
                  <a:pt x="29" y="110"/>
                </a:lnTo>
                <a:lnTo>
                  <a:pt x="29" y="107"/>
                </a:lnTo>
                <a:lnTo>
                  <a:pt x="29" y="93"/>
                </a:lnTo>
                <a:lnTo>
                  <a:pt x="29" y="91"/>
                </a:lnTo>
                <a:lnTo>
                  <a:pt x="23" y="91"/>
                </a:lnTo>
                <a:lnTo>
                  <a:pt x="21" y="90"/>
                </a:lnTo>
                <a:lnTo>
                  <a:pt x="18" y="87"/>
                </a:lnTo>
                <a:lnTo>
                  <a:pt x="17" y="84"/>
                </a:lnTo>
                <a:lnTo>
                  <a:pt x="17" y="35"/>
                </a:lnTo>
                <a:close/>
                <a:moveTo>
                  <a:pt x="6" y="35"/>
                </a:moveTo>
                <a:lnTo>
                  <a:pt x="9" y="36"/>
                </a:lnTo>
                <a:lnTo>
                  <a:pt x="12" y="39"/>
                </a:lnTo>
                <a:lnTo>
                  <a:pt x="13" y="42"/>
                </a:lnTo>
                <a:lnTo>
                  <a:pt x="13" y="70"/>
                </a:lnTo>
                <a:lnTo>
                  <a:pt x="12" y="74"/>
                </a:lnTo>
                <a:lnTo>
                  <a:pt x="9" y="76"/>
                </a:lnTo>
                <a:lnTo>
                  <a:pt x="6" y="77"/>
                </a:lnTo>
                <a:lnTo>
                  <a:pt x="2" y="76"/>
                </a:lnTo>
                <a:lnTo>
                  <a:pt x="1" y="74"/>
                </a:lnTo>
                <a:lnTo>
                  <a:pt x="0" y="70"/>
                </a:lnTo>
                <a:lnTo>
                  <a:pt x="0" y="42"/>
                </a:lnTo>
                <a:lnTo>
                  <a:pt x="1" y="39"/>
                </a:lnTo>
                <a:lnTo>
                  <a:pt x="2" y="36"/>
                </a:lnTo>
                <a:lnTo>
                  <a:pt x="6" y="35"/>
                </a:lnTo>
                <a:close/>
                <a:moveTo>
                  <a:pt x="60" y="15"/>
                </a:moveTo>
                <a:lnTo>
                  <a:pt x="59" y="15"/>
                </a:lnTo>
                <a:lnTo>
                  <a:pt x="57" y="17"/>
                </a:lnTo>
                <a:lnTo>
                  <a:pt x="56" y="18"/>
                </a:lnTo>
                <a:lnTo>
                  <a:pt x="57" y="21"/>
                </a:lnTo>
                <a:lnTo>
                  <a:pt x="59" y="22"/>
                </a:lnTo>
                <a:lnTo>
                  <a:pt x="60" y="22"/>
                </a:lnTo>
                <a:lnTo>
                  <a:pt x="61" y="22"/>
                </a:lnTo>
                <a:lnTo>
                  <a:pt x="63" y="21"/>
                </a:lnTo>
                <a:lnTo>
                  <a:pt x="63" y="18"/>
                </a:lnTo>
                <a:lnTo>
                  <a:pt x="63" y="17"/>
                </a:lnTo>
                <a:lnTo>
                  <a:pt x="61" y="15"/>
                </a:lnTo>
                <a:lnTo>
                  <a:pt x="60" y="15"/>
                </a:lnTo>
                <a:close/>
                <a:moveTo>
                  <a:pt x="34" y="15"/>
                </a:moveTo>
                <a:lnTo>
                  <a:pt x="33" y="15"/>
                </a:lnTo>
                <a:lnTo>
                  <a:pt x="31" y="17"/>
                </a:lnTo>
                <a:lnTo>
                  <a:pt x="31" y="18"/>
                </a:lnTo>
                <a:lnTo>
                  <a:pt x="31" y="21"/>
                </a:lnTo>
                <a:lnTo>
                  <a:pt x="33" y="22"/>
                </a:lnTo>
                <a:lnTo>
                  <a:pt x="34" y="22"/>
                </a:lnTo>
                <a:lnTo>
                  <a:pt x="35" y="22"/>
                </a:lnTo>
                <a:lnTo>
                  <a:pt x="36" y="21"/>
                </a:lnTo>
                <a:lnTo>
                  <a:pt x="38" y="18"/>
                </a:lnTo>
                <a:lnTo>
                  <a:pt x="36" y="17"/>
                </a:lnTo>
                <a:lnTo>
                  <a:pt x="35" y="15"/>
                </a:lnTo>
                <a:lnTo>
                  <a:pt x="34" y="15"/>
                </a:lnTo>
                <a:close/>
                <a:moveTo>
                  <a:pt x="29" y="0"/>
                </a:moveTo>
                <a:lnTo>
                  <a:pt x="29" y="0"/>
                </a:lnTo>
                <a:lnTo>
                  <a:pt x="31" y="4"/>
                </a:lnTo>
                <a:lnTo>
                  <a:pt x="33" y="6"/>
                </a:lnTo>
                <a:lnTo>
                  <a:pt x="34" y="8"/>
                </a:lnTo>
                <a:lnTo>
                  <a:pt x="40" y="6"/>
                </a:lnTo>
                <a:lnTo>
                  <a:pt x="47" y="5"/>
                </a:lnTo>
                <a:lnTo>
                  <a:pt x="53" y="6"/>
                </a:lnTo>
                <a:lnTo>
                  <a:pt x="60" y="8"/>
                </a:lnTo>
                <a:lnTo>
                  <a:pt x="61" y="6"/>
                </a:lnTo>
                <a:lnTo>
                  <a:pt x="63" y="4"/>
                </a:lnTo>
                <a:lnTo>
                  <a:pt x="65" y="0"/>
                </a:lnTo>
                <a:lnTo>
                  <a:pt x="65" y="0"/>
                </a:lnTo>
                <a:lnTo>
                  <a:pt x="67" y="0"/>
                </a:lnTo>
                <a:lnTo>
                  <a:pt x="67" y="0"/>
                </a:lnTo>
                <a:lnTo>
                  <a:pt x="67" y="1"/>
                </a:lnTo>
                <a:lnTo>
                  <a:pt x="64" y="5"/>
                </a:lnTo>
                <a:lnTo>
                  <a:pt x="63" y="6"/>
                </a:lnTo>
                <a:lnTo>
                  <a:pt x="61" y="9"/>
                </a:lnTo>
                <a:lnTo>
                  <a:pt x="70" y="14"/>
                </a:lnTo>
                <a:lnTo>
                  <a:pt x="76" y="22"/>
                </a:lnTo>
                <a:lnTo>
                  <a:pt x="77" y="31"/>
                </a:lnTo>
                <a:lnTo>
                  <a:pt x="17" y="31"/>
                </a:lnTo>
                <a:lnTo>
                  <a:pt x="19" y="22"/>
                </a:lnTo>
                <a:lnTo>
                  <a:pt x="25" y="14"/>
                </a:lnTo>
                <a:lnTo>
                  <a:pt x="33" y="9"/>
                </a:lnTo>
                <a:lnTo>
                  <a:pt x="31" y="6"/>
                </a:lnTo>
                <a:lnTo>
                  <a:pt x="30" y="5"/>
                </a:lnTo>
                <a:lnTo>
                  <a:pt x="27" y="1"/>
                </a:lnTo>
                <a:lnTo>
                  <a:pt x="27" y="0"/>
                </a:lnTo>
                <a:lnTo>
                  <a:pt x="27" y="0"/>
                </a:lnTo>
                <a:lnTo>
                  <a:pt x="29" y="0"/>
                </a:lnTo>
                <a:close/>
              </a:path>
            </a:pathLst>
          </a:custGeom>
          <a:solidFill>
            <a:srgbClr val="FFFFFF"/>
          </a:solidFill>
          <a:ln w="0">
            <a:noFill/>
            <a:prstDash val="solid"/>
            <a:round/>
            <a:headEnd/>
            <a:tailEnd/>
          </a:ln>
        </p:spPr>
        <p:txBody>
          <a:bodyPr vert="horz" wrap="square" lIns="76800" tIns="38400" rIns="76800" bIns="38400" numCol="1" anchor="t" anchorCtr="0" compatLnSpc="1">
            <a:prstTxWarp prst="textNoShape">
              <a:avLst/>
            </a:prstTxWarp>
          </a:bodyPr>
          <a:lstStyle/>
          <a:p>
            <a:pPr marL="0" marR="0" lvl="0" indent="0" defTabSz="76809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FFFFFF">
                  <a:lumMod val="50000"/>
                </a:srgbClr>
              </a:solidFill>
              <a:effectLst/>
              <a:uLnTx/>
              <a:uFillTx/>
            </a:endParaRPr>
          </a:p>
        </p:txBody>
      </p:sp>
      <p:pic>
        <p:nvPicPr>
          <p:cNvPr id="14" name="图片 26">
            <a:extLst>
              <a:ext uri="{FF2B5EF4-FFF2-40B4-BE49-F238E27FC236}">
                <a16:creationId xmlns:a16="http://schemas.microsoft.com/office/drawing/2014/main" xmlns="" id="{3ADC059A-8071-46F7-8433-1EB33E87A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15" name="直接连接符 27">
            <a:extLst>
              <a:ext uri="{FF2B5EF4-FFF2-40B4-BE49-F238E27FC236}">
                <a16:creationId xmlns:a16="http://schemas.microsoft.com/office/drawing/2014/main" xmlns="" id="{53CD41AD-3B85-40C3-8FED-1EE66F0E101B}"/>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16"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sp>
        <p:nvSpPr>
          <p:cNvPr id="17" name="Rectangle 16"/>
          <p:cNvSpPr/>
          <p:nvPr/>
        </p:nvSpPr>
        <p:spPr>
          <a:xfrm>
            <a:off x="5707608" y="1279433"/>
            <a:ext cx="3054313"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800" b="1" dirty="0" smtClean="0">
                <a:solidFill>
                  <a:srgbClr val="FF0000"/>
                </a:solidFill>
              </a:rPr>
              <a:t>（四）生</a:t>
            </a:r>
            <a:r>
              <a:rPr lang="zh-CN" altLang="en-US" sz="2800" b="1" dirty="0">
                <a:solidFill>
                  <a:srgbClr val="FF0000"/>
                </a:solidFill>
              </a:rPr>
              <a:t>物标志</a:t>
            </a:r>
            <a:r>
              <a:rPr lang="zh-CN" altLang="en-US" sz="2800" b="1" dirty="0" smtClean="0">
                <a:solidFill>
                  <a:srgbClr val="FF0000"/>
                </a:solidFill>
              </a:rPr>
              <a:t>物</a:t>
            </a:r>
            <a:endParaRPr lang="en-US" sz="2800" dirty="0">
              <a:solidFill>
                <a:srgbClr val="FF0000"/>
              </a:solidFill>
            </a:endParaRPr>
          </a:p>
        </p:txBody>
      </p:sp>
    </p:spTree>
    <p:extLst>
      <p:ext uri="{BB962C8B-B14F-4D97-AF65-F5344CB8AC3E}">
        <p14:creationId xmlns:p14="http://schemas.microsoft.com/office/powerpoint/2010/main" val="2662975320"/>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fill="hold"/>
                                        <p:tgtEl>
                                          <p:spTgt spid="4"/>
                                        </p:tgtEl>
                                        <p:attrNameLst>
                                          <p:attrName>ppt_x</p:attrName>
                                        </p:attrNameLst>
                                      </p:cBhvr>
                                      <p:tavLst>
                                        <p:tav tm="0">
                                          <p:val>
                                            <p:strVal val="#ppt_x"/>
                                          </p:val>
                                        </p:tav>
                                        <p:tav tm="100000">
                                          <p:val>
                                            <p:strVal val="#ppt_x"/>
                                          </p:val>
                                        </p:tav>
                                      </p:tavLst>
                                    </p:anim>
                                    <p:anim calcmode="lin" valueType="num">
                                      <p:cBhvr additive="base">
                                        <p:cTn id="18" dur="25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50" fill="hold"/>
                                        <p:tgtEl>
                                          <p:spTgt spid="5"/>
                                        </p:tgtEl>
                                        <p:attrNameLst>
                                          <p:attrName>ppt_x</p:attrName>
                                        </p:attrNameLst>
                                      </p:cBhvr>
                                      <p:tavLst>
                                        <p:tav tm="0">
                                          <p:val>
                                            <p:strVal val="#ppt_x"/>
                                          </p:val>
                                        </p:tav>
                                        <p:tav tm="100000">
                                          <p:val>
                                            <p:strVal val="#ppt_x"/>
                                          </p:val>
                                        </p:tav>
                                      </p:tavLst>
                                    </p:anim>
                                    <p:anim calcmode="lin" valueType="num">
                                      <p:cBhvr additive="base">
                                        <p:cTn id="23" dur="25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50" fill="hold"/>
                                        <p:tgtEl>
                                          <p:spTgt spid="6"/>
                                        </p:tgtEl>
                                        <p:attrNameLst>
                                          <p:attrName>ppt_x</p:attrName>
                                        </p:attrNameLst>
                                      </p:cBhvr>
                                      <p:tavLst>
                                        <p:tav tm="0">
                                          <p:val>
                                            <p:strVal val="#ppt_x"/>
                                          </p:val>
                                        </p:tav>
                                        <p:tav tm="100000">
                                          <p:val>
                                            <p:strVal val="#ppt_x"/>
                                          </p:val>
                                        </p:tav>
                                      </p:tavLst>
                                    </p:anim>
                                    <p:anim calcmode="lin" valueType="num">
                                      <p:cBhvr additive="base">
                                        <p:cTn id="28" dur="25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250" fill="hold"/>
                                        <p:tgtEl>
                                          <p:spTgt spid="7"/>
                                        </p:tgtEl>
                                        <p:attrNameLst>
                                          <p:attrName>ppt_x</p:attrName>
                                        </p:attrNameLst>
                                      </p:cBhvr>
                                      <p:tavLst>
                                        <p:tav tm="0">
                                          <p:val>
                                            <p:strVal val="#ppt_x"/>
                                          </p:val>
                                        </p:tav>
                                        <p:tav tm="100000">
                                          <p:val>
                                            <p:strVal val="#ppt_x"/>
                                          </p:val>
                                        </p:tav>
                                      </p:tavLst>
                                    </p:anim>
                                    <p:anim calcmode="lin" valueType="num">
                                      <p:cBhvr additive="base">
                                        <p:cTn id="33" dur="25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50" fill="hold"/>
                                        <p:tgtEl>
                                          <p:spTgt spid="8"/>
                                        </p:tgtEl>
                                        <p:attrNameLst>
                                          <p:attrName>ppt_x</p:attrName>
                                        </p:attrNameLst>
                                      </p:cBhvr>
                                      <p:tavLst>
                                        <p:tav tm="0">
                                          <p:val>
                                            <p:strVal val="#ppt_x"/>
                                          </p:val>
                                        </p:tav>
                                        <p:tav tm="100000">
                                          <p:val>
                                            <p:strVal val="#ppt_x"/>
                                          </p:val>
                                        </p:tav>
                                      </p:tavLst>
                                    </p:anim>
                                    <p:anim calcmode="lin" valueType="num">
                                      <p:cBhvr additive="base">
                                        <p:cTn id="38" dur="25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250" fill="hold"/>
                                        <p:tgtEl>
                                          <p:spTgt spid="9"/>
                                        </p:tgtEl>
                                        <p:attrNameLst>
                                          <p:attrName>ppt_x</p:attrName>
                                        </p:attrNameLst>
                                      </p:cBhvr>
                                      <p:tavLst>
                                        <p:tav tm="0">
                                          <p:val>
                                            <p:strVal val="#ppt_x"/>
                                          </p:val>
                                        </p:tav>
                                        <p:tav tm="100000">
                                          <p:val>
                                            <p:strVal val="#ppt_x"/>
                                          </p:val>
                                        </p:tav>
                                      </p:tavLst>
                                    </p:anim>
                                    <p:anim calcmode="lin" valueType="num">
                                      <p:cBhvr additive="base">
                                        <p:cTn id="43" dur="250" fill="hold"/>
                                        <p:tgtEl>
                                          <p:spTgt spid="9"/>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250" fill="hold"/>
                                        <p:tgtEl>
                                          <p:spTgt spid="10"/>
                                        </p:tgtEl>
                                        <p:attrNameLst>
                                          <p:attrName>ppt_x</p:attrName>
                                        </p:attrNameLst>
                                      </p:cBhvr>
                                      <p:tavLst>
                                        <p:tav tm="0">
                                          <p:val>
                                            <p:strVal val="#ppt_x"/>
                                          </p:val>
                                        </p:tav>
                                        <p:tav tm="100000">
                                          <p:val>
                                            <p:strVal val="#ppt_x"/>
                                          </p:val>
                                        </p:tav>
                                      </p:tavLst>
                                    </p:anim>
                                    <p:anim calcmode="lin" valueType="num">
                                      <p:cBhvr additive="base">
                                        <p:cTn id="48" dur="250" fill="hold"/>
                                        <p:tgtEl>
                                          <p:spTgt spid="10"/>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250" fill="hold"/>
                                        <p:tgtEl>
                                          <p:spTgt spid="11"/>
                                        </p:tgtEl>
                                        <p:attrNameLst>
                                          <p:attrName>ppt_x</p:attrName>
                                        </p:attrNameLst>
                                      </p:cBhvr>
                                      <p:tavLst>
                                        <p:tav tm="0">
                                          <p:val>
                                            <p:strVal val="#ppt_x"/>
                                          </p:val>
                                        </p:tav>
                                        <p:tav tm="100000">
                                          <p:val>
                                            <p:strVal val="#ppt_x"/>
                                          </p:val>
                                        </p:tav>
                                      </p:tavLst>
                                    </p:anim>
                                    <p:anim calcmode="lin" valueType="num">
                                      <p:cBhvr additive="base">
                                        <p:cTn id="53" dur="250" fill="hold"/>
                                        <p:tgtEl>
                                          <p:spTgt spid="11"/>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250" fill="hold"/>
                                        <p:tgtEl>
                                          <p:spTgt spid="12"/>
                                        </p:tgtEl>
                                        <p:attrNameLst>
                                          <p:attrName>ppt_x</p:attrName>
                                        </p:attrNameLst>
                                      </p:cBhvr>
                                      <p:tavLst>
                                        <p:tav tm="0">
                                          <p:val>
                                            <p:strVal val="#ppt_x"/>
                                          </p:val>
                                        </p:tav>
                                        <p:tav tm="100000">
                                          <p:val>
                                            <p:strVal val="#ppt_x"/>
                                          </p:val>
                                        </p:tav>
                                      </p:tavLst>
                                    </p:anim>
                                    <p:anim calcmode="lin" valueType="num">
                                      <p:cBhvr additive="base">
                                        <p:cTn id="58" dur="250" fill="hold"/>
                                        <p:tgtEl>
                                          <p:spTgt spid="12"/>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250" fill="hold"/>
                                        <p:tgtEl>
                                          <p:spTgt spid="13"/>
                                        </p:tgtEl>
                                        <p:attrNameLst>
                                          <p:attrName>ppt_x</p:attrName>
                                        </p:attrNameLst>
                                      </p:cBhvr>
                                      <p:tavLst>
                                        <p:tav tm="0">
                                          <p:val>
                                            <p:strVal val="#ppt_x"/>
                                          </p:val>
                                        </p:tav>
                                        <p:tav tm="100000">
                                          <p:val>
                                            <p:strVal val="#ppt_x"/>
                                          </p:val>
                                        </p:tav>
                                      </p:tavLst>
                                    </p:anim>
                                    <p:anim calcmode="lin" valueType="num">
                                      <p:cBhvr additive="base">
                                        <p:cTn id="63" dur="250" fill="hold"/>
                                        <p:tgtEl>
                                          <p:spTgt spid="13"/>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56" presetClass="entr" presetSubtype="0" fill="hold" grpId="0" nodeType="afterEffect">
                                  <p:stCondLst>
                                    <p:cond delay="0"/>
                                  </p:stCondLst>
                                  <p:iterate type="lt">
                                    <p:tmPct val="10000"/>
                                  </p:iterate>
                                  <p:childTnLst>
                                    <p:set>
                                      <p:cBhvr>
                                        <p:cTn id="66" dur="1" fill="hold">
                                          <p:stCondLst>
                                            <p:cond delay="0"/>
                                          </p:stCondLst>
                                        </p:cTn>
                                        <p:tgtEl>
                                          <p:spTgt spid="16"/>
                                        </p:tgtEl>
                                        <p:attrNameLst>
                                          <p:attrName>style.visibility</p:attrName>
                                        </p:attrNameLst>
                                      </p:cBhvr>
                                      <p:to>
                                        <p:strVal val="visible"/>
                                      </p:to>
                                    </p:set>
                                    <p:anim by="(-#ppt_w*2)" calcmode="lin" valueType="num">
                                      <p:cBhvr rctx="PPT">
                                        <p:cTn id="67" dur="300" autoRev="1" fill="hold">
                                          <p:stCondLst>
                                            <p:cond delay="0"/>
                                          </p:stCondLst>
                                        </p:cTn>
                                        <p:tgtEl>
                                          <p:spTgt spid="16"/>
                                        </p:tgtEl>
                                        <p:attrNameLst>
                                          <p:attrName>ppt_w</p:attrName>
                                        </p:attrNameLst>
                                      </p:cBhvr>
                                    </p:anim>
                                    <p:anim by="(#ppt_w*0.50)" calcmode="lin" valueType="num">
                                      <p:cBhvr>
                                        <p:cTn id="68" dur="300" decel="50000" autoRev="1" fill="hold">
                                          <p:stCondLst>
                                            <p:cond delay="0"/>
                                          </p:stCondLst>
                                        </p:cTn>
                                        <p:tgtEl>
                                          <p:spTgt spid="16"/>
                                        </p:tgtEl>
                                        <p:attrNameLst>
                                          <p:attrName>ppt_x</p:attrName>
                                        </p:attrNameLst>
                                      </p:cBhvr>
                                    </p:anim>
                                    <p:anim from="(-#ppt_h/2)" to="(#ppt_y)" calcmode="lin" valueType="num">
                                      <p:cBhvr>
                                        <p:cTn id="69" dur="600" fill="hold">
                                          <p:stCondLst>
                                            <p:cond delay="0"/>
                                          </p:stCondLst>
                                        </p:cTn>
                                        <p:tgtEl>
                                          <p:spTgt spid="16"/>
                                        </p:tgtEl>
                                        <p:attrNameLst>
                                          <p:attrName>ppt_y</p:attrName>
                                        </p:attrNameLst>
                                      </p:cBhvr>
                                    </p:anim>
                                    <p:animRot by="21600000">
                                      <p:cBhvr>
                                        <p:cTn id="70" dur="600"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animBg="1"/>
      <p:bldP spid="11" grpId="0" animBg="1"/>
      <p:bldP spid="12" grpId="0" animBg="1"/>
      <p:bldP spid="13"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7" name="图片 4">
            <a:extLst>
              <a:ext uri="{FF2B5EF4-FFF2-40B4-BE49-F238E27FC236}">
                <a16:creationId xmlns:a16="http://schemas.microsoft.com/office/drawing/2014/main" xmlns="" id="{C86A370B-CE82-45F8-9B09-B1C9418C9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355" y="1075033"/>
            <a:ext cx="3170060" cy="4735410"/>
          </a:xfrm>
          <a:prstGeom prst="rect">
            <a:avLst/>
          </a:prstGeom>
        </p:spPr>
      </p:pic>
      <p:pic>
        <p:nvPicPr>
          <p:cNvPr id="8" name="图片 5">
            <a:extLst>
              <a:ext uri="{FF2B5EF4-FFF2-40B4-BE49-F238E27FC236}">
                <a16:creationId xmlns:a16="http://schemas.microsoft.com/office/drawing/2014/main" xmlns="" id="{433C20B6-7A80-4375-B87A-AC9FD2FA77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406" y="1360119"/>
            <a:ext cx="2238014" cy="3227713"/>
          </a:xfrm>
          <a:prstGeom prst="rect">
            <a:avLst/>
          </a:prstGeom>
        </p:spPr>
      </p:pic>
      <p:sp>
        <p:nvSpPr>
          <p:cNvPr id="9" name="矩形 6">
            <a:extLst>
              <a:ext uri="{FF2B5EF4-FFF2-40B4-BE49-F238E27FC236}">
                <a16:creationId xmlns:a16="http://schemas.microsoft.com/office/drawing/2014/main" xmlns="" id="{6EC171FC-E45B-4105-B7D5-52221BF7DE4C}"/>
              </a:ext>
            </a:extLst>
          </p:cNvPr>
          <p:cNvSpPr/>
          <p:nvPr/>
        </p:nvSpPr>
        <p:spPr>
          <a:xfrm>
            <a:off x="1661863" y="3486279"/>
            <a:ext cx="5259823" cy="1231106"/>
          </a:xfrm>
          <a:prstGeom prst="rect">
            <a:avLst/>
          </a:prstGeom>
          <a:noFill/>
          <a:ln>
            <a:noFill/>
          </a:ln>
        </p:spPr>
        <p:txBody>
          <a:bodyPr vert="horz" wrap="square" lIns="0" tIns="0" rIns="0" bIns="0" numCol="1" anchor="t" anchorCtr="0" compatLnSpc="1">
            <a:spAutoFit/>
          </a:bodyPr>
          <a:lstStyle/>
          <a:p>
            <a:pPr algn="ctr" defTabSz="685434" fontAlgn="base">
              <a:spcBef>
                <a:spcPct val="0"/>
              </a:spcBef>
              <a:spcAft>
                <a:spcPct val="0"/>
              </a:spcAft>
              <a:defRPr/>
            </a:pPr>
            <a:r>
              <a:rPr lang="zh-CN" altLang="en-US" sz="4000" b="1" dirty="0">
                <a:solidFill>
                  <a:srgbClr val="8D86BA"/>
                </a:solidFill>
                <a:latin typeface="南宋书局体" panose="02000000000000000000" pitchFamily="2" charset="-122"/>
                <a:ea typeface="南宋书局体" panose="02000000000000000000" pitchFamily="2" charset="-122"/>
              </a:rPr>
              <a:t>临床试</a:t>
            </a:r>
            <a:r>
              <a:rPr lang="zh-CN" altLang="en-US" sz="4000" b="1" dirty="0" smtClean="0">
                <a:solidFill>
                  <a:srgbClr val="8D86BA"/>
                </a:solidFill>
                <a:latin typeface="南宋书局体" panose="02000000000000000000" pitchFamily="2" charset="-122"/>
                <a:ea typeface="南宋书局体" panose="02000000000000000000" pitchFamily="2" charset="-122"/>
              </a:rPr>
              <a:t>验</a:t>
            </a:r>
            <a:endParaRPr lang="en-US" altLang="zh-CN" sz="4000" b="1" dirty="0" smtClean="0">
              <a:solidFill>
                <a:srgbClr val="8D86BA"/>
              </a:solidFill>
              <a:latin typeface="南宋书局体" panose="02000000000000000000" pitchFamily="2" charset="-122"/>
              <a:ea typeface="南宋书局体" panose="02000000000000000000" pitchFamily="2" charset="-122"/>
            </a:endParaRPr>
          </a:p>
          <a:p>
            <a:pPr algn="ctr" defTabSz="685434" fontAlgn="base">
              <a:spcBef>
                <a:spcPct val="0"/>
              </a:spcBef>
              <a:spcAft>
                <a:spcPct val="0"/>
              </a:spcAft>
              <a:defRPr/>
            </a:pPr>
            <a:r>
              <a:rPr lang="zh-CN" altLang="en-US" sz="4000" b="1" dirty="0" smtClean="0">
                <a:solidFill>
                  <a:srgbClr val="8D86BA"/>
                </a:solidFill>
                <a:latin typeface="南宋书局体" panose="02000000000000000000" pitchFamily="2" charset="-122"/>
                <a:ea typeface="南宋书局体" panose="02000000000000000000" pitchFamily="2" charset="-122"/>
              </a:rPr>
              <a:t>设</a:t>
            </a:r>
            <a:r>
              <a:rPr lang="zh-CN" altLang="en-US" sz="4000" b="1" dirty="0">
                <a:solidFill>
                  <a:srgbClr val="8D86BA"/>
                </a:solidFill>
                <a:latin typeface="南宋书局体" panose="02000000000000000000" pitchFamily="2" charset="-122"/>
                <a:ea typeface="南宋书局体" panose="02000000000000000000" pitchFamily="2" charset="-122"/>
              </a:rPr>
              <a:t>计考虑</a:t>
            </a:r>
          </a:p>
        </p:txBody>
      </p:sp>
      <p:sp>
        <p:nvSpPr>
          <p:cNvPr id="10" name="矩形 7">
            <a:extLst>
              <a:ext uri="{FF2B5EF4-FFF2-40B4-BE49-F238E27FC236}">
                <a16:creationId xmlns:a16="http://schemas.microsoft.com/office/drawing/2014/main" xmlns="" id="{8D343C26-625A-40B6-8910-49FE5CA9557A}"/>
              </a:ext>
            </a:extLst>
          </p:cNvPr>
          <p:cNvSpPr/>
          <p:nvPr/>
        </p:nvSpPr>
        <p:spPr>
          <a:xfrm>
            <a:off x="3741248" y="2522011"/>
            <a:ext cx="1101053" cy="738664"/>
          </a:xfrm>
          <a:prstGeom prst="rect">
            <a:avLst/>
          </a:prstGeom>
          <a:noFill/>
          <a:ln>
            <a:noFill/>
          </a:ln>
        </p:spPr>
        <p:txBody>
          <a:bodyPr vert="horz" wrap="square" lIns="0" tIns="0" rIns="0" bIns="0" numCol="1" anchor="t" anchorCtr="0" compatLnSpc="1">
            <a:spAutoFit/>
          </a:bodyPr>
          <a:lstStyle/>
          <a:p>
            <a:pPr algn="ctr" defTabSz="685434" fontAlgn="base">
              <a:spcBef>
                <a:spcPct val="0"/>
              </a:spcBef>
              <a:spcAft>
                <a:spcPct val="0"/>
              </a:spcAft>
              <a:defRPr/>
            </a:pPr>
            <a:r>
              <a:rPr lang="en-US" altLang="zh-CN" sz="4800" b="1" dirty="0">
                <a:solidFill>
                  <a:srgbClr val="8D86BA"/>
                </a:solidFill>
                <a:latin typeface="微软雅黑" panose="020B0503020204020204" pitchFamily="34" charset="-122"/>
                <a:ea typeface="微软雅黑" panose="020B0503020204020204" pitchFamily="34" charset="-122"/>
              </a:rPr>
              <a:t>03</a:t>
            </a:r>
            <a:endParaRPr lang="zh-CN" altLang="en-US" sz="4800" b="1" dirty="0">
              <a:solidFill>
                <a:srgbClr val="8D86B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6966277"/>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by="(-#ppt_w*2)" calcmode="lin" valueType="num">
                                      <p:cBhvr rctx="PPT">
                                        <p:cTn id="13" dur="300" autoRev="1" fill="hold">
                                          <p:stCondLst>
                                            <p:cond delay="0"/>
                                          </p:stCondLst>
                                        </p:cTn>
                                        <p:tgtEl>
                                          <p:spTgt spid="9"/>
                                        </p:tgtEl>
                                        <p:attrNameLst>
                                          <p:attrName>ppt_w</p:attrName>
                                        </p:attrNameLst>
                                      </p:cBhvr>
                                    </p:anim>
                                    <p:anim by="(#ppt_w*0.50)" calcmode="lin" valueType="num">
                                      <p:cBhvr>
                                        <p:cTn id="14" dur="300" decel="50000" autoRev="1" fill="hold">
                                          <p:stCondLst>
                                            <p:cond delay="0"/>
                                          </p:stCondLst>
                                        </p:cTn>
                                        <p:tgtEl>
                                          <p:spTgt spid="9"/>
                                        </p:tgtEl>
                                        <p:attrNameLst>
                                          <p:attrName>ppt_x</p:attrName>
                                        </p:attrNameLst>
                                      </p:cBhvr>
                                    </p:anim>
                                    <p:anim from="(-#ppt_h/2)" to="(#ppt_y)" calcmode="lin" valueType="num">
                                      <p:cBhvr>
                                        <p:cTn id="15" dur="600" fill="hold">
                                          <p:stCondLst>
                                            <p:cond delay="0"/>
                                          </p:stCondLst>
                                        </p:cTn>
                                        <p:tgtEl>
                                          <p:spTgt spid="9"/>
                                        </p:tgtEl>
                                        <p:attrNameLst>
                                          <p:attrName>ppt_y</p:attrName>
                                        </p:attrNameLst>
                                      </p:cBhvr>
                                    </p:anim>
                                    <p:animRot by="21600000">
                                      <p:cBhvr>
                                        <p:cTn id="16" dur="600" fill="hold">
                                          <p:stCondLst>
                                            <p:cond delay="0"/>
                                          </p:stCondLst>
                                        </p:cTn>
                                        <p:tgtEl>
                                          <p:spTgt spid="9"/>
                                        </p:tgtEl>
                                        <p:attrNameLst>
                                          <p:attrName>r</p:attrName>
                                        </p:attrNameLst>
                                      </p:cBhvr>
                                    </p:animRot>
                                  </p:childTnLst>
                                </p:cTn>
                              </p:par>
                            </p:childTnLst>
                          </p:cTn>
                        </p:par>
                        <p:par>
                          <p:cTn id="17" fill="hold">
                            <p:stCondLst>
                              <p:cond delay="152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3" name="Picture 405" descr="1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54515"/>
            <a:ext cx="4572000"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3"/>
          <p:cNvSpPr>
            <a:spLocks noChangeArrowheads="1"/>
          </p:cNvSpPr>
          <p:nvPr/>
        </p:nvSpPr>
        <p:spPr bwMode="auto">
          <a:xfrm>
            <a:off x="4571999" y="2438665"/>
            <a:ext cx="410633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marL="285750" indent="-285750" defTabSz="914400" fontAlgn="base">
              <a:spcBef>
                <a:spcPct val="0"/>
              </a:spcBef>
              <a:spcAft>
                <a:spcPct val="0"/>
              </a:spcAft>
              <a:buFont typeface="Arial" panose="020B0604020202020204" pitchFamily="34" charset="0"/>
              <a:buChar char="•"/>
            </a:pPr>
            <a:r>
              <a:rPr lang="zh-CN" altLang="en-US" sz="1400" dirty="0">
                <a:solidFill>
                  <a:srgbClr val="000000"/>
                </a:solidFill>
                <a:ea typeface="仿宋_GB2312" pitchFamily="49" charset="-122"/>
              </a:rPr>
              <a:t> 新药上市必须基于“充分且良好对照的研究”的有效性证据支持</a:t>
            </a:r>
            <a:r>
              <a:rPr lang="zh-CN" altLang="en-US" sz="1400" dirty="0" smtClean="0">
                <a:solidFill>
                  <a:srgbClr val="000000"/>
                </a:solidFill>
                <a:ea typeface="仿宋_GB2312" pitchFamily="49" charset="-122"/>
              </a:rPr>
              <a:t>。</a:t>
            </a:r>
            <a:endParaRPr lang="en-US" altLang="zh-CN" sz="1400" dirty="0" smtClean="0">
              <a:solidFill>
                <a:srgbClr val="000000"/>
              </a:solidFill>
              <a:ea typeface="仿宋_GB2312" pitchFamily="49" charset="-122"/>
            </a:endParaRPr>
          </a:p>
          <a:p>
            <a:pPr marL="285750" indent="-285750" defTabSz="914400" fontAlgn="base">
              <a:spcBef>
                <a:spcPct val="0"/>
              </a:spcBef>
              <a:spcAft>
                <a:spcPct val="0"/>
              </a:spcAft>
              <a:buFont typeface="Arial" panose="020B0604020202020204" pitchFamily="34" charset="0"/>
              <a:buChar char="•"/>
            </a:pPr>
            <a:endParaRPr lang="en-US" altLang="zh-CN" sz="1400" dirty="0" smtClean="0">
              <a:solidFill>
                <a:srgbClr val="000000"/>
              </a:solidFill>
              <a:ea typeface="仿宋_GB2312" pitchFamily="49" charset="-122"/>
            </a:endParaRPr>
          </a:p>
          <a:p>
            <a:pPr marL="285750" indent="-285750" defTabSz="914400" fontAlgn="base">
              <a:spcBef>
                <a:spcPct val="0"/>
              </a:spcBef>
              <a:spcAft>
                <a:spcPct val="0"/>
              </a:spcAft>
              <a:buFont typeface="Arial" panose="020B0604020202020204" pitchFamily="34" charset="0"/>
              <a:buChar char="•"/>
            </a:pPr>
            <a:r>
              <a:rPr lang="zh-CN" altLang="en-US" sz="1400" dirty="0" smtClean="0">
                <a:solidFill>
                  <a:srgbClr val="000000"/>
                </a:solidFill>
                <a:ea typeface="仿宋_GB2312" pitchFamily="49" charset="-122"/>
              </a:rPr>
              <a:t>研</a:t>
            </a:r>
            <a:r>
              <a:rPr lang="zh-CN" altLang="en-US" sz="1400" dirty="0">
                <a:solidFill>
                  <a:srgbClr val="000000"/>
                </a:solidFill>
                <a:ea typeface="仿宋_GB2312" pitchFamily="49" charset="-122"/>
              </a:rPr>
              <a:t>究必须与一个对照组进行比较，必须就药物的疗效提供足够充分的评价</a:t>
            </a:r>
            <a:r>
              <a:rPr lang="zh-CN" altLang="en-US" sz="1400" dirty="0" smtClean="0">
                <a:solidFill>
                  <a:srgbClr val="000000"/>
                </a:solidFill>
                <a:ea typeface="仿宋_GB2312" pitchFamily="49" charset="-122"/>
              </a:rPr>
              <a:t>。</a:t>
            </a:r>
            <a:endParaRPr lang="en-US" altLang="zh-CN" sz="1400" dirty="0" smtClean="0">
              <a:solidFill>
                <a:srgbClr val="000000"/>
              </a:solidFill>
              <a:ea typeface="仿宋_GB2312" pitchFamily="49" charset="-122"/>
            </a:endParaRPr>
          </a:p>
          <a:p>
            <a:pPr marL="285750" indent="-285750" defTabSz="914400" fontAlgn="base">
              <a:spcBef>
                <a:spcPct val="0"/>
              </a:spcBef>
              <a:spcAft>
                <a:spcPct val="0"/>
              </a:spcAft>
              <a:buFont typeface="Arial" panose="020B0604020202020204" pitchFamily="34" charset="0"/>
              <a:buChar char="•"/>
            </a:pPr>
            <a:endParaRPr lang="en-US" altLang="zh-CN" sz="1400" dirty="0" smtClean="0">
              <a:solidFill>
                <a:srgbClr val="000000"/>
              </a:solidFill>
              <a:ea typeface="仿宋_GB2312" pitchFamily="49" charset="-122"/>
            </a:endParaRPr>
          </a:p>
          <a:p>
            <a:pPr marL="285750" indent="-285750" defTabSz="914400" fontAlgn="base">
              <a:spcBef>
                <a:spcPct val="0"/>
              </a:spcBef>
              <a:spcAft>
                <a:spcPct val="0"/>
              </a:spcAft>
              <a:buFont typeface="Arial" panose="020B0604020202020204" pitchFamily="34" charset="0"/>
              <a:buChar char="•"/>
            </a:pPr>
            <a:r>
              <a:rPr lang="zh-CN" altLang="en-US" sz="1400" dirty="0" smtClean="0">
                <a:solidFill>
                  <a:srgbClr val="000000"/>
                </a:solidFill>
                <a:ea typeface="仿宋_GB2312" pitchFamily="49" charset="-122"/>
              </a:rPr>
              <a:t>用</a:t>
            </a:r>
            <a:r>
              <a:rPr lang="zh-CN" altLang="en-US" sz="1400" dirty="0">
                <a:solidFill>
                  <a:srgbClr val="000000"/>
                </a:solidFill>
                <a:ea typeface="仿宋_GB2312" pitchFamily="49" charset="-122"/>
              </a:rPr>
              <a:t>于证明有效性的最可靠的方法是，在盲法随机对照试验中，显示出有统计学意义和临床意义终点指标的改善</a:t>
            </a:r>
            <a:r>
              <a:rPr lang="zh-CN" altLang="en-US" sz="1400" dirty="0" smtClean="0">
                <a:solidFill>
                  <a:srgbClr val="000000"/>
                </a:solidFill>
                <a:ea typeface="仿宋_GB2312" pitchFamily="49" charset="-122"/>
              </a:rPr>
              <a:t>。</a:t>
            </a:r>
            <a:endParaRPr lang="en-US" altLang="zh-CN" sz="1400" dirty="0" smtClean="0">
              <a:solidFill>
                <a:srgbClr val="000000"/>
              </a:solidFill>
              <a:ea typeface="仿宋_GB2312" pitchFamily="49" charset="-122"/>
            </a:endParaRPr>
          </a:p>
          <a:p>
            <a:pPr defTabSz="914400" fontAlgn="base">
              <a:spcBef>
                <a:spcPct val="0"/>
              </a:spcBef>
              <a:spcAft>
                <a:spcPct val="0"/>
              </a:spcAft>
            </a:pPr>
            <a:endParaRPr lang="en-US" altLang="zh-CN" sz="1400" dirty="0" smtClean="0">
              <a:solidFill>
                <a:srgbClr val="000000"/>
              </a:solidFill>
              <a:ea typeface="仿宋_GB2312" pitchFamily="49" charset="-122"/>
            </a:endParaRPr>
          </a:p>
          <a:p>
            <a:pPr algn="ctr" defTabSz="914400" fontAlgn="base">
              <a:spcBef>
                <a:spcPct val="0"/>
              </a:spcBef>
              <a:spcAft>
                <a:spcPct val="0"/>
              </a:spcAft>
            </a:pPr>
            <a:endParaRPr lang="en-US" altLang="zh-CN" sz="1400" dirty="0" smtClean="0">
              <a:solidFill>
                <a:srgbClr val="000000"/>
              </a:solidFill>
              <a:ea typeface="宋体" pitchFamily="2" charset="-122"/>
            </a:endParaRPr>
          </a:p>
        </p:txBody>
      </p:sp>
      <p:pic>
        <p:nvPicPr>
          <p:cNvPr id="5" name="图片 41">
            <a:extLst>
              <a:ext uri="{FF2B5EF4-FFF2-40B4-BE49-F238E27FC236}">
                <a16:creationId xmlns:a16="http://schemas.microsoft.com/office/drawing/2014/main" xmlns="" id="{58DD1186-5FA1-4806-B46C-D2B78101E6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sp>
        <p:nvSpPr>
          <p:cNvPr id="6"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临床试</a:t>
            </a:r>
            <a:r>
              <a:rPr lang="zh-CN" altLang="en-US" sz="2800" b="1" dirty="0" smtClean="0">
                <a:solidFill>
                  <a:srgbClr val="8D86BA"/>
                </a:solidFill>
                <a:latin typeface="南宋书局体" panose="02000000000000000000" pitchFamily="2" charset="-122"/>
                <a:ea typeface="南宋书局体" panose="02000000000000000000" pitchFamily="2" charset="-122"/>
              </a:rPr>
              <a:t>验设</a:t>
            </a:r>
            <a:r>
              <a:rPr lang="zh-CN" altLang="en-US" sz="2800" b="1" dirty="0">
                <a:solidFill>
                  <a:srgbClr val="8D86BA"/>
                </a:solidFill>
                <a:latin typeface="南宋书局体" panose="02000000000000000000" pitchFamily="2" charset="-122"/>
                <a:ea typeface="南宋书局体" panose="02000000000000000000" pitchFamily="2" charset="-122"/>
              </a:rPr>
              <a:t>计考虑</a:t>
            </a:r>
          </a:p>
        </p:txBody>
      </p:sp>
      <p:pic>
        <p:nvPicPr>
          <p:cNvPr id="7" name="图片 24">
            <a:extLst>
              <a:ext uri="{FF2B5EF4-FFF2-40B4-BE49-F238E27FC236}">
                <a16:creationId xmlns:a16="http://schemas.microsoft.com/office/drawing/2014/main" xmlns="" id="{B5AF14F6-CAAA-445C-B50D-0B9E18711B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8"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449752"/>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 calcmode="lin" valueType="num">
                                      <p:cBhvr>
                                        <p:cTn id="1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
                                        </p:tgtEl>
                                      </p:cBhvr>
                                    </p:animEffect>
                                  </p:childTnLst>
                                </p:cTn>
                              </p:par>
                            </p:childTnLst>
                          </p:cTn>
                        </p:par>
                        <p:par>
                          <p:cTn id="17" fill="hold">
                            <p:stCondLst>
                              <p:cond delay="65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by="(-#ppt_w*2)" calcmode="lin" valueType="num">
                                      <p:cBhvr rctx="PPT">
                                        <p:cTn id="20" dur="300" autoRev="1" fill="hold">
                                          <p:stCondLst>
                                            <p:cond delay="0"/>
                                          </p:stCondLst>
                                        </p:cTn>
                                        <p:tgtEl>
                                          <p:spTgt spid="6"/>
                                        </p:tgtEl>
                                        <p:attrNameLst>
                                          <p:attrName>ppt_w</p:attrName>
                                        </p:attrNameLst>
                                      </p:cBhvr>
                                    </p:anim>
                                    <p:anim by="(#ppt_w*0.50)" calcmode="lin" valueType="num">
                                      <p:cBhvr>
                                        <p:cTn id="21" dur="300" decel="50000" autoRev="1" fill="hold">
                                          <p:stCondLst>
                                            <p:cond delay="0"/>
                                          </p:stCondLst>
                                        </p:cTn>
                                        <p:tgtEl>
                                          <p:spTgt spid="6"/>
                                        </p:tgtEl>
                                        <p:attrNameLst>
                                          <p:attrName>ppt_x</p:attrName>
                                        </p:attrNameLst>
                                      </p:cBhvr>
                                    </p:anim>
                                    <p:anim from="(-#ppt_h/2)" to="(#ppt_y)" calcmode="lin" valueType="num">
                                      <p:cBhvr>
                                        <p:cTn id="22" dur="600" fill="hold">
                                          <p:stCondLst>
                                            <p:cond delay="0"/>
                                          </p:stCondLst>
                                        </p:cTn>
                                        <p:tgtEl>
                                          <p:spTgt spid="6"/>
                                        </p:tgtEl>
                                        <p:attrNameLst>
                                          <p:attrName>ppt_y</p:attrName>
                                        </p:attrNameLst>
                                      </p:cBhvr>
                                    </p:anim>
                                    <p:animRot by="21600000">
                                      <p:cBhvr>
                                        <p:cTn id="23" dur="600"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12000" b="-12000"/>
          </a:stretch>
        </a:blipFill>
        <a:effectLst/>
      </p:bgPr>
    </p:bg>
    <p:spTree>
      <p:nvGrpSpPr>
        <p:cNvPr id="1" name=""/>
        <p:cNvGrpSpPr/>
        <p:nvPr/>
      </p:nvGrpSpPr>
      <p:grpSpPr>
        <a:xfrm>
          <a:off x="0" y="0"/>
          <a:ext cx="0" cy="0"/>
          <a:chOff x="0" y="0"/>
          <a:chExt cx="0" cy="0"/>
        </a:xfrm>
      </p:grpSpPr>
      <p:sp>
        <p:nvSpPr>
          <p:cNvPr id="4" name="AutoShape 4"/>
          <p:cNvSpPr>
            <a:spLocks noChangeArrowheads="1"/>
          </p:cNvSpPr>
          <p:nvPr>
            <p:custDataLst>
              <p:tags r:id="rId1"/>
            </p:custDataLst>
          </p:nvPr>
        </p:nvSpPr>
        <p:spPr bwMode="white">
          <a:xfrm>
            <a:off x="846271" y="2914359"/>
            <a:ext cx="2339695" cy="2159052"/>
          </a:xfrm>
          <a:prstGeom prst="roundRect">
            <a:avLst>
              <a:gd name="adj" fmla="val 5304"/>
            </a:avLst>
          </a:prstGeom>
          <a:noFill/>
          <a:ln w="38100" cap="flat" cmpd="sng" algn="ctr">
            <a:solidFill>
              <a:srgbClr val="8BBDE2"/>
            </a:solidFill>
            <a:prstDash val="solid"/>
          </a:ln>
          <a:effectLst/>
        </p:spPr>
        <p:txBody>
          <a:bodyPr anchor="ctr">
            <a:sp3d/>
          </a:bodyPr>
          <a:lstStyle/>
          <a:p>
            <a:pPr marL="0" lvl="2" algn="ctr" defTabSz="914256" eaLnBrk="0" fontAlgn="ctr" hangingPunct="0">
              <a:buClr>
                <a:srgbClr val="FF0000"/>
              </a:buClr>
              <a:buSzPct val="70000"/>
              <a:buFont typeface="Wingdings" pitchFamily="2" charset="2"/>
              <a:buChar char="n"/>
              <a:tabLst>
                <a:tab pos="136504" algn="l"/>
              </a:tabLst>
              <a:defRPr/>
            </a:pPr>
            <a:endParaRPr lang="zh-CN" altLang="en-US" sz="1400" kern="0" dirty="0">
              <a:solidFill>
                <a:srgbClr val="FFFFFF"/>
              </a:solidFill>
              <a:latin typeface="微软雅黑" pitchFamily="34" charset="-122"/>
              <a:ea typeface="微软雅黑" pitchFamily="34" charset="-122"/>
            </a:endParaRPr>
          </a:p>
        </p:txBody>
      </p:sp>
      <p:sp>
        <p:nvSpPr>
          <p:cNvPr id="6" name="AutoShape 4"/>
          <p:cNvSpPr>
            <a:spLocks noChangeArrowheads="1"/>
          </p:cNvSpPr>
          <p:nvPr>
            <p:custDataLst>
              <p:tags r:id="rId2"/>
            </p:custDataLst>
          </p:nvPr>
        </p:nvSpPr>
        <p:spPr bwMode="white">
          <a:xfrm>
            <a:off x="3397151" y="2914359"/>
            <a:ext cx="2339695" cy="2159052"/>
          </a:xfrm>
          <a:prstGeom prst="roundRect">
            <a:avLst>
              <a:gd name="adj" fmla="val 7012"/>
            </a:avLst>
          </a:prstGeom>
          <a:noFill/>
          <a:ln w="38100" cap="flat" cmpd="sng" algn="ctr">
            <a:solidFill>
              <a:srgbClr val="8D86BA"/>
            </a:solidFill>
            <a:prstDash val="solid"/>
          </a:ln>
          <a:effectLst/>
        </p:spPr>
        <p:txBody>
          <a:bodyPr anchor="ctr">
            <a:sp3d/>
          </a:bodyPr>
          <a:lstStyle/>
          <a:p>
            <a:pPr marL="0" lvl="2" algn="ctr" defTabSz="914256" eaLnBrk="0" fontAlgn="ctr" hangingPunct="0">
              <a:buClr>
                <a:srgbClr val="FF0000"/>
              </a:buClr>
              <a:buSzPct val="70000"/>
              <a:buFont typeface="Wingdings" pitchFamily="2" charset="2"/>
              <a:buChar char="n"/>
              <a:tabLst>
                <a:tab pos="136504" algn="l"/>
              </a:tabLst>
              <a:defRPr/>
            </a:pPr>
            <a:endParaRPr lang="zh-CN" altLang="en-US" sz="1400" kern="0" dirty="0">
              <a:solidFill>
                <a:srgbClr val="FFFFFF"/>
              </a:solidFill>
              <a:latin typeface="微软雅黑" pitchFamily="34" charset="-122"/>
              <a:ea typeface="微软雅黑" pitchFamily="34" charset="-122"/>
            </a:endParaRPr>
          </a:p>
        </p:txBody>
      </p:sp>
      <p:sp>
        <p:nvSpPr>
          <p:cNvPr id="7" name="AutoShape 3"/>
          <p:cNvSpPr>
            <a:spLocks noChangeArrowheads="1"/>
          </p:cNvSpPr>
          <p:nvPr/>
        </p:nvSpPr>
        <p:spPr bwMode="auto">
          <a:xfrm>
            <a:off x="3757104" y="2425180"/>
            <a:ext cx="1619789" cy="671705"/>
          </a:xfrm>
          <a:prstGeom prst="roundRect">
            <a:avLst/>
          </a:prstGeom>
          <a:solidFill>
            <a:srgbClr val="8D86BA"/>
          </a:solidFill>
          <a:ln w="25400" cap="flat" cmpd="sng" algn="ctr">
            <a:noFill/>
            <a:prstDash val="solid"/>
          </a:ln>
          <a:effectLst/>
        </p:spPr>
        <p:txBody>
          <a:bodyPr anchor="ctr">
            <a:sp3d/>
          </a:bodyPr>
          <a:lstStyle/>
          <a:p>
            <a:pPr algn="ctr" defTabSz="914256" eaLnBrk="0" fontAlgn="ctr" hangingPunct="0">
              <a:buClr>
                <a:srgbClr val="FF0000"/>
              </a:buClr>
              <a:buSzPct val="70000"/>
              <a:defRPr/>
            </a:pPr>
            <a:endParaRPr lang="zh-CN" altLang="zh-CN" sz="1600" b="1" kern="0">
              <a:solidFill>
                <a:srgbClr val="FFFFFF"/>
              </a:solidFill>
              <a:latin typeface="微软雅黑" pitchFamily="34" charset="-122"/>
              <a:ea typeface="微软雅黑" pitchFamily="34" charset="-122"/>
            </a:endParaRPr>
          </a:p>
        </p:txBody>
      </p:sp>
      <p:sp>
        <p:nvSpPr>
          <p:cNvPr id="8" name="TextBox 4"/>
          <p:cNvSpPr txBox="1"/>
          <p:nvPr/>
        </p:nvSpPr>
        <p:spPr bwMode="auto">
          <a:xfrm>
            <a:off x="3849696" y="2471591"/>
            <a:ext cx="1434608" cy="578882"/>
          </a:xfrm>
          <a:prstGeom prst="roundRect">
            <a:avLst/>
          </a:prstGeom>
          <a:noFill/>
          <a:scene3d>
            <a:camera prst="orthographicFront"/>
            <a:lightRig rig="threePt" dir="t"/>
          </a:scene3d>
          <a:sp3d/>
        </p:spPr>
        <p:txBody>
          <a:bodyPr>
            <a:spAutoFit/>
          </a:bodyPr>
          <a:lstStyle/>
          <a:p>
            <a:pPr algn="ctr" defTabSz="914324">
              <a:buClr>
                <a:srgbClr val="7F7F7F"/>
              </a:buClr>
              <a:defRPr/>
            </a:pPr>
            <a:r>
              <a:rPr lang="en-US" altLang="zh-CN" sz="2800" b="1" dirty="0">
                <a:solidFill>
                  <a:srgbClr val="F8F8F8"/>
                </a:solidFill>
                <a:latin typeface="微软雅黑" pitchFamily="34" charset="-122"/>
                <a:ea typeface="微软雅黑" pitchFamily="34" charset="-122"/>
              </a:rPr>
              <a:t>2</a:t>
            </a:r>
            <a:endParaRPr lang="zh-CN" altLang="en-US" sz="2800" b="1" dirty="0">
              <a:solidFill>
                <a:srgbClr val="F8F8F8"/>
              </a:solidFill>
              <a:latin typeface="微软雅黑" pitchFamily="34" charset="-122"/>
              <a:ea typeface="微软雅黑" pitchFamily="34" charset="-122"/>
            </a:endParaRPr>
          </a:p>
        </p:txBody>
      </p:sp>
      <p:sp>
        <p:nvSpPr>
          <p:cNvPr id="9" name="AutoShape 3"/>
          <p:cNvSpPr>
            <a:spLocks noChangeArrowheads="1"/>
          </p:cNvSpPr>
          <p:nvPr/>
        </p:nvSpPr>
        <p:spPr bwMode="auto">
          <a:xfrm>
            <a:off x="1206224" y="2425180"/>
            <a:ext cx="1619789" cy="671705"/>
          </a:xfrm>
          <a:prstGeom prst="roundRect">
            <a:avLst/>
          </a:prstGeom>
          <a:solidFill>
            <a:srgbClr val="8BBDE2"/>
          </a:solidFill>
          <a:ln w="25400" cap="flat" cmpd="sng" algn="ctr">
            <a:noFill/>
            <a:prstDash val="solid"/>
          </a:ln>
          <a:effectLst/>
        </p:spPr>
        <p:txBody>
          <a:bodyPr anchor="ctr">
            <a:sp3d/>
          </a:bodyPr>
          <a:lstStyle/>
          <a:p>
            <a:pPr algn="ctr" defTabSz="914256" eaLnBrk="0" fontAlgn="ctr" hangingPunct="0">
              <a:buClr>
                <a:srgbClr val="FF0000"/>
              </a:buClr>
              <a:buSzPct val="70000"/>
              <a:buFont typeface="Wingdings" pitchFamily="2" charset="2"/>
              <a:buChar char="u"/>
              <a:defRPr/>
            </a:pPr>
            <a:endParaRPr lang="zh-CN" altLang="zh-CN" sz="1600" b="1" kern="0" dirty="0">
              <a:solidFill>
                <a:srgbClr val="FFFFFF"/>
              </a:solidFill>
              <a:latin typeface="微软雅黑" pitchFamily="34" charset="-122"/>
              <a:ea typeface="微软雅黑" pitchFamily="34" charset="-122"/>
            </a:endParaRPr>
          </a:p>
        </p:txBody>
      </p:sp>
      <p:sp>
        <p:nvSpPr>
          <p:cNvPr id="10" name="TextBox 6"/>
          <p:cNvSpPr txBox="1"/>
          <p:nvPr/>
        </p:nvSpPr>
        <p:spPr bwMode="auto">
          <a:xfrm>
            <a:off x="1326149" y="2462766"/>
            <a:ext cx="1379938" cy="578882"/>
          </a:xfrm>
          <a:prstGeom prst="roundRect">
            <a:avLst/>
          </a:prstGeom>
          <a:noFill/>
          <a:scene3d>
            <a:camera prst="orthographicFront"/>
            <a:lightRig rig="threePt" dir="t"/>
          </a:scene3d>
          <a:sp3d/>
        </p:spPr>
        <p:txBody>
          <a:bodyPr>
            <a:spAutoFit/>
          </a:bodyPr>
          <a:lstStyle/>
          <a:p>
            <a:pPr algn="ctr" defTabSz="914324">
              <a:buClr>
                <a:srgbClr val="7F7F7F"/>
              </a:buClr>
              <a:defRPr/>
            </a:pPr>
            <a:r>
              <a:rPr lang="en-US" altLang="zh-CN" sz="2800" b="1" dirty="0">
                <a:solidFill>
                  <a:srgbClr val="F8F8F8"/>
                </a:solidFill>
                <a:latin typeface="微软雅黑" pitchFamily="34" charset="-122"/>
                <a:ea typeface="微软雅黑" pitchFamily="34" charset="-122"/>
              </a:rPr>
              <a:t>1</a:t>
            </a:r>
            <a:endParaRPr lang="zh-CN" altLang="zh-CN" sz="2800" b="1" dirty="0">
              <a:solidFill>
                <a:srgbClr val="F8F8F8"/>
              </a:solidFill>
              <a:latin typeface="微软雅黑" pitchFamily="34" charset="-122"/>
              <a:ea typeface="微软雅黑" pitchFamily="34" charset="-122"/>
            </a:endParaRPr>
          </a:p>
        </p:txBody>
      </p:sp>
      <p:sp>
        <p:nvSpPr>
          <p:cNvPr id="11" name="矩形 10"/>
          <p:cNvSpPr/>
          <p:nvPr/>
        </p:nvSpPr>
        <p:spPr>
          <a:xfrm>
            <a:off x="879956" y="3315950"/>
            <a:ext cx="2273004" cy="1384995"/>
          </a:xfrm>
          <a:prstGeom prst="rect">
            <a:avLst/>
          </a:prstGeom>
        </p:spPr>
        <p:txBody>
          <a:bodyPr>
            <a:spAutoFit/>
          </a:bodyPr>
          <a:lstStyle/>
          <a:p>
            <a:pPr marL="171450" lvl="2" indent="-171450" defTabSz="912669" eaLnBrk="0" hangingPunct="0">
              <a:buClr>
                <a:srgbClr val="0070C0"/>
              </a:buClr>
              <a:buSzPct val="80000"/>
              <a:buFont typeface="Arial" panose="020B0604020202020204" pitchFamily="34" charset="0"/>
              <a:buChar char="•"/>
              <a:tabLst>
                <a:tab pos="136504" algn="l"/>
              </a:tabLst>
              <a:defRPr/>
            </a:pPr>
            <a:r>
              <a:rPr lang="zh-CN" altLang="en-US" sz="1200" spc="50" dirty="0">
                <a:ln w="11430"/>
                <a:solidFill>
                  <a:srgbClr val="181818"/>
                </a:solidFill>
                <a:latin typeface="微软雅黑" pitchFamily="34" charset="-122"/>
                <a:ea typeface="微软雅黑" pitchFamily="34" charset="-122"/>
              </a:rPr>
              <a:t>在当前没有其他治疗方法的情况下，并且据推测肿瘤的明显缩小可归因于试验药物，</a:t>
            </a:r>
            <a:r>
              <a:rPr lang="en-US" altLang="zh-CN" sz="1200" spc="50" dirty="0">
                <a:ln w="11430"/>
                <a:solidFill>
                  <a:srgbClr val="181818"/>
                </a:solidFill>
                <a:latin typeface="微软雅黑" pitchFamily="34" charset="-122"/>
                <a:ea typeface="微软雅黑" pitchFamily="34" charset="-122"/>
              </a:rPr>
              <a:t>SFDA</a:t>
            </a:r>
            <a:r>
              <a:rPr lang="zh-CN" altLang="en-US" sz="1200" spc="50" dirty="0">
                <a:ln w="11430"/>
                <a:solidFill>
                  <a:srgbClr val="181818"/>
                </a:solidFill>
                <a:latin typeface="微软雅黑" pitchFamily="34" charset="-122"/>
                <a:ea typeface="微软雅黑" pitchFamily="34" charset="-122"/>
              </a:rPr>
              <a:t>有时会接受在单臂研究中所观察到的</a:t>
            </a:r>
            <a:r>
              <a:rPr lang="zh-CN" altLang="en-US" sz="1200" b="1" spc="50" dirty="0">
                <a:ln w="11430"/>
                <a:solidFill>
                  <a:srgbClr val="0000FF"/>
                </a:solidFill>
                <a:latin typeface="微软雅黑" pitchFamily="34" charset="-122"/>
                <a:ea typeface="微软雅黑" pitchFamily="34" charset="-122"/>
              </a:rPr>
              <a:t>客观缓解率和缓解持续时间</a:t>
            </a:r>
            <a:r>
              <a:rPr lang="zh-CN" altLang="en-US" sz="1200" spc="50" dirty="0">
                <a:ln w="11430"/>
                <a:solidFill>
                  <a:srgbClr val="181818"/>
                </a:solidFill>
                <a:latin typeface="微软雅黑" pitchFamily="34" charset="-122"/>
                <a:ea typeface="微软雅黑" pitchFamily="34" charset="-122"/>
              </a:rPr>
              <a:t>作为支持审批的证据。</a:t>
            </a:r>
          </a:p>
        </p:txBody>
      </p:sp>
      <p:sp>
        <p:nvSpPr>
          <p:cNvPr id="14" name="矩形 13"/>
          <p:cNvSpPr/>
          <p:nvPr/>
        </p:nvSpPr>
        <p:spPr>
          <a:xfrm>
            <a:off x="3430496" y="3408282"/>
            <a:ext cx="2273004" cy="1200329"/>
          </a:xfrm>
          <a:prstGeom prst="rect">
            <a:avLst/>
          </a:prstGeom>
        </p:spPr>
        <p:txBody>
          <a:bodyPr>
            <a:spAutoFit/>
          </a:bodyPr>
          <a:lstStyle/>
          <a:p>
            <a:pPr marL="171450" lvl="2" indent="-171450" defTabSz="912669" eaLnBrk="0" hangingPunct="0">
              <a:buClr>
                <a:srgbClr val="0070C0"/>
              </a:buClr>
              <a:buSzPct val="80000"/>
              <a:buFont typeface="Arial" panose="020B0604020202020204" pitchFamily="34" charset="0"/>
              <a:buChar char="•"/>
              <a:tabLst>
                <a:tab pos="136504" algn="l"/>
              </a:tabLst>
              <a:defRPr/>
            </a:pPr>
            <a:r>
              <a:rPr lang="zh-CN" altLang="en-US" sz="1200" spc="50" dirty="0">
                <a:ln w="11430"/>
                <a:solidFill>
                  <a:srgbClr val="181818"/>
                </a:solidFill>
                <a:latin typeface="微软雅黑" pitchFamily="34" charset="-122"/>
                <a:ea typeface="微软雅黑" pitchFamily="34" charset="-122"/>
              </a:rPr>
              <a:t>例如在急性白血病等疾病中，可以使用缓解率作为支持审批的终点指标，因为在这些疾病中，完全缓解与输血需求量减少、感染降低和生存期增加相关。</a:t>
            </a:r>
          </a:p>
        </p:txBody>
      </p:sp>
      <p:sp>
        <p:nvSpPr>
          <p:cNvPr id="15" name="AutoShape 4"/>
          <p:cNvSpPr>
            <a:spLocks noChangeArrowheads="1"/>
          </p:cNvSpPr>
          <p:nvPr>
            <p:custDataLst>
              <p:tags r:id="rId3"/>
            </p:custDataLst>
          </p:nvPr>
        </p:nvSpPr>
        <p:spPr bwMode="white">
          <a:xfrm>
            <a:off x="5939975" y="2914359"/>
            <a:ext cx="2339695" cy="2159052"/>
          </a:xfrm>
          <a:prstGeom prst="roundRect">
            <a:avLst>
              <a:gd name="adj" fmla="val 7012"/>
            </a:avLst>
          </a:prstGeom>
          <a:noFill/>
          <a:ln w="38100" cap="flat" cmpd="sng" algn="ctr">
            <a:solidFill>
              <a:srgbClr val="8BBDE2"/>
            </a:solidFill>
            <a:prstDash val="solid"/>
          </a:ln>
          <a:effectLst/>
        </p:spPr>
        <p:txBody>
          <a:bodyPr anchor="ctr">
            <a:sp3d/>
          </a:bodyPr>
          <a:lstStyle/>
          <a:p>
            <a:pPr marL="0" lvl="2" algn="ctr" defTabSz="914256" eaLnBrk="0" fontAlgn="ctr" hangingPunct="0">
              <a:buClr>
                <a:srgbClr val="FF0000"/>
              </a:buClr>
              <a:buSzPct val="70000"/>
              <a:buFont typeface="Wingdings" pitchFamily="2" charset="2"/>
              <a:buChar char="n"/>
              <a:tabLst>
                <a:tab pos="136504" algn="l"/>
              </a:tabLst>
              <a:defRPr/>
            </a:pPr>
            <a:endParaRPr lang="zh-CN" altLang="en-US" sz="1400" kern="0" dirty="0">
              <a:solidFill>
                <a:srgbClr val="FFFFFF"/>
              </a:solidFill>
              <a:latin typeface="微软雅黑" pitchFamily="34" charset="-122"/>
              <a:ea typeface="微软雅黑" pitchFamily="34" charset="-122"/>
            </a:endParaRPr>
          </a:p>
        </p:txBody>
      </p:sp>
      <p:sp>
        <p:nvSpPr>
          <p:cNvPr id="16" name="AutoShape 3"/>
          <p:cNvSpPr>
            <a:spLocks noChangeArrowheads="1"/>
          </p:cNvSpPr>
          <p:nvPr/>
        </p:nvSpPr>
        <p:spPr bwMode="auto">
          <a:xfrm>
            <a:off x="6299928" y="2425180"/>
            <a:ext cx="1619789" cy="671705"/>
          </a:xfrm>
          <a:prstGeom prst="roundRect">
            <a:avLst/>
          </a:prstGeom>
          <a:solidFill>
            <a:srgbClr val="8BBDE2"/>
          </a:solidFill>
          <a:ln w="25400" cap="flat" cmpd="sng" algn="ctr">
            <a:noFill/>
            <a:prstDash val="solid"/>
          </a:ln>
          <a:effectLst/>
        </p:spPr>
        <p:txBody>
          <a:bodyPr anchor="ctr">
            <a:sp3d/>
          </a:bodyPr>
          <a:lstStyle/>
          <a:p>
            <a:pPr algn="ctr" defTabSz="914256" eaLnBrk="0" fontAlgn="ctr" hangingPunct="0">
              <a:buClr>
                <a:srgbClr val="FF0000"/>
              </a:buClr>
              <a:buSzPct val="70000"/>
              <a:defRPr/>
            </a:pPr>
            <a:endParaRPr lang="zh-CN" altLang="zh-CN" sz="1600" b="1" kern="0">
              <a:solidFill>
                <a:srgbClr val="FFFFFF"/>
              </a:solidFill>
              <a:latin typeface="微软雅黑" pitchFamily="34" charset="-122"/>
              <a:ea typeface="微软雅黑" pitchFamily="34" charset="-122"/>
            </a:endParaRPr>
          </a:p>
        </p:txBody>
      </p:sp>
      <p:sp>
        <p:nvSpPr>
          <p:cNvPr id="17" name="TextBox 13"/>
          <p:cNvSpPr txBox="1"/>
          <p:nvPr/>
        </p:nvSpPr>
        <p:spPr bwMode="auto">
          <a:xfrm>
            <a:off x="6392521" y="2462766"/>
            <a:ext cx="1434608" cy="578882"/>
          </a:xfrm>
          <a:prstGeom prst="roundRect">
            <a:avLst/>
          </a:prstGeom>
          <a:noFill/>
          <a:scene3d>
            <a:camera prst="orthographicFront"/>
            <a:lightRig rig="threePt" dir="t"/>
          </a:scene3d>
          <a:sp3d/>
        </p:spPr>
        <p:txBody>
          <a:bodyPr>
            <a:spAutoFit/>
          </a:bodyPr>
          <a:lstStyle/>
          <a:p>
            <a:pPr algn="ctr" defTabSz="914324">
              <a:buClr>
                <a:srgbClr val="7F7F7F"/>
              </a:buClr>
              <a:defRPr/>
            </a:pPr>
            <a:r>
              <a:rPr lang="en-US" altLang="zh-CN" sz="2800" b="1" dirty="0" smtClean="0">
                <a:solidFill>
                  <a:srgbClr val="F8F8F8"/>
                </a:solidFill>
                <a:latin typeface="微软雅黑" pitchFamily="34" charset="-122"/>
                <a:ea typeface="微软雅黑" pitchFamily="34" charset="-122"/>
              </a:rPr>
              <a:t>3</a:t>
            </a:r>
            <a:endParaRPr lang="zh-CN" altLang="en-US" sz="2800" b="1" dirty="0">
              <a:solidFill>
                <a:srgbClr val="F8F8F8"/>
              </a:solidFill>
              <a:latin typeface="微软雅黑" pitchFamily="34" charset="-122"/>
              <a:ea typeface="微软雅黑" pitchFamily="34" charset="-122"/>
            </a:endParaRPr>
          </a:p>
        </p:txBody>
      </p:sp>
      <p:sp>
        <p:nvSpPr>
          <p:cNvPr id="18" name="矩形 17"/>
          <p:cNvSpPr/>
          <p:nvPr/>
        </p:nvSpPr>
        <p:spPr>
          <a:xfrm>
            <a:off x="5973561" y="3397650"/>
            <a:ext cx="2273004" cy="1384995"/>
          </a:xfrm>
          <a:prstGeom prst="rect">
            <a:avLst/>
          </a:prstGeom>
        </p:spPr>
        <p:txBody>
          <a:bodyPr>
            <a:spAutoFit/>
          </a:bodyPr>
          <a:lstStyle/>
          <a:p>
            <a:pPr marL="171450" lvl="2" indent="-171450" defTabSz="912669" eaLnBrk="0" hangingPunct="0">
              <a:buClr>
                <a:srgbClr val="0070C0"/>
              </a:buClr>
              <a:buSzPct val="80000"/>
              <a:buFont typeface="Arial" panose="020B0604020202020204" pitchFamily="34" charset="0"/>
              <a:buChar char="•"/>
              <a:tabLst>
                <a:tab pos="136504" algn="l"/>
              </a:tabLst>
              <a:defRPr/>
            </a:pPr>
            <a:r>
              <a:rPr lang="zh-CN" altLang="en-US" sz="1200" spc="50" dirty="0">
                <a:ln w="11430"/>
                <a:solidFill>
                  <a:srgbClr val="181818"/>
                </a:solidFill>
                <a:latin typeface="微软雅黑" pitchFamily="34" charset="-122"/>
                <a:ea typeface="微软雅黑" pitchFamily="34" charset="-122"/>
              </a:rPr>
              <a:t>因为各种类型肿瘤的自然进程变异性很大，单臂试验不能充分体现时间</a:t>
            </a:r>
            <a:r>
              <a:rPr lang="en-US" altLang="zh-CN" sz="1200" spc="50" dirty="0">
                <a:ln w="11430"/>
                <a:solidFill>
                  <a:srgbClr val="181818"/>
                </a:solidFill>
                <a:latin typeface="微软雅黑" pitchFamily="34" charset="-122"/>
                <a:ea typeface="微软雅黑" pitchFamily="34" charset="-122"/>
              </a:rPr>
              <a:t>-</a:t>
            </a:r>
            <a:r>
              <a:rPr lang="zh-CN" altLang="en-US" sz="1200" spc="50" dirty="0">
                <a:ln w="11430"/>
                <a:solidFill>
                  <a:srgbClr val="181818"/>
                </a:solidFill>
                <a:latin typeface="微软雅黑" pitchFamily="34" charset="-122"/>
                <a:ea typeface="微软雅黑" pitchFamily="34" charset="-122"/>
              </a:rPr>
              <a:t>事件终点，如生存期、</a:t>
            </a:r>
            <a:r>
              <a:rPr lang="en-US" altLang="zh-CN" sz="1200" spc="50" dirty="0">
                <a:ln w="11430"/>
                <a:solidFill>
                  <a:srgbClr val="181818"/>
                </a:solidFill>
                <a:latin typeface="微软雅黑" pitchFamily="34" charset="-122"/>
                <a:ea typeface="微软雅黑" pitchFamily="34" charset="-122"/>
              </a:rPr>
              <a:t>TTP</a:t>
            </a:r>
            <a:r>
              <a:rPr lang="zh-CN" altLang="en-US" sz="1200" spc="50" dirty="0">
                <a:ln w="11430"/>
                <a:solidFill>
                  <a:srgbClr val="181818"/>
                </a:solidFill>
                <a:latin typeface="微软雅黑" pitchFamily="34" charset="-122"/>
                <a:ea typeface="微软雅黑" pitchFamily="34" charset="-122"/>
              </a:rPr>
              <a:t>和</a:t>
            </a:r>
            <a:r>
              <a:rPr lang="en-US" altLang="zh-CN" sz="1200" spc="50" dirty="0">
                <a:ln w="11430"/>
                <a:solidFill>
                  <a:srgbClr val="181818"/>
                </a:solidFill>
                <a:latin typeface="微软雅黑" pitchFamily="34" charset="-122"/>
                <a:ea typeface="微软雅黑" pitchFamily="34" charset="-122"/>
              </a:rPr>
              <a:t>PFS</a:t>
            </a:r>
            <a:r>
              <a:rPr lang="zh-CN" altLang="en-US" sz="1200" spc="50" dirty="0">
                <a:ln w="11430"/>
                <a:solidFill>
                  <a:srgbClr val="181818"/>
                </a:solidFill>
                <a:latin typeface="微软雅黑" pitchFamily="34" charset="-122"/>
                <a:ea typeface="微软雅黑" pitchFamily="34" charset="-122"/>
              </a:rPr>
              <a:t>。因此如采用</a:t>
            </a:r>
            <a:r>
              <a:rPr lang="zh-CN" altLang="en-US" sz="1200" b="1" spc="50" dirty="0">
                <a:ln w="11430"/>
                <a:solidFill>
                  <a:srgbClr val="0000FF"/>
                </a:solidFill>
                <a:latin typeface="微软雅黑" pitchFamily="34" charset="-122"/>
                <a:ea typeface="微软雅黑" pitchFamily="34" charset="-122"/>
              </a:rPr>
              <a:t>时间</a:t>
            </a:r>
            <a:r>
              <a:rPr lang="en-US" altLang="zh-CN" sz="1200" b="1" spc="50" dirty="0">
                <a:ln w="11430"/>
                <a:solidFill>
                  <a:srgbClr val="0000FF"/>
                </a:solidFill>
                <a:latin typeface="微软雅黑" pitchFamily="34" charset="-122"/>
                <a:ea typeface="微软雅黑" pitchFamily="34" charset="-122"/>
              </a:rPr>
              <a:t>-</a:t>
            </a:r>
            <a:r>
              <a:rPr lang="zh-CN" altLang="en-US" sz="1200" b="1" spc="50" dirty="0">
                <a:ln w="11430"/>
                <a:solidFill>
                  <a:srgbClr val="0000FF"/>
                </a:solidFill>
                <a:latin typeface="微软雅黑" pitchFamily="34" charset="-122"/>
                <a:ea typeface="微软雅黑" pitchFamily="34" charset="-122"/>
              </a:rPr>
              <a:t>事件终点指标</a:t>
            </a:r>
            <a:r>
              <a:rPr lang="zh-CN" altLang="en-US" sz="1200" spc="50" dirty="0">
                <a:ln w="11430"/>
                <a:solidFill>
                  <a:srgbClr val="181818"/>
                </a:solidFill>
                <a:latin typeface="微软雅黑" pitchFamily="34" charset="-122"/>
                <a:ea typeface="微软雅黑" pitchFamily="34" charset="-122"/>
              </a:rPr>
              <a:t>时</a:t>
            </a:r>
            <a:r>
              <a:rPr lang="en-US" altLang="zh-CN" sz="1200" spc="50" dirty="0">
                <a:ln w="11430"/>
                <a:solidFill>
                  <a:srgbClr val="181818"/>
                </a:solidFill>
                <a:latin typeface="微软雅黑" pitchFamily="34" charset="-122"/>
                <a:ea typeface="微软雅黑" pitchFamily="34" charset="-122"/>
              </a:rPr>
              <a:t>,</a:t>
            </a:r>
            <a:r>
              <a:rPr lang="zh-CN" altLang="en-US" sz="1200" spc="50" dirty="0">
                <a:ln w="11430"/>
                <a:solidFill>
                  <a:srgbClr val="181818"/>
                </a:solidFill>
                <a:latin typeface="微软雅黑" pitchFamily="34" charset="-122"/>
                <a:ea typeface="微软雅黑" pitchFamily="34" charset="-122"/>
              </a:rPr>
              <a:t>需要进行</a:t>
            </a:r>
            <a:r>
              <a:rPr lang="zh-CN" altLang="en-US" sz="1200" b="1" spc="50" dirty="0">
                <a:ln w="11430"/>
                <a:solidFill>
                  <a:srgbClr val="0000FF"/>
                </a:solidFill>
                <a:latin typeface="微软雅黑" pitchFamily="34" charset="-122"/>
                <a:ea typeface="微软雅黑" pitchFamily="34" charset="-122"/>
              </a:rPr>
              <a:t>随机对照研究</a:t>
            </a:r>
            <a:r>
              <a:rPr lang="zh-CN" altLang="en-US" sz="1200" spc="50" dirty="0">
                <a:ln w="11430"/>
                <a:solidFill>
                  <a:srgbClr val="181818"/>
                </a:solidFill>
                <a:latin typeface="微软雅黑" pitchFamily="34" charset="-122"/>
                <a:ea typeface="微软雅黑" pitchFamily="34" charset="-122"/>
              </a:rPr>
              <a:t>。</a:t>
            </a:r>
          </a:p>
        </p:txBody>
      </p:sp>
      <p:pic>
        <p:nvPicPr>
          <p:cNvPr id="22" name="图片 21">
            <a:extLst>
              <a:ext uri="{FF2B5EF4-FFF2-40B4-BE49-F238E27FC236}">
                <a16:creationId xmlns:a16="http://schemas.microsoft.com/office/drawing/2014/main" xmlns="" id="{5B5F3555-8E15-4F0D-9E12-EEC33C03D4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23" name="直接连接符 22">
            <a:extLst>
              <a:ext uri="{FF2B5EF4-FFF2-40B4-BE49-F238E27FC236}">
                <a16:creationId xmlns:a16="http://schemas.microsoft.com/office/drawing/2014/main" xmlns="" id="{A8E0C640-D1F2-4706-A20A-8064748A4FAF}"/>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24"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临床试</a:t>
            </a:r>
            <a:r>
              <a:rPr lang="zh-CN" altLang="en-US" sz="2800" b="1" dirty="0" smtClean="0">
                <a:solidFill>
                  <a:srgbClr val="8D86BA"/>
                </a:solidFill>
                <a:latin typeface="南宋书局体" panose="02000000000000000000" pitchFamily="2" charset="-122"/>
                <a:ea typeface="南宋书局体" panose="02000000000000000000" pitchFamily="2" charset="-122"/>
              </a:rPr>
              <a:t>验设</a:t>
            </a:r>
            <a:r>
              <a:rPr lang="zh-CN" altLang="en-US" sz="2800" b="1" dirty="0">
                <a:solidFill>
                  <a:srgbClr val="8D86BA"/>
                </a:solidFill>
                <a:latin typeface="南宋书局体" panose="02000000000000000000" pitchFamily="2" charset="-122"/>
                <a:ea typeface="南宋书局体" panose="02000000000000000000" pitchFamily="2" charset="-122"/>
              </a:rPr>
              <a:t>计考虑</a:t>
            </a:r>
          </a:p>
        </p:txBody>
      </p:sp>
      <p:sp>
        <p:nvSpPr>
          <p:cNvPr id="5" name="Rectangle 4"/>
          <p:cNvSpPr/>
          <p:nvPr/>
        </p:nvSpPr>
        <p:spPr>
          <a:xfrm>
            <a:off x="7645577" y="981672"/>
            <a:ext cx="1484702"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en-US" sz="2400" b="1" dirty="0">
                <a:solidFill>
                  <a:srgbClr val="FF0000"/>
                </a:solidFill>
              </a:rPr>
              <a:t>单臂试验 </a:t>
            </a:r>
            <a:endParaRPr lang="en-US" sz="2400" dirty="0">
              <a:solidFill>
                <a:srgbClr val="FF0000"/>
              </a:solidFill>
            </a:endParaRPr>
          </a:p>
        </p:txBody>
      </p:sp>
    </p:spTree>
    <p:extLst>
      <p:ext uri="{BB962C8B-B14F-4D97-AF65-F5344CB8AC3E}">
        <p14:creationId xmlns:p14="http://schemas.microsoft.com/office/powerpoint/2010/main" val="2797525456"/>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slide(fromBottom)">
                                      <p:cBhvr>
                                        <p:cTn id="14" dur="500"/>
                                        <p:tgtEl>
                                          <p:spTgt spid="10"/>
                                        </p:tgtEl>
                                      </p:cBhvr>
                                    </p:animEffect>
                                  </p:childTnLst>
                                </p:cTn>
                              </p:par>
                            </p:childTnLst>
                          </p:cTn>
                        </p:par>
                        <p:par>
                          <p:cTn id="15" fill="hold">
                            <p:stCondLst>
                              <p:cond delay="1500"/>
                            </p:stCondLst>
                            <p:childTnLst>
                              <p:par>
                                <p:cTn id="16" presetID="12" presetClass="entr" presetSubtype="1"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lide(fromTop)">
                                      <p:cBhvr>
                                        <p:cTn id="18" dur="500"/>
                                        <p:tgtEl>
                                          <p:spTgt spid="4"/>
                                        </p:tgtEl>
                                      </p:cBhvr>
                                    </p:animEffect>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lide(fromBottom)">
                                      <p:cBhvr>
                                        <p:cTn id="22" dur="500"/>
                                        <p:tgtEl>
                                          <p:spTgt spid="11"/>
                                        </p:tgtEl>
                                      </p:cBhvr>
                                    </p:animEffect>
                                  </p:childTnLst>
                                </p:cTn>
                              </p:par>
                            </p:childTnLst>
                          </p:cTn>
                        </p:par>
                        <p:par>
                          <p:cTn id="23" fill="hold">
                            <p:stCondLst>
                              <p:cond delay="2500"/>
                            </p:stCondLst>
                            <p:childTnLst>
                              <p:par>
                                <p:cTn id="24" presetID="37"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900" decel="100000" fill="hold"/>
                                        <p:tgtEl>
                                          <p:spTgt spid="7"/>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30" fill="hold">
                            <p:stCondLst>
                              <p:cond delay="3500"/>
                            </p:stCondLst>
                            <p:childTnLst>
                              <p:par>
                                <p:cTn id="31" presetID="1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slide(fromBottom)">
                                      <p:cBhvr>
                                        <p:cTn id="33" dur="500"/>
                                        <p:tgtEl>
                                          <p:spTgt spid="8"/>
                                        </p:tgtEl>
                                      </p:cBhvr>
                                    </p:animEffect>
                                  </p:childTnLst>
                                </p:cTn>
                              </p:par>
                            </p:childTnLst>
                          </p:cTn>
                        </p:par>
                        <p:par>
                          <p:cTn id="34" fill="hold">
                            <p:stCondLst>
                              <p:cond delay="4000"/>
                            </p:stCondLst>
                            <p:childTnLst>
                              <p:par>
                                <p:cTn id="35" presetID="12" presetClass="entr" presetSubtype="1"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slide(fromTop)">
                                      <p:cBhvr>
                                        <p:cTn id="37" dur="500"/>
                                        <p:tgtEl>
                                          <p:spTgt spid="6"/>
                                        </p:tgtEl>
                                      </p:cBhvr>
                                    </p:animEffect>
                                  </p:childTnLst>
                                </p:cTn>
                              </p:par>
                            </p:childTnLst>
                          </p:cTn>
                        </p:par>
                        <p:par>
                          <p:cTn id="38" fill="hold">
                            <p:stCondLst>
                              <p:cond delay="4500"/>
                            </p:stCondLst>
                            <p:childTnLst>
                              <p:par>
                                <p:cTn id="39" presetID="12" presetClass="entr" presetSubtype="4"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slide(fromBottom)">
                                      <p:cBhvr>
                                        <p:cTn id="41" dur="500"/>
                                        <p:tgtEl>
                                          <p:spTgt spid="14"/>
                                        </p:tgtEl>
                                      </p:cBhvr>
                                    </p:animEffect>
                                  </p:childTnLst>
                                </p:cTn>
                              </p:par>
                            </p:childTnLst>
                          </p:cTn>
                        </p:par>
                        <p:par>
                          <p:cTn id="42" fill="hold">
                            <p:stCondLst>
                              <p:cond delay="5000"/>
                            </p:stCondLst>
                            <p:childTnLst>
                              <p:par>
                                <p:cTn id="43" presetID="37"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900" decel="100000" fill="hold"/>
                                        <p:tgtEl>
                                          <p:spTgt spid="16"/>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49" fill="hold">
                            <p:stCondLst>
                              <p:cond delay="6000"/>
                            </p:stCondLst>
                            <p:childTnLst>
                              <p:par>
                                <p:cTn id="50" presetID="12" presetClass="entr" presetSubtype="4"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slide(fromBottom)">
                                      <p:cBhvr>
                                        <p:cTn id="52" dur="500"/>
                                        <p:tgtEl>
                                          <p:spTgt spid="17"/>
                                        </p:tgtEl>
                                      </p:cBhvr>
                                    </p:animEffect>
                                  </p:childTnLst>
                                </p:cTn>
                              </p:par>
                            </p:childTnLst>
                          </p:cTn>
                        </p:par>
                        <p:par>
                          <p:cTn id="53" fill="hold">
                            <p:stCondLst>
                              <p:cond delay="6500"/>
                            </p:stCondLst>
                            <p:childTnLst>
                              <p:par>
                                <p:cTn id="54" presetID="12" presetClass="entr" presetSubtype="1"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slide(fromTop)">
                                      <p:cBhvr>
                                        <p:cTn id="56" dur="500"/>
                                        <p:tgtEl>
                                          <p:spTgt spid="15"/>
                                        </p:tgtEl>
                                      </p:cBhvr>
                                    </p:animEffect>
                                  </p:childTnLst>
                                </p:cTn>
                              </p:par>
                            </p:childTnLst>
                          </p:cTn>
                        </p:par>
                        <p:par>
                          <p:cTn id="57" fill="hold">
                            <p:stCondLst>
                              <p:cond delay="7000"/>
                            </p:stCondLst>
                            <p:childTnLst>
                              <p:par>
                                <p:cTn id="58" presetID="12" presetClass="entr" presetSubtype="4"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slide(fromBottom)">
                                      <p:cBhvr>
                                        <p:cTn id="60" dur="500"/>
                                        <p:tgtEl>
                                          <p:spTgt spid="18"/>
                                        </p:tgtEl>
                                      </p:cBhvr>
                                    </p:animEffect>
                                  </p:childTnLst>
                                </p:cTn>
                              </p:par>
                            </p:childTnLst>
                          </p:cTn>
                        </p:par>
                        <p:par>
                          <p:cTn id="61" fill="hold">
                            <p:stCondLst>
                              <p:cond delay="7500"/>
                            </p:stCondLst>
                            <p:childTnLst>
                              <p:par>
                                <p:cTn id="62" presetID="56" presetClass="entr" presetSubtype="0" fill="hold" grpId="0" nodeType="afterEffect">
                                  <p:stCondLst>
                                    <p:cond delay="0"/>
                                  </p:stCondLst>
                                  <p:iterate type="lt">
                                    <p:tmPct val="10000"/>
                                  </p:iterate>
                                  <p:childTnLst>
                                    <p:set>
                                      <p:cBhvr>
                                        <p:cTn id="63" dur="1" fill="hold">
                                          <p:stCondLst>
                                            <p:cond delay="0"/>
                                          </p:stCondLst>
                                        </p:cTn>
                                        <p:tgtEl>
                                          <p:spTgt spid="24"/>
                                        </p:tgtEl>
                                        <p:attrNameLst>
                                          <p:attrName>style.visibility</p:attrName>
                                        </p:attrNameLst>
                                      </p:cBhvr>
                                      <p:to>
                                        <p:strVal val="visible"/>
                                      </p:to>
                                    </p:set>
                                    <p:anim by="(-#ppt_w*2)" calcmode="lin" valueType="num">
                                      <p:cBhvr rctx="PPT">
                                        <p:cTn id="64" dur="300" autoRev="1" fill="hold">
                                          <p:stCondLst>
                                            <p:cond delay="0"/>
                                          </p:stCondLst>
                                        </p:cTn>
                                        <p:tgtEl>
                                          <p:spTgt spid="24"/>
                                        </p:tgtEl>
                                        <p:attrNameLst>
                                          <p:attrName>ppt_w</p:attrName>
                                        </p:attrNameLst>
                                      </p:cBhvr>
                                    </p:anim>
                                    <p:anim by="(#ppt_w*0.50)" calcmode="lin" valueType="num">
                                      <p:cBhvr>
                                        <p:cTn id="65" dur="300" decel="50000" autoRev="1" fill="hold">
                                          <p:stCondLst>
                                            <p:cond delay="0"/>
                                          </p:stCondLst>
                                        </p:cTn>
                                        <p:tgtEl>
                                          <p:spTgt spid="24"/>
                                        </p:tgtEl>
                                        <p:attrNameLst>
                                          <p:attrName>ppt_x</p:attrName>
                                        </p:attrNameLst>
                                      </p:cBhvr>
                                    </p:anim>
                                    <p:anim from="(-#ppt_h/2)" to="(#ppt_y)" calcmode="lin" valueType="num">
                                      <p:cBhvr>
                                        <p:cTn id="66" dur="600" fill="hold">
                                          <p:stCondLst>
                                            <p:cond delay="0"/>
                                          </p:stCondLst>
                                        </p:cTn>
                                        <p:tgtEl>
                                          <p:spTgt spid="24"/>
                                        </p:tgtEl>
                                        <p:attrNameLst>
                                          <p:attrName>ppt_y</p:attrName>
                                        </p:attrNameLst>
                                      </p:cBhvr>
                                    </p:anim>
                                    <p:animRot by="21600000">
                                      <p:cBhvr>
                                        <p:cTn id="67" dur="600" fill="hold">
                                          <p:stCondLst>
                                            <p:cond delay="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animBg="1"/>
      <p:bldP spid="10" grpId="0"/>
      <p:bldP spid="11" grpId="0"/>
      <p:bldP spid="14" grpId="0"/>
      <p:bldP spid="15" grpId="0" animBg="1"/>
      <p:bldP spid="16" grpId="0" animBg="1"/>
      <p:bldP spid="17" grpId="0"/>
      <p:bldP spid="18"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259111" y="1840482"/>
            <a:ext cx="1584184" cy="125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a:spLocks noChangeArrowheads="1"/>
          </p:cNvSpPr>
          <p:nvPr/>
        </p:nvSpPr>
        <p:spPr bwMode="auto">
          <a:xfrm>
            <a:off x="1256139" y="3098035"/>
            <a:ext cx="1587156" cy="416747"/>
          </a:xfrm>
          <a:prstGeom prst="rect">
            <a:avLst/>
          </a:prstGeom>
          <a:solidFill>
            <a:srgbClr val="8BBDE2"/>
          </a:solidFill>
          <a:ln w="25400" cap="flat" cmpd="sng" algn="ctr">
            <a:noFill/>
            <a:prstDash val="solid"/>
          </a:ln>
          <a:effectLst>
            <a:outerShdw blurRad="152400" dist="152400" dir="5400000" sx="94000" sy="94000" algn="t" rotWithShape="0">
              <a:prstClr val="black">
                <a:alpha val="22000"/>
              </a:prstClr>
            </a:outerShdw>
          </a:effectLst>
          <a:extLst/>
        </p:spPr>
        <p:txBody>
          <a:bodyPr rtlCol="0" anchor="ctr"/>
          <a:lstStyle/>
          <a:p>
            <a:pPr algn="ctr" defTabSz="801477">
              <a:defRPr/>
            </a:pPr>
            <a:r>
              <a:rPr lang="en-US" altLang="zh-CN" sz="2400" b="1" kern="0" dirty="0" smtClean="0">
                <a:solidFill>
                  <a:srgbClr val="FFFFFF"/>
                </a:solidFill>
                <a:latin typeface="微软雅黑" pitchFamily="34" charset="-122"/>
              </a:rPr>
              <a:t>1</a:t>
            </a:r>
            <a:endParaRPr lang="zh-CN" altLang="en-US" sz="2400" b="1" kern="0" dirty="0">
              <a:solidFill>
                <a:srgbClr val="FFFFFF"/>
              </a:solidFill>
              <a:latin typeface="微软雅黑" pitchFamily="34" charset="-122"/>
            </a:endParaRPr>
          </a:p>
        </p:txBody>
      </p:sp>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944642" y="1840482"/>
            <a:ext cx="1590128" cy="125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259112" y="4127940"/>
            <a:ext cx="1584185" cy="1247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950585" y="4127940"/>
            <a:ext cx="1584184" cy="1247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3"/>
          <p:cNvSpPr txBox="1">
            <a:spLocks noChangeArrowheads="1"/>
          </p:cNvSpPr>
          <p:nvPr/>
        </p:nvSpPr>
        <p:spPr bwMode="auto">
          <a:xfrm>
            <a:off x="2855184" y="2161671"/>
            <a:ext cx="1826602" cy="166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589" tIns="42795" rIns="85589" bIns="42795"/>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9pPr>
          </a:lstStyle>
          <a:p>
            <a:pPr defTabSz="801477">
              <a:lnSpc>
                <a:spcPct val="150000"/>
              </a:lnSpc>
              <a:defRPr/>
            </a:pPr>
            <a:r>
              <a:rPr lang="zh-CN" altLang="en-US" sz="1069" dirty="0">
                <a:solidFill>
                  <a:srgbClr val="7F7F7F"/>
                </a:solidFill>
                <a:latin typeface="微软雅黑" pitchFamily="34" charset="-122"/>
              </a:rPr>
              <a:t>非劣效</a:t>
            </a:r>
            <a:r>
              <a:rPr lang="zh-CN" altLang="en-US" sz="1069" dirty="0" smtClean="0">
                <a:solidFill>
                  <a:srgbClr val="7F7F7F"/>
                </a:solidFill>
                <a:latin typeface="微软雅黑" pitchFamily="34" charset="-122"/>
              </a:rPr>
              <a:t>性试</a:t>
            </a:r>
            <a:r>
              <a:rPr lang="zh-CN" altLang="en-US" sz="1069" dirty="0">
                <a:solidFill>
                  <a:srgbClr val="7F7F7F"/>
                </a:solidFill>
                <a:latin typeface="微软雅黑" pitchFamily="34" charset="-122"/>
              </a:rPr>
              <a:t>验的目的是通过一个预先规定值（非劣效性界值）论证一个新药的疗效不低于标准治疗药物。</a:t>
            </a:r>
          </a:p>
        </p:txBody>
      </p:sp>
      <p:sp>
        <p:nvSpPr>
          <p:cNvPr id="11" name="矩形 10"/>
          <p:cNvSpPr>
            <a:spLocks noChangeArrowheads="1"/>
          </p:cNvSpPr>
          <p:nvPr/>
        </p:nvSpPr>
        <p:spPr bwMode="auto">
          <a:xfrm>
            <a:off x="4947611" y="3098035"/>
            <a:ext cx="1587156" cy="416747"/>
          </a:xfrm>
          <a:prstGeom prst="rect">
            <a:avLst/>
          </a:prstGeom>
          <a:solidFill>
            <a:srgbClr val="8D86BA"/>
          </a:solidFill>
          <a:ln w="25400" cap="flat" cmpd="sng" algn="ctr">
            <a:noFill/>
            <a:prstDash val="solid"/>
          </a:ln>
          <a:effectLst>
            <a:outerShdw blurRad="152400" dist="152400" dir="5400000" sx="94000" sy="94000" algn="t" rotWithShape="0">
              <a:prstClr val="black">
                <a:alpha val="22000"/>
              </a:prstClr>
            </a:outerShdw>
          </a:effectLst>
          <a:extLst/>
        </p:spPr>
        <p:txBody>
          <a:bodyPr rtlCol="0" anchor="ctr"/>
          <a:lstStyle/>
          <a:p>
            <a:pPr algn="ctr" defTabSz="801477">
              <a:defRPr/>
            </a:pPr>
            <a:r>
              <a:rPr lang="en-US" altLang="zh-CN" sz="2400" b="1" kern="0" dirty="0">
                <a:solidFill>
                  <a:srgbClr val="FFFFFF"/>
                </a:solidFill>
                <a:latin typeface="微软雅黑" pitchFamily="34" charset="-122"/>
              </a:rPr>
              <a:t>2</a:t>
            </a:r>
            <a:endParaRPr lang="zh-CN" altLang="en-US" sz="2400" b="1" kern="0" dirty="0">
              <a:solidFill>
                <a:srgbClr val="FFFFFF"/>
              </a:solidFill>
              <a:latin typeface="微软雅黑" pitchFamily="34" charset="-122"/>
            </a:endParaRPr>
          </a:p>
        </p:txBody>
      </p:sp>
      <p:sp>
        <p:nvSpPr>
          <p:cNvPr id="12" name="矩形 11"/>
          <p:cNvSpPr>
            <a:spLocks noChangeArrowheads="1"/>
          </p:cNvSpPr>
          <p:nvPr/>
        </p:nvSpPr>
        <p:spPr bwMode="auto">
          <a:xfrm>
            <a:off x="1256139" y="5375588"/>
            <a:ext cx="1587156" cy="416745"/>
          </a:xfrm>
          <a:prstGeom prst="rect">
            <a:avLst/>
          </a:prstGeom>
          <a:solidFill>
            <a:srgbClr val="8D86BA"/>
          </a:solidFill>
          <a:ln w="25400" cap="flat" cmpd="sng" algn="ctr">
            <a:solidFill>
              <a:srgbClr val="8D86BA"/>
            </a:solidFill>
            <a:prstDash val="solid"/>
          </a:ln>
          <a:effectLst>
            <a:outerShdw blurRad="152400" dist="152400" dir="5400000" sx="94000" sy="94000" algn="t" rotWithShape="0">
              <a:prstClr val="black">
                <a:alpha val="22000"/>
              </a:prstClr>
            </a:outerShdw>
          </a:effectLst>
          <a:extLst/>
        </p:spPr>
        <p:txBody>
          <a:bodyPr rtlCol="0" anchor="ctr"/>
          <a:lstStyle/>
          <a:p>
            <a:pPr algn="ctr" defTabSz="801477">
              <a:defRPr/>
            </a:pPr>
            <a:r>
              <a:rPr lang="en-US" altLang="zh-CN" sz="2400" b="1" kern="0" dirty="0">
                <a:solidFill>
                  <a:srgbClr val="FFFFFF"/>
                </a:solidFill>
                <a:latin typeface="微软雅黑" pitchFamily="34" charset="-122"/>
              </a:rPr>
              <a:t>3</a:t>
            </a:r>
            <a:endParaRPr lang="zh-CN" altLang="en-US" sz="2400" b="1" kern="0" dirty="0">
              <a:solidFill>
                <a:srgbClr val="FFFFFF"/>
              </a:solidFill>
              <a:latin typeface="微软雅黑" pitchFamily="34" charset="-122"/>
            </a:endParaRPr>
          </a:p>
        </p:txBody>
      </p:sp>
      <p:sp>
        <p:nvSpPr>
          <p:cNvPr id="13" name="矩形 12"/>
          <p:cNvSpPr>
            <a:spLocks noChangeArrowheads="1"/>
          </p:cNvSpPr>
          <p:nvPr/>
        </p:nvSpPr>
        <p:spPr bwMode="auto">
          <a:xfrm>
            <a:off x="4947611" y="5375588"/>
            <a:ext cx="1587156" cy="416745"/>
          </a:xfrm>
          <a:prstGeom prst="rect">
            <a:avLst/>
          </a:prstGeom>
          <a:solidFill>
            <a:srgbClr val="8BBDE2"/>
          </a:solidFill>
          <a:ln w="25400" cap="flat" cmpd="sng" algn="ctr">
            <a:noFill/>
            <a:prstDash val="solid"/>
          </a:ln>
          <a:effectLst>
            <a:outerShdw blurRad="152400" dist="152400" dir="5400000" sx="94000" sy="94000" algn="t" rotWithShape="0">
              <a:prstClr val="black">
                <a:alpha val="22000"/>
              </a:prstClr>
            </a:outerShdw>
          </a:effectLst>
          <a:extLst/>
        </p:spPr>
        <p:txBody>
          <a:bodyPr rtlCol="0" anchor="ctr"/>
          <a:lstStyle/>
          <a:p>
            <a:pPr algn="ctr" defTabSz="801477">
              <a:defRPr/>
            </a:pPr>
            <a:r>
              <a:rPr lang="en-US" altLang="zh-CN" sz="2400" b="1" kern="0" dirty="0">
                <a:solidFill>
                  <a:srgbClr val="FFFFFF"/>
                </a:solidFill>
                <a:latin typeface="微软雅黑" pitchFamily="34" charset="-122"/>
              </a:rPr>
              <a:t>4</a:t>
            </a:r>
            <a:endParaRPr lang="zh-CN" altLang="en-US" sz="2400" b="1" kern="0" dirty="0">
              <a:solidFill>
                <a:srgbClr val="FFFFFF"/>
              </a:solidFill>
              <a:latin typeface="微软雅黑" pitchFamily="34" charset="-122"/>
            </a:endParaRPr>
          </a:p>
        </p:txBody>
      </p:sp>
      <p:sp>
        <p:nvSpPr>
          <p:cNvPr id="14" name="文本框 3"/>
          <p:cNvSpPr txBox="1">
            <a:spLocks noChangeArrowheads="1"/>
          </p:cNvSpPr>
          <p:nvPr/>
        </p:nvSpPr>
        <p:spPr bwMode="auto">
          <a:xfrm>
            <a:off x="6591796" y="2161670"/>
            <a:ext cx="1781765" cy="166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589" tIns="42795" rIns="85589" bIns="42795"/>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9pPr>
          </a:lstStyle>
          <a:p>
            <a:pPr defTabSz="801477">
              <a:lnSpc>
                <a:spcPct val="150000"/>
              </a:lnSpc>
              <a:defRPr/>
            </a:pPr>
            <a:r>
              <a:rPr lang="zh-CN" altLang="en-US" sz="1069" dirty="0">
                <a:solidFill>
                  <a:srgbClr val="7F7F7F"/>
                </a:solidFill>
                <a:latin typeface="微软雅黑" pitchFamily="34" charset="-122"/>
              </a:rPr>
              <a:t>非劣效性界值是指疗效的降低必须在临床可接受的范围内，且不得超出阳性对照药的效果。</a:t>
            </a:r>
          </a:p>
        </p:txBody>
      </p:sp>
      <p:sp>
        <p:nvSpPr>
          <p:cNvPr id="15" name="文本框 3"/>
          <p:cNvSpPr txBox="1">
            <a:spLocks noChangeArrowheads="1"/>
          </p:cNvSpPr>
          <p:nvPr/>
        </p:nvSpPr>
        <p:spPr bwMode="auto">
          <a:xfrm>
            <a:off x="2855183" y="4643864"/>
            <a:ext cx="1781765" cy="166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589" tIns="42795" rIns="85589" bIns="42795"/>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9pPr>
          </a:lstStyle>
          <a:p>
            <a:pPr defTabSz="801477">
              <a:lnSpc>
                <a:spcPct val="150000"/>
              </a:lnSpc>
              <a:defRPr/>
            </a:pPr>
            <a:r>
              <a:rPr lang="zh-CN" altLang="en-US" sz="1069" dirty="0">
                <a:solidFill>
                  <a:srgbClr val="7F7F7F"/>
                </a:solidFill>
                <a:latin typeface="微软雅黑" pitchFamily="34" charset="-122"/>
              </a:rPr>
              <a:t>标准治疗药物必须有明确的临床获益（生存获益）。</a:t>
            </a:r>
          </a:p>
        </p:txBody>
      </p:sp>
      <p:sp>
        <p:nvSpPr>
          <p:cNvPr id="16" name="文本框 3"/>
          <p:cNvSpPr txBox="1">
            <a:spLocks noChangeArrowheads="1"/>
          </p:cNvSpPr>
          <p:nvPr/>
        </p:nvSpPr>
        <p:spPr bwMode="auto">
          <a:xfrm>
            <a:off x="6591796" y="4381938"/>
            <a:ext cx="1781765" cy="166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589" tIns="42795" rIns="85589" bIns="42795"/>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9pPr>
          </a:lstStyle>
          <a:p>
            <a:pPr defTabSz="801477">
              <a:lnSpc>
                <a:spcPct val="150000"/>
              </a:lnSpc>
              <a:defRPr/>
            </a:pPr>
            <a:r>
              <a:rPr lang="zh-CN" altLang="en-US" sz="1069" dirty="0">
                <a:solidFill>
                  <a:srgbClr val="7F7F7F"/>
                </a:solidFill>
                <a:latin typeface="微软雅黑" pitchFamily="34" charset="-122"/>
              </a:rPr>
              <a:t>如果一个</a:t>
            </a:r>
            <a:r>
              <a:rPr lang="zh-CN" altLang="en-US" sz="1069" b="1" dirty="0">
                <a:solidFill>
                  <a:srgbClr val="0000FF"/>
                </a:solidFill>
                <a:latin typeface="微软雅黑" pitchFamily="34" charset="-122"/>
              </a:rPr>
              <a:t>新药的疗效低于阳性对照药疗效的程度超出了非劣效界值</a:t>
            </a:r>
            <a:r>
              <a:rPr lang="zh-CN" altLang="en-US" sz="1069" dirty="0">
                <a:solidFill>
                  <a:srgbClr val="7F7F7F"/>
                </a:solidFill>
                <a:latin typeface="微软雅黑" pitchFamily="34" charset="-122"/>
              </a:rPr>
              <a:t>，则可推断该新药是无效的。</a:t>
            </a:r>
          </a:p>
        </p:txBody>
      </p:sp>
      <p:pic>
        <p:nvPicPr>
          <p:cNvPr id="20" name="图片 21">
            <a:extLst>
              <a:ext uri="{FF2B5EF4-FFF2-40B4-BE49-F238E27FC236}">
                <a16:creationId xmlns:a16="http://schemas.microsoft.com/office/drawing/2014/main" xmlns="" id="{5B5F3555-8E15-4F0D-9E12-EEC33C03D4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21" name="直接连接符 22">
            <a:extLst>
              <a:ext uri="{FF2B5EF4-FFF2-40B4-BE49-F238E27FC236}">
                <a16:creationId xmlns:a16="http://schemas.microsoft.com/office/drawing/2014/main" xmlns="" id="{A8E0C640-D1F2-4706-A20A-8064748A4FAF}"/>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22"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临床试</a:t>
            </a:r>
            <a:r>
              <a:rPr lang="zh-CN" altLang="en-US" sz="2800" b="1" dirty="0" smtClean="0">
                <a:solidFill>
                  <a:srgbClr val="8D86BA"/>
                </a:solidFill>
                <a:latin typeface="南宋书局体" panose="02000000000000000000" pitchFamily="2" charset="-122"/>
                <a:ea typeface="南宋书局体" panose="02000000000000000000" pitchFamily="2" charset="-122"/>
              </a:rPr>
              <a:t>验设</a:t>
            </a:r>
            <a:r>
              <a:rPr lang="zh-CN" altLang="en-US" sz="2800" b="1" dirty="0">
                <a:solidFill>
                  <a:srgbClr val="8D86BA"/>
                </a:solidFill>
                <a:latin typeface="南宋书局体" panose="02000000000000000000" pitchFamily="2" charset="-122"/>
                <a:ea typeface="南宋书局体" panose="02000000000000000000" pitchFamily="2" charset="-122"/>
              </a:rPr>
              <a:t>计考虑</a:t>
            </a:r>
          </a:p>
        </p:txBody>
      </p:sp>
      <p:sp>
        <p:nvSpPr>
          <p:cNvPr id="23" name="Rectangle 22"/>
          <p:cNvSpPr/>
          <p:nvPr/>
        </p:nvSpPr>
        <p:spPr>
          <a:xfrm>
            <a:off x="7043745" y="965509"/>
            <a:ext cx="2100255"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2400" b="1" dirty="0">
                <a:solidFill>
                  <a:srgbClr val="FF0000"/>
                </a:solidFill>
              </a:rPr>
              <a:t>非劣效性研究 </a:t>
            </a:r>
            <a:endParaRPr lang="en-US" sz="2400" dirty="0">
              <a:solidFill>
                <a:srgbClr val="FF0000"/>
              </a:solidFill>
            </a:endParaRPr>
          </a:p>
        </p:txBody>
      </p:sp>
    </p:spTree>
    <p:extLst>
      <p:ext uri="{BB962C8B-B14F-4D97-AF65-F5344CB8AC3E}">
        <p14:creationId xmlns:p14="http://schemas.microsoft.com/office/powerpoint/2010/main" val="4021223618"/>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4500"/>
                            </p:stCondLst>
                            <p:childTnLst>
                              <p:par>
                                <p:cTn id="44" presetID="2" presetClass="entr" presetSubtype="4"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2" presetClass="entr" presetSubtype="4"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childTnLst>
                          </p:cTn>
                        </p:par>
                        <p:par>
                          <p:cTn id="56" fill="hold">
                            <p:stCondLst>
                              <p:cond delay="6000"/>
                            </p:stCondLst>
                            <p:childTnLst>
                              <p:par>
                                <p:cTn id="57" presetID="56" presetClass="entr" presetSubtype="0" fill="hold" grpId="0" nodeType="afterEffect">
                                  <p:stCondLst>
                                    <p:cond delay="0"/>
                                  </p:stCondLst>
                                  <p:iterate type="lt">
                                    <p:tmPct val="10000"/>
                                  </p:iterate>
                                  <p:childTnLst>
                                    <p:set>
                                      <p:cBhvr>
                                        <p:cTn id="58" dur="1" fill="hold">
                                          <p:stCondLst>
                                            <p:cond delay="0"/>
                                          </p:stCondLst>
                                        </p:cTn>
                                        <p:tgtEl>
                                          <p:spTgt spid="22"/>
                                        </p:tgtEl>
                                        <p:attrNameLst>
                                          <p:attrName>style.visibility</p:attrName>
                                        </p:attrNameLst>
                                      </p:cBhvr>
                                      <p:to>
                                        <p:strVal val="visible"/>
                                      </p:to>
                                    </p:set>
                                    <p:anim by="(-#ppt_w*2)" calcmode="lin" valueType="num">
                                      <p:cBhvr rctx="PPT">
                                        <p:cTn id="59" dur="300" autoRev="1" fill="hold">
                                          <p:stCondLst>
                                            <p:cond delay="0"/>
                                          </p:stCondLst>
                                        </p:cTn>
                                        <p:tgtEl>
                                          <p:spTgt spid="22"/>
                                        </p:tgtEl>
                                        <p:attrNameLst>
                                          <p:attrName>ppt_w</p:attrName>
                                        </p:attrNameLst>
                                      </p:cBhvr>
                                    </p:anim>
                                    <p:anim by="(#ppt_w*0.50)" calcmode="lin" valueType="num">
                                      <p:cBhvr>
                                        <p:cTn id="60" dur="300" decel="50000" autoRev="1" fill="hold">
                                          <p:stCondLst>
                                            <p:cond delay="0"/>
                                          </p:stCondLst>
                                        </p:cTn>
                                        <p:tgtEl>
                                          <p:spTgt spid="22"/>
                                        </p:tgtEl>
                                        <p:attrNameLst>
                                          <p:attrName>ppt_x</p:attrName>
                                        </p:attrNameLst>
                                      </p:cBhvr>
                                    </p:anim>
                                    <p:anim from="(-#ppt_h/2)" to="(#ppt_y)" calcmode="lin" valueType="num">
                                      <p:cBhvr>
                                        <p:cTn id="61" dur="600" fill="hold">
                                          <p:stCondLst>
                                            <p:cond delay="0"/>
                                          </p:stCondLst>
                                        </p:cTn>
                                        <p:tgtEl>
                                          <p:spTgt spid="22"/>
                                        </p:tgtEl>
                                        <p:attrNameLst>
                                          <p:attrName>ppt_y</p:attrName>
                                        </p:attrNameLst>
                                      </p:cBhvr>
                                    </p:anim>
                                    <p:animRot by="21600000">
                                      <p:cBhvr>
                                        <p:cTn id="62" dur="600"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animBg="1"/>
      <p:bldP spid="12" grpId="0" animBg="1"/>
      <p:bldP spid="13" grpId="0" animBg="1"/>
      <p:bldP spid="14" grpId="0"/>
      <p:bldP spid="15" grpId="0"/>
      <p:bldP spid="16"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4" name="Shape 4096"/>
          <p:cNvSpPr/>
          <p:nvPr/>
        </p:nvSpPr>
        <p:spPr>
          <a:xfrm>
            <a:off x="2689911" y="1986313"/>
            <a:ext cx="1268624" cy="1728648"/>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8D86BA"/>
          </a:solidFill>
          <a:ln w="12700">
            <a:miter lim="400000"/>
          </a:ln>
        </p:spPr>
        <p:txBody>
          <a:bodyPr lIns="28575" tIns="28575" rIns="28575" bIns="28575" anchor="ctr"/>
          <a:lstStyle/>
          <a:p>
            <a:pPr defTabSz="914400">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pitchFamily="34" charset="-122"/>
              <a:cs typeface="Helvetica Light"/>
              <a:sym typeface="Helvetica Light"/>
            </a:endParaRPr>
          </a:p>
        </p:txBody>
      </p:sp>
      <p:sp>
        <p:nvSpPr>
          <p:cNvPr id="6" name="Shape 4113"/>
          <p:cNvSpPr/>
          <p:nvPr/>
        </p:nvSpPr>
        <p:spPr>
          <a:xfrm>
            <a:off x="660963" y="2019986"/>
            <a:ext cx="1268624" cy="1728648"/>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8BBDE2"/>
          </a:solidFill>
          <a:ln w="12700">
            <a:miter lim="400000"/>
          </a:ln>
        </p:spPr>
        <p:txBody>
          <a:bodyPr lIns="28575" tIns="28575" rIns="28575" bIns="28575" anchor="ctr"/>
          <a:lstStyle/>
          <a:p>
            <a:pPr defTabSz="914400">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pitchFamily="34" charset="-122"/>
              <a:cs typeface="Helvetica Light"/>
              <a:sym typeface="Helvetica Light"/>
            </a:endParaRPr>
          </a:p>
        </p:txBody>
      </p:sp>
      <p:sp>
        <p:nvSpPr>
          <p:cNvPr id="7" name="Shape 4114"/>
          <p:cNvSpPr/>
          <p:nvPr/>
        </p:nvSpPr>
        <p:spPr>
          <a:xfrm>
            <a:off x="7043745" y="2019986"/>
            <a:ext cx="1268624" cy="1728648"/>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8D86BA"/>
          </a:solidFill>
          <a:ln w="12700">
            <a:miter lim="400000"/>
          </a:ln>
        </p:spPr>
        <p:txBody>
          <a:bodyPr lIns="28575" tIns="28575" rIns="28575" bIns="28575" anchor="ctr"/>
          <a:lstStyle/>
          <a:p>
            <a:pPr defTabSz="914400">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pitchFamily="34" charset="-122"/>
              <a:cs typeface="Helvetica Light"/>
              <a:sym typeface="Helvetica Light"/>
            </a:endParaRPr>
          </a:p>
        </p:txBody>
      </p:sp>
      <p:sp>
        <p:nvSpPr>
          <p:cNvPr id="8" name="Shape 4115"/>
          <p:cNvSpPr/>
          <p:nvPr/>
        </p:nvSpPr>
        <p:spPr>
          <a:xfrm>
            <a:off x="4863171" y="2019986"/>
            <a:ext cx="1268624" cy="1728648"/>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8BBDE2"/>
          </a:solidFill>
          <a:ln w="12700">
            <a:miter lim="400000"/>
          </a:ln>
        </p:spPr>
        <p:txBody>
          <a:bodyPr lIns="28575" tIns="28575" rIns="28575" bIns="28575" anchor="ctr"/>
          <a:lstStyle/>
          <a:p>
            <a:pPr defTabSz="914400">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pitchFamily="34" charset="-122"/>
              <a:cs typeface="Helvetica Light"/>
              <a:sym typeface="Helvetica Light"/>
            </a:endParaRPr>
          </a:p>
        </p:txBody>
      </p:sp>
      <p:sp>
        <p:nvSpPr>
          <p:cNvPr id="9" name="TextBox 7"/>
          <p:cNvSpPr txBox="1"/>
          <p:nvPr/>
        </p:nvSpPr>
        <p:spPr>
          <a:xfrm>
            <a:off x="957162" y="2527472"/>
            <a:ext cx="676275" cy="323165"/>
          </a:xfrm>
          <a:prstGeom prst="rect">
            <a:avLst/>
          </a:prstGeom>
          <a:noFill/>
        </p:spPr>
        <p:txBody>
          <a:bodyPr wrap="square" lIns="0" tIns="0" rIns="0" bIns="0" rtlCol="0">
            <a:spAutoFit/>
          </a:bodyPr>
          <a:lstStyle/>
          <a:p>
            <a:pPr algn="ctr" defTabSz="914400">
              <a:defRPr/>
            </a:pPr>
            <a:r>
              <a:rPr lang="en-GB" sz="2100" kern="0" dirty="0">
                <a:solidFill>
                  <a:sysClr val="window" lastClr="FFFFFF"/>
                </a:solidFill>
                <a:latin typeface="微软雅黑" pitchFamily="34" charset="-122"/>
              </a:rPr>
              <a:t>1</a:t>
            </a:r>
          </a:p>
        </p:txBody>
      </p:sp>
      <p:sp>
        <p:nvSpPr>
          <p:cNvPr id="10" name="TextBox 8"/>
          <p:cNvSpPr txBox="1"/>
          <p:nvPr/>
        </p:nvSpPr>
        <p:spPr>
          <a:xfrm>
            <a:off x="2986086" y="2493799"/>
            <a:ext cx="676275" cy="323165"/>
          </a:xfrm>
          <a:prstGeom prst="rect">
            <a:avLst/>
          </a:prstGeom>
          <a:noFill/>
        </p:spPr>
        <p:txBody>
          <a:bodyPr wrap="square" lIns="0" tIns="0" rIns="0" bIns="0" rtlCol="0">
            <a:spAutoFit/>
          </a:bodyPr>
          <a:lstStyle/>
          <a:p>
            <a:pPr algn="ctr" defTabSz="914400">
              <a:defRPr/>
            </a:pPr>
            <a:r>
              <a:rPr lang="en-US" sz="2100" kern="0" dirty="0">
                <a:solidFill>
                  <a:sysClr val="window" lastClr="FFFFFF"/>
                </a:solidFill>
                <a:latin typeface="微软雅黑" pitchFamily="34" charset="-122"/>
              </a:rPr>
              <a:t>2</a:t>
            </a:r>
            <a:endParaRPr lang="en-GB" sz="2100" kern="0" dirty="0">
              <a:solidFill>
                <a:sysClr val="window" lastClr="FFFFFF"/>
              </a:solidFill>
              <a:latin typeface="微软雅黑" pitchFamily="34" charset="-122"/>
            </a:endParaRPr>
          </a:p>
        </p:txBody>
      </p:sp>
      <p:sp>
        <p:nvSpPr>
          <p:cNvPr id="11" name="TextBox 9"/>
          <p:cNvSpPr txBox="1"/>
          <p:nvPr/>
        </p:nvSpPr>
        <p:spPr>
          <a:xfrm>
            <a:off x="5153507" y="2527472"/>
            <a:ext cx="676275" cy="323165"/>
          </a:xfrm>
          <a:prstGeom prst="rect">
            <a:avLst/>
          </a:prstGeom>
          <a:noFill/>
        </p:spPr>
        <p:txBody>
          <a:bodyPr wrap="square" lIns="0" tIns="0" rIns="0" bIns="0" rtlCol="0">
            <a:spAutoFit/>
          </a:bodyPr>
          <a:lstStyle/>
          <a:p>
            <a:pPr algn="ctr" defTabSz="914400">
              <a:defRPr/>
            </a:pPr>
            <a:r>
              <a:rPr lang="en-US" sz="2100" kern="0" dirty="0">
                <a:solidFill>
                  <a:sysClr val="window" lastClr="FFFFFF"/>
                </a:solidFill>
                <a:latin typeface="微软雅黑" pitchFamily="34" charset="-122"/>
              </a:rPr>
              <a:t>3</a:t>
            </a:r>
            <a:endParaRPr lang="en-GB" sz="2100" kern="0" dirty="0">
              <a:solidFill>
                <a:sysClr val="window" lastClr="FFFFFF"/>
              </a:solidFill>
              <a:latin typeface="微软雅黑" pitchFamily="34" charset="-122"/>
            </a:endParaRPr>
          </a:p>
        </p:txBody>
      </p:sp>
      <p:sp>
        <p:nvSpPr>
          <p:cNvPr id="12" name="TextBox 10"/>
          <p:cNvSpPr txBox="1"/>
          <p:nvPr/>
        </p:nvSpPr>
        <p:spPr>
          <a:xfrm>
            <a:off x="7345760" y="2527472"/>
            <a:ext cx="676275" cy="323165"/>
          </a:xfrm>
          <a:prstGeom prst="rect">
            <a:avLst/>
          </a:prstGeom>
          <a:noFill/>
        </p:spPr>
        <p:txBody>
          <a:bodyPr wrap="square" lIns="0" tIns="0" rIns="0" bIns="0" rtlCol="0">
            <a:spAutoFit/>
          </a:bodyPr>
          <a:lstStyle/>
          <a:p>
            <a:pPr algn="ctr" defTabSz="914400">
              <a:defRPr/>
            </a:pPr>
            <a:r>
              <a:rPr lang="en-GB" sz="2100" kern="0" dirty="0">
                <a:solidFill>
                  <a:sysClr val="window" lastClr="FFFFFF"/>
                </a:solidFill>
                <a:latin typeface="微软雅黑" pitchFamily="34" charset="-122"/>
              </a:rPr>
              <a:t>4</a:t>
            </a:r>
          </a:p>
        </p:txBody>
      </p:sp>
      <p:sp>
        <p:nvSpPr>
          <p:cNvPr id="14" name="TextBox 12"/>
          <p:cNvSpPr txBox="1"/>
          <p:nvPr/>
        </p:nvSpPr>
        <p:spPr>
          <a:xfrm>
            <a:off x="327498" y="4034555"/>
            <a:ext cx="1882301" cy="1107996"/>
          </a:xfrm>
          <a:prstGeom prst="rect">
            <a:avLst/>
          </a:prstGeom>
          <a:noFill/>
        </p:spPr>
        <p:txBody>
          <a:bodyPr wrap="square" lIns="0" tIns="0" rIns="0" bIns="0" rtlCol="0">
            <a:spAutoFit/>
          </a:bodyPr>
          <a:lstStyle/>
          <a:p>
            <a:pPr marL="171450" indent="-171450" defTabSz="914400">
              <a:buFont typeface="Arial" panose="020B0604020202020204" pitchFamily="34" charset="0"/>
              <a:buChar char="•"/>
            </a:pPr>
            <a:r>
              <a:rPr lang="zh-CN" altLang="en-US" sz="1200" kern="0" dirty="0">
                <a:solidFill>
                  <a:sysClr val="window" lastClr="FFFFFF">
                    <a:lumMod val="50000"/>
                  </a:sysClr>
                </a:solidFill>
                <a:latin typeface="微软雅黑" pitchFamily="34" charset="-122"/>
              </a:rPr>
              <a:t> 非劣效性试验是</a:t>
            </a:r>
            <a:r>
              <a:rPr lang="zh-CN" altLang="en-US" sz="1200" b="1" kern="0" dirty="0">
                <a:solidFill>
                  <a:srgbClr val="0000FF"/>
                </a:solidFill>
                <a:latin typeface="微软雅黑" pitchFamily="34" charset="-122"/>
              </a:rPr>
              <a:t>基于外部（历史性）数据</a:t>
            </a:r>
            <a:r>
              <a:rPr lang="zh-CN" altLang="en-US" sz="1200" kern="0" dirty="0">
                <a:solidFill>
                  <a:sysClr val="window" lastClr="FFFFFF">
                    <a:lumMod val="50000"/>
                  </a:sysClr>
                </a:solidFill>
                <a:latin typeface="微软雅黑" pitchFamily="34" charset="-122"/>
              </a:rPr>
              <a:t>确定阳性对照药物的疗效大小</a:t>
            </a:r>
            <a:r>
              <a:rPr lang="zh-CN" altLang="en-US" sz="1200" kern="0" dirty="0" smtClean="0">
                <a:solidFill>
                  <a:sysClr val="window" lastClr="FFFFFF">
                    <a:lumMod val="50000"/>
                  </a:sysClr>
                </a:solidFill>
                <a:latin typeface="微软雅黑" pitchFamily="34" charset="-122"/>
              </a:rPr>
              <a:t>。</a:t>
            </a:r>
            <a:endParaRPr lang="en-US" altLang="zh-CN" sz="1200" kern="0" dirty="0" smtClean="0">
              <a:solidFill>
                <a:sysClr val="window" lastClr="FFFFFF">
                  <a:lumMod val="50000"/>
                </a:sysClr>
              </a:solidFill>
              <a:latin typeface="微软雅黑" pitchFamily="34" charset="-122"/>
            </a:endParaRPr>
          </a:p>
          <a:p>
            <a:pPr marL="171450" indent="-171450" defTabSz="914400">
              <a:buFont typeface="Arial" panose="020B0604020202020204" pitchFamily="34" charset="0"/>
              <a:buChar char="•"/>
            </a:pPr>
            <a:r>
              <a:rPr lang="zh-CN" altLang="en-US" sz="1200" kern="0" dirty="0" smtClean="0">
                <a:solidFill>
                  <a:sysClr val="window" lastClr="FFFFFF">
                    <a:lumMod val="50000"/>
                  </a:sysClr>
                </a:solidFill>
                <a:latin typeface="微软雅黑" pitchFamily="34" charset="-122"/>
              </a:rPr>
              <a:t>在</a:t>
            </a:r>
            <a:r>
              <a:rPr lang="zh-CN" altLang="en-US" sz="1200" kern="0" dirty="0">
                <a:solidFill>
                  <a:sysClr val="window" lastClr="FFFFFF">
                    <a:lumMod val="50000"/>
                  </a:sysClr>
                </a:solidFill>
                <a:latin typeface="微软雅黑" pitchFamily="34" charset="-122"/>
              </a:rPr>
              <a:t>抗肿瘤药物试验中，通常没有充分数据描述该疗效。</a:t>
            </a:r>
            <a:endParaRPr lang="nl-NL" altLang="zh-CN" sz="1200" kern="0" dirty="0">
              <a:solidFill>
                <a:sysClr val="window" lastClr="FFFFFF">
                  <a:lumMod val="50000"/>
                </a:sysClr>
              </a:solidFill>
              <a:latin typeface="微软雅黑" pitchFamily="34" charset="-122"/>
            </a:endParaRPr>
          </a:p>
        </p:txBody>
      </p:sp>
      <p:sp>
        <p:nvSpPr>
          <p:cNvPr id="16" name="TextBox 14"/>
          <p:cNvSpPr txBox="1"/>
          <p:nvPr/>
        </p:nvSpPr>
        <p:spPr>
          <a:xfrm>
            <a:off x="2379133" y="3976111"/>
            <a:ext cx="1896534" cy="1846659"/>
          </a:xfrm>
          <a:prstGeom prst="rect">
            <a:avLst/>
          </a:prstGeom>
          <a:noFill/>
        </p:spPr>
        <p:txBody>
          <a:bodyPr wrap="square" lIns="0" tIns="0" rIns="0" bIns="0" rtlCol="0">
            <a:spAutoFit/>
          </a:bodyPr>
          <a:lstStyle/>
          <a:p>
            <a:pPr marL="171450" indent="-171450" defTabSz="914400">
              <a:buFont typeface="Arial" panose="020B0604020202020204" pitchFamily="34" charset="0"/>
              <a:buChar char="•"/>
              <a:defRPr/>
            </a:pPr>
            <a:r>
              <a:rPr lang="zh-CN" altLang="en-US" sz="1200" kern="0" dirty="0">
                <a:solidFill>
                  <a:sysClr val="window" lastClr="FFFFFF">
                    <a:lumMod val="50000"/>
                  </a:sysClr>
                </a:solidFill>
                <a:latin typeface="微软雅黑" pitchFamily="34" charset="-122"/>
              </a:rPr>
              <a:t>非劣效性试验还</a:t>
            </a:r>
            <a:r>
              <a:rPr lang="zh-CN" altLang="en-US" sz="1200" b="1" kern="0" dirty="0">
                <a:solidFill>
                  <a:srgbClr val="0000FF"/>
                </a:solidFill>
                <a:latin typeface="微软雅黑" pitchFamily="34" charset="-122"/>
              </a:rPr>
              <a:t>依赖于一个恒定的假设</a:t>
            </a:r>
            <a:r>
              <a:rPr lang="zh-CN" altLang="en-US" sz="1200" kern="0" dirty="0" smtClean="0">
                <a:solidFill>
                  <a:sysClr val="window" lastClr="FFFFFF">
                    <a:lumMod val="50000"/>
                  </a:sysClr>
                </a:solidFill>
                <a:latin typeface="微软雅黑" pitchFamily="34" charset="-122"/>
              </a:rPr>
              <a:t>。</a:t>
            </a:r>
            <a:endParaRPr lang="en-US" altLang="zh-CN" sz="1200" kern="0" dirty="0" smtClean="0">
              <a:solidFill>
                <a:sysClr val="window" lastClr="FFFFFF">
                  <a:lumMod val="50000"/>
                </a:sysClr>
              </a:solidFill>
              <a:latin typeface="微软雅黑" pitchFamily="34" charset="-122"/>
            </a:endParaRPr>
          </a:p>
          <a:p>
            <a:pPr marL="171450" indent="-171450" defTabSz="914400">
              <a:buFont typeface="Arial" panose="020B0604020202020204" pitchFamily="34" charset="0"/>
              <a:buChar char="•"/>
              <a:defRPr/>
            </a:pPr>
            <a:r>
              <a:rPr lang="zh-CN" altLang="en-US" sz="1200" kern="0" dirty="0" smtClean="0">
                <a:solidFill>
                  <a:sysClr val="window" lastClr="FFFFFF">
                    <a:lumMod val="50000"/>
                  </a:sysClr>
                </a:solidFill>
                <a:latin typeface="微软雅黑" pitchFamily="34" charset="-122"/>
              </a:rPr>
              <a:t>该</a:t>
            </a:r>
            <a:r>
              <a:rPr lang="zh-CN" altLang="en-US" sz="1200" kern="0" dirty="0">
                <a:solidFill>
                  <a:sysClr val="window" lastClr="FFFFFF">
                    <a:lumMod val="50000"/>
                  </a:sysClr>
                </a:solidFill>
                <a:latin typeface="微软雅黑" pitchFamily="34" charset="-122"/>
              </a:rPr>
              <a:t>假设包括：历史研究和当前研究中阳性对照药的疗效是恒定的</a:t>
            </a:r>
            <a:r>
              <a:rPr lang="zh-CN" altLang="en-US" sz="1200" kern="0" dirty="0" smtClean="0">
                <a:solidFill>
                  <a:sysClr val="window" lastClr="FFFFFF">
                    <a:lumMod val="50000"/>
                  </a:sysClr>
                </a:solidFill>
                <a:latin typeface="微软雅黑" pitchFamily="34" charset="-122"/>
              </a:rPr>
              <a:t>。</a:t>
            </a:r>
            <a:endParaRPr lang="en-US" altLang="zh-CN" sz="1200" kern="0" dirty="0" smtClean="0">
              <a:solidFill>
                <a:sysClr val="window" lastClr="FFFFFF">
                  <a:lumMod val="50000"/>
                </a:sysClr>
              </a:solidFill>
              <a:latin typeface="微软雅黑" pitchFamily="34" charset="-122"/>
            </a:endParaRPr>
          </a:p>
          <a:p>
            <a:pPr marL="171450" indent="-171450" defTabSz="914400">
              <a:buFont typeface="Arial" panose="020B0604020202020204" pitchFamily="34" charset="0"/>
              <a:buChar char="•"/>
              <a:defRPr/>
            </a:pPr>
            <a:r>
              <a:rPr lang="zh-CN" altLang="en-US" sz="1200" kern="0" dirty="0" smtClean="0">
                <a:solidFill>
                  <a:sysClr val="window" lastClr="FFFFFF">
                    <a:lumMod val="50000"/>
                  </a:sysClr>
                </a:solidFill>
                <a:latin typeface="微软雅黑" pitchFamily="34" charset="-122"/>
              </a:rPr>
              <a:t>阳</a:t>
            </a:r>
            <a:r>
              <a:rPr lang="zh-CN" altLang="en-US" sz="1200" kern="0" dirty="0">
                <a:solidFill>
                  <a:sysClr val="window" lastClr="FFFFFF">
                    <a:lumMod val="50000"/>
                  </a:sysClr>
                </a:solidFill>
                <a:latin typeface="微软雅黑" pitchFamily="34" charset="-122"/>
              </a:rPr>
              <a:t>性对照药的有效性来源于历史数据和当前试验，这一假设包括两者均具有同样的患者人群特点、支持治疗方法、评价方法。</a:t>
            </a:r>
            <a:endParaRPr lang="nl-NL" altLang="zh-CN" sz="1200" kern="0" dirty="0">
              <a:solidFill>
                <a:sysClr val="window" lastClr="FFFFFF">
                  <a:lumMod val="50000"/>
                </a:sysClr>
              </a:solidFill>
              <a:latin typeface="微软雅黑" pitchFamily="34" charset="-122"/>
            </a:endParaRPr>
          </a:p>
        </p:txBody>
      </p:sp>
      <p:sp>
        <p:nvSpPr>
          <p:cNvPr id="18" name="TextBox 16"/>
          <p:cNvSpPr txBox="1"/>
          <p:nvPr/>
        </p:nvSpPr>
        <p:spPr>
          <a:xfrm>
            <a:off x="4495800" y="4009784"/>
            <a:ext cx="2015067" cy="1661993"/>
          </a:xfrm>
          <a:prstGeom prst="rect">
            <a:avLst/>
          </a:prstGeom>
          <a:noFill/>
        </p:spPr>
        <p:txBody>
          <a:bodyPr wrap="square" lIns="0" tIns="0" rIns="0" bIns="0" rtlCol="0">
            <a:spAutoFit/>
          </a:bodyPr>
          <a:lstStyle/>
          <a:p>
            <a:pPr marL="171450" indent="-171450" defTabSz="914400">
              <a:buFont typeface="Arial" panose="020B0604020202020204" pitchFamily="34" charset="0"/>
              <a:buChar char="•"/>
              <a:defRPr/>
            </a:pPr>
            <a:r>
              <a:rPr lang="zh-CN" altLang="en-US" sz="1200" kern="0" dirty="0">
                <a:solidFill>
                  <a:sysClr val="window" lastClr="FFFFFF">
                    <a:lumMod val="50000"/>
                  </a:sysClr>
                </a:solidFill>
                <a:latin typeface="微软雅黑" pitchFamily="34" charset="-122"/>
              </a:rPr>
              <a:t>阳性对照药疗效的估计值应基于对历史研究进行全面的荟萃分析</a:t>
            </a:r>
            <a:r>
              <a:rPr lang="zh-CN" altLang="en-US" sz="1200" kern="0" dirty="0" smtClean="0">
                <a:solidFill>
                  <a:sysClr val="window" lastClr="FFFFFF">
                    <a:lumMod val="50000"/>
                  </a:sysClr>
                </a:solidFill>
                <a:latin typeface="微软雅黑" pitchFamily="34" charset="-122"/>
              </a:rPr>
              <a:t>。</a:t>
            </a:r>
            <a:endParaRPr lang="en-US" altLang="zh-CN" sz="1200" kern="0" dirty="0" smtClean="0">
              <a:solidFill>
                <a:sysClr val="window" lastClr="FFFFFF">
                  <a:lumMod val="50000"/>
                </a:sysClr>
              </a:solidFill>
              <a:latin typeface="微软雅黑" pitchFamily="34" charset="-122"/>
            </a:endParaRPr>
          </a:p>
          <a:p>
            <a:pPr marL="171450" indent="-171450" defTabSz="914400">
              <a:buFont typeface="Arial" panose="020B0604020202020204" pitchFamily="34" charset="0"/>
              <a:buChar char="•"/>
              <a:defRPr/>
            </a:pPr>
            <a:r>
              <a:rPr lang="zh-CN" altLang="en-US" sz="1200" kern="0" dirty="0" smtClean="0">
                <a:solidFill>
                  <a:sysClr val="window" lastClr="FFFFFF">
                    <a:lumMod val="50000"/>
                  </a:sysClr>
                </a:solidFill>
                <a:latin typeface="微软雅黑" pitchFamily="34" charset="-122"/>
              </a:rPr>
              <a:t>这</a:t>
            </a:r>
            <a:r>
              <a:rPr lang="zh-CN" altLang="en-US" sz="1200" kern="0" dirty="0">
                <a:solidFill>
                  <a:sysClr val="window" lastClr="FFFFFF">
                    <a:lumMod val="50000"/>
                  </a:sysClr>
                </a:solidFill>
                <a:latin typeface="微软雅黑" pitchFamily="34" charset="-122"/>
              </a:rPr>
              <a:t>些研究应重新证实与安慰剂相比阳性对照药的有效性</a:t>
            </a:r>
            <a:r>
              <a:rPr lang="zh-CN" altLang="en-US" sz="1200" kern="0" dirty="0" smtClean="0">
                <a:solidFill>
                  <a:sysClr val="window" lastClr="FFFFFF">
                    <a:lumMod val="50000"/>
                  </a:sysClr>
                </a:solidFill>
                <a:latin typeface="微软雅黑" pitchFamily="34" charset="-122"/>
              </a:rPr>
              <a:t>。</a:t>
            </a:r>
            <a:endParaRPr lang="en-US" altLang="zh-CN" sz="1200" kern="0" dirty="0" smtClean="0">
              <a:solidFill>
                <a:sysClr val="window" lastClr="FFFFFF">
                  <a:lumMod val="50000"/>
                </a:sysClr>
              </a:solidFill>
              <a:latin typeface="微软雅黑" pitchFamily="34" charset="-122"/>
            </a:endParaRPr>
          </a:p>
          <a:p>
            <a:pPr marL="171450" indent="-171450" defTabSz="914400">
              <a:buFont typeface="Arial" panose="020B0604020202020204" pitchFamily="34" charset="0"/>
              <a:buChar char="•"/>
              <a:defRPr/>
            </a:pPr>
            <a:r>
              <a:rPr lang="zh-CN" altLang="en-US" sz="1200" kern="0" dirty="0" smtClean="0">
                <a:solidFill>
                  <a:sysClr val="window" lastClr="FFFFFF">
                    <a:lumMod val="50000"/>
                  </a:sysClr>
                </a:solidFill>
                <a:latin typeface="微软雅黑" pitchFamily="34" charset="-122"/>
              </a:rPr>
              <a:t>实</a:t>
            </a:r>
            <a:r>
              <a:rPr lang="zh-CN" altLang="en-US" sz="1200" kern="0" dirty="0">
                <a:solidFill>
                  <a:sysClr val="window" lastClr="FFFFFF">
                    <a:lumMod val="50000"/>
                  </a:sysClr>
                </a:solidFill>
                <a:latin typeface="微软雅黑" pitchFamily="34" charset="-122"/>
              </a:rPr>
              <a:t>施非劣效性试验的困难包括如何评估阳性对照药疗效大小以及确定需要保留的效应值（</a:t>
            </a:r>
            <a:r>
              <a:rPr lang="zh-CN" altLang="en-US" sz="1200" b="1" kern="0" dirty="0">
                <a:solidFill>
                  <a:srgbClr val="0000FF"/>
                </a:solidFill>
                <a:latin typeface="微软雅黑" pitchFamily="34" charset="-122"/>
              </a:rPr>
              <a:t>非劣效界值</a:t>
            </a:r>
            <a:r>
              <a:rPr lang="zh-CN" altLang="en-US" sz="1200" kern="0" dirty="0">
                <a:solidFill>
                  <a:sysClr val="window" lastClr="FFFFFF">
                    <a:lumMod val="50000"/>
                  </a:sysClr>
                </a:solidFill>
                <a:latin typeface="微软雅黑" pitchFamily="34" charset="-122"/>
              </a:rPr>
              <a:t>）。</a:t>
            </a:r>
            <a:endParaRPr lang="nl-NL" altLang="zh-CN" sz="1200" kern="0" dirty="0">
              <a:solidFill>
                <a:sysClr val="window" lastClr="FFFFFF">
                  <a:lumMod val="50000"/>
                </a:sysClr>
              </a:solidFill>
              <a:latin typeface="微软雅黑" pitchFamily="34" charset="-122"/>
            </a:endParaRPr>
          </a:p>
        </p:txBody>
      </p:sp>
      <p:sp>
        <p:nvSpPr>
          <p:cNvPr id="20" name="TextBox 18"/>
          <p:cNvSpPr txBox="1"/>
          <p:nvPr/>
        </p:nvSpPr>
        <p:spPr>
          <a:xfrm>
            <a:off x="6781800" y="4009784"/>
            <a:ext cx="1879600" cy="1846659"/>
          </a:xfrm>
          <a:prstGeom prst="rect">
            <a:avLst/>
          </a:prstGeom>
          <a:noFill/>
        </p:spPr>
        <p:txBody>
          <a:bodyPr wrap="square" lIns="0" tIns="0" rIns="0" bIns="0" rtlCol="0">
            <a:spAutoFit/>
          </a:bodyPr>
          <a:lstStyle/>
          <a:p>
            <a:pPr marL="171450" indent="-171450" defTabSz="914400">
              <a:buFont typeface="Arial" panose="020B0604020202020204" pitchFamily="34" charset="0"/>
              <a:buChar char="•"/>
              <a:defRPr/>
            </a:pPr>
            <a:r>
              <a:rPr lang="zh-CN" altLang="en-US" sz="1200" kern="0" dirty="0">
                <a:solidFill>
                  <a:sysClr val="window" lastClr="FFFFFF">
                    <a:lumMod val="50000"/>
                  </a:sysClr>
                </a:solidFill>
                <a:latin typeface="微软雅黑" pitchFamily="34" charset="-122"/>
              </a:rPr>
              <a:t>与优效性试验相比，</a:t>
            </a:r>
            <a:r>
              <a:rPr lang="zh-CN" altLang="en-US" sz="1200" b="1" kern="0" dirty="0">
                <a:solidFill>
                  <a:srgbClr val="0000FF"/>
                </a:solidFill>
                <a:latin typeface="微软雅黑" pitchFamily="34" charset="-122"/>
              </a:rPr>
              <a:t>非劣效性试验通常需要更多的病例</a:t>
            </a:r>
            <a:r>
              <a:rPr lang="zh-CN" altLang="en-US" sz="1200" kern="0" dirty="0">
                <a:solidFill>
                  <a:sysClr val="window" lastClr="FFFFFF">
                    <a:lumMod val="50000"/>
                  </a:sysClr>
                </a:solidFill>
                <a:latin typeface="微软雅黑" pitchFamily="34" charset="-122"/>
              </a:rPr>
              <a:t>，并且涉及到临床试验结果的重现性</a:t>
            </a:r>
            <a:r>
              <a:rPr lang="zh-CN" altLang="en-US" sz="1200" kern="0" dirty="0" smtClean="0">
                <a:solidFill>
                  <a:sysClr val="window" lastClr="FFFFFF">
                    <a:lumMod val="50000"/>
                  </a:sysClr>
                </a:solidFill>
                <a:latin typeface="微软雅黑" pitchFamily="34" charset="-122"/>
              </a:rPr>
              <a:t>。</a:t>
            </a:r>
            <a:endParaRPr lang="en-US" altLang="zh-CN" sz="1200" kern="0" dirty="0" smtClean="0">
              <a:solidFill>
                <a:sysClr val="window" lastClr="FFFFFF">
                  <a:lumMod val="50000"/>
                </a:sysClr>
              </a:solidFill>
              <a:latin typeface="微软雅黑" pitchFamily="34" charset="-122"/>
            </a:endParaRPr>
          </a:p>
          <a:p>
            <a:pPr marL="171450" indent="-171450" defTabSz="914400">
              <a:buFont typeface="Arial" panose="020B0604020202020204" pitchFamily="34" charset="0"/>
              <a:buChar char="•"/>
              <a:defRPr/>
            </a:pPr>
            <a:r>
              <a:rPr lang="zh-CN" altLang="en-US" sz="1200" kern="0" dirty="0" smtClean="0">
                <a:solidFill>
                  <a:sysClr val="window" lastClr="FFFFFF">
                    <a:lumMod val="50000"/>
                  </a:sysClr>
                </a:solidFill>
                <a:latin typeface="微软雅黑" pitchFamily="34" charset="-122"/>
              </a:rPr>
              <a:t>后</a:t>
            </a:r>
            <a:r>
              <a:rPr lang="zh-CN" altLang="en-US" sz="1200" kern="0" dirty="0">
                <a:solidFill>
                  <a:sysClr val="window" lastClr="FFFFFF">
                    <a:lumMod val="50000"/>
                  </a:sysClr>
                </a:solidFill>
                <a:latin typeface="微软雅黑" pitchFamily="34" charset="-122"/>
              </a:rPr>
              <a:t>续治疗和交叉到阳性对照药组可以干扰各种非劣效性分析</a:t>
            </a:r>
            <a:r>
              <a:rPr lang="zh-CN" altLang="en-US" sz="1200" kern="0" dirty="0" smtClean="0">
                <a:solidFill>
                  <a:sysClr val="window" lastClr="FFFFFF">
                    <a:lumMod val="50000"/>
                  </a:sysClr>
                </a:solidFill>
                <a:latin typeface="微软雅黑" pitchFamily="34" charset="-122"/>
              </a:rPr>
              <a:t>。</a:t>
            </a:r>
            <a:endParaRPr lang="en-US" altLang="zh-CN" sz="1200" kern="0" dirty="0" smtClean="0">
              <a:solidFill>
                <a:sysClr val="window" lastClr="FFFFFF">
                  <a:lumMod val="50000"/>
                </a:sysClr>
              </a:solidFill>
              <a:latin typeface="微软雅黑" pitchFamily="34" charset="-122"/>
            </a:endParaRPr>
          </a:p>
          <a:p>
            <a:pPr marL="171450" indent="-171450" defTabSz="914400">
              <a:buFont typeface="Arial" panose="020B0604020202020204" pitchFamily="34" charset="0"/>
              <a:buChar char="•"/>
              <a:defRPr/>
            </a:pPr>
            <a:r>
              <a:rPr lang="zh-CN" altLang="en-US" sz="1200" kern="0" dirty="0" smtClean="0">
                <a:solidFill>
                  <a:sysClr val="window" lastClr="FFFFFF">
                    <a:lumMod val="50000"/>
                  </a:sysClr>
                </a:solidFill>
                <a:latin typeface="微软雅黑" pitchFamily="34" charset="-122"/>
              </a:rPr>
              <a:t>使</a:t>
            </a:r>
            <a:r>
              <a:rPr lang="zh-CN" altLang="en-US" sz="1200" kern="0" dirty="0">
                <a:solidFill>
                  <a:sysClr val="window" lastClr="FFFFFF">
                    <a:lumMod val="50000"/>
                  </a:sysClr>
                </a:solidFill>
                <a:latin typeface="微软雅黑" pitchFamily="34" charset="-122"/>
              </a:rPr>
              <a:t>用生存期之外的</a:t>
            </a:r>
            <a:r>
              <a:rPr lang="zh-CN" altLang="en-US" sz="1200" b="1" kern="0" dirty="0">
                <a:solidFill>
                  <a:srgbClr val="0000FF"/>
                </a:solidFill>
                <a:latin typeface="微软雅黑" pitchFamily="34" charset="-122"/>
              </a:rPr>
              <a:t>其他终点的非劣效性试验</a:t>
            </a:r>
            <a:r>
              <a:rPr lang="zh-CN" altLang="en-US" sz="1200" kern="0" dirty="0">
                <a:solidFill>
                  <a:sysClr val="window" lastClr="FFFFFF">
                    <a:lumMod val="50000"/>
                  </a:sysClr>
                </a:solidFill>
                <a:latin typeface="微软雅黑" pitchFamily="34" charset="-122"/>
              </a:rPr>
              <a:t>，对结果的解释是存有疑问的。</a:t>
            </a:r>
            <a:endParaRPr lang="nl-NL" altLang="zh-CN" sz="1200" kern="0" dirty="0">
              <a:solidFill>
                <a:sysClr val="window" lastClr="FFFFFF">
                  <a:lumMod val="50000"/>
                </a:sysClr>
              </a:solidFill>
              <a:latin typeface="微软雅黑" pitchFamily="34" charset="-122"/>
            </a:endParaRPr>
          </a:p>
        </p:txBody>
      </p:sp>
      <p:pic>
        <p:nvPicPr>
          <p:cNvPr id="28" name="图片 21">
            <a:extLst>
              <a:ext uri="{FF2B5EF4-FFF2-40B4-BE49-F238E27FC236}">
                <a16:creationId xmlns:a16="http://schemas.microsoft.com/office/drawing/2014/main" xmlns="" id="{5B5F3555-8E15-4F0D-9E12-EEC33C03D4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29" name="直接连接符 22">
            <a:extLst>
              <a:ext uri="{FF2B5EF4-FFF2-40B4-BE49-F238E27FC236}">
                <a16:creationId xmlns:a16="http://schemas.microsoft.com/office/drawing/2014/main" xmlns="" id="{A8E0C640-D1F2-4706-A20A-8064748A4FAF}"/>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30"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临床试</a:t>
            </a:r>
            <a:r>
              <a:rPr lang="zh-CN" altLang="en-US" sz="2800" b="1" dirty="0" smtClean="0">
                <a:solidFill>
                  <a:srgbClr val="8D86BA"/>
                </a:solidFill>
                <a:latin typeface="南宋书局体" panose="02000000000000000000" pitchFamily="2" charset="-122"/>
                <a:ea typeface="南宋书局体" panose="02000000000000000000" pitchFamily="2" charset="-122"/>
              </a:rPr>
              <a:t>验设</a:t>
            </a:r>
            <a:r>
              <a:rPr lang="zh-CN" altLang="en-US" sz="2800" b="1" dirty="0">
                <a:solidFill>
                  <a:srgbClr val="8D86BA"/>
                </a:solidFill>
                <a:latin typeface="南宋书局体" panose="02000000000000000000" pitchFamily="2" charset="-122"/>
                <a:ea typeface="南宋书局体" panose="02000000000000000000" pitchFamily="2" charset="-122"/>
              </a:rPr>
              <a:t>计考虑</a:t>
            </a:r>
          </a:p>
        </p:txBody>
      </p:sp>
      <p:sp>
        <p:nvSpPr>
          <p:cNvPr id="31" name="Rectangle 30"/>
          <p:cNvSpPr/>
          <p:nvPr/>
        </p:nvSpPr>
        <p:spPr>
          <a:xfrm>
            <a:off x="7043745" y="965509"/>
            <a:ext cx="2100255"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2400" b="1" dirty="0">
                <a:solidFill>
                  <a:srgbClr val="FF0000"/>
                </a:solidFill>
              </a:rPr>
              <a:t>非劣效性研究 </a:t>
            </a:r>
            <a:endParaRPr lang="en-US" sz="2400" dirty="0">
              <a:solidFill>
                <a:srgbClr val="FF0000"/>
              </a:solidFill>
            </a:endParaRPr>
          </a:p>
        </p:txBody>
      </p:sp>
    </p:spTree>
    <p:extLst>
      <p:ext uri="{BB962C8B-B14F-4D97-AF65-F5344CB8AC3E}">
        <p14:creationId xmlns:p14="http://schemas.microsoft.com/office/powerpoint/2010/main" val="2001750763"/>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1500"/>
                            </p:stCondLst>
                            <p:childTnLst>
                              <p:par>
                                <p:cTn id="35" presetID="22" presetClass="entr" presetSubtype="4"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2000"/>
                            </p:stCondLst>
                            <p:childTnLst>
                              <p:par>
                                <p:cTn id="45" presetID="56" presetClass="entr" presetSubtype="0" fill="hold" grpId="0" nodeType="afterEffect">
                                  <p:stCondLst>
                                    <p:cond delay="0"/>
                                  </p:stCondLst>
                                  <p:iterate type="lt">
                                    <p:tmPct val="10000"/>
                                  </p:iterate>
                                  <p:childTnLst>
                                    <p:set>
                                      <p:cBhvr>
                                        <p:cTn id="46" dur="1" fill="hold">
                                          <p:stCondLst>
                                            <p:cond delay="0"/>
                                          </p:stCondLst>
                                        </p:cTn>
                                        <p:tgtEl>
                                          <p:spTgt spid="30"/>
                                        </p:tgtEl>
                                        <p:attrNameLst>
                                          <p:attrName>style.visibility</p:attrName>
                                        </p:attrNameLst>
                                      </p:cBhvr>
                                      <p:to>
                                        <p:strVal val="visible"/>
                                      </p:to>
                                    </p:set>
                                    <p:anim by="(-#ppt_w*2)" calcmode="lin" valueType="num">
                                      <p:cBhvr rctx="PPT">
                                        <p:cTn id="47" dur="300" autoRev="1" fill="hold">
                                          <p:stCondLst>
                                            <p:cond delay="0"/>
                                          </p:stCondLst>
                                        </p:cTn>
                                        <p:tgtEl>
                                          <p:spTgt spid="30"/>
                                        </p:tgtEl>
                                        <p:attrNameLst>
                                          <p:attrName>ppt_w</p:attrName>
                                        </p:attrNameLst>
                                      </p:cBhvr>
                                    </p:anim>
                                    <p:anim by="(#ppt_w*0.50)" calcmode="lin" valueType="num">
                                      <p:cBhvr>
                                        <p:cTn id="48" dur="300" decel="50000" autoRev="1" fill="hold">
                                          <p:stCondLst>
                                            <p:cond delay="0"/>
                                          </p:stCondLst>
                                        </p:cTn>
                                        <p:tgtEl>
                                          <p:spTgt spid="30"/>
                                        </p:tgtEl>
                                        <p:attrNameLst>
                                          <p:attrName>ppt_x</p:attrName>
                                        </p:attrNameLst>
                                      </p:cBhvr>
                                    </p:anim>
                                    <p:anim from="(-#ppt_h/2)" to="(#ppt_y)" calcmode="lin" valueType="num">
                                      <p:cBhvr>
                                        <p:cTn id="49" dur="600" fill="hold">
                                          <p:stCondLst>
                                            <p:cond delay="0"/>
                                          </p:stCondLst>
                                        </p:cTn>
                                        <p:tgtEl>
                                          <p:spTgt spid="30"/>
                                        </p:tgtEl>
                                        <p:attrNameLst>
                                          <p:attrName>ppt_y</p:attrName>
                                        </p:attrNameLst>
                                      </p:cBhvr>
                                    </p:anim>
                                    <p:animRot by="21600000">
                                      <p:cBhvr>
                                        <p:cTn id="50" dur="600" fill="hold">
                                          <p:stCondLst>
                                            <p:cond delay="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p:bldP spid="10" grpId="0"/>
      <p:bldP spid="11" grpId="0"/>
      <p:bldP spid="12" grpId="0"/>
      <p:bldP spid="14" grpId="0"/>
      <p:bldP spid="16" grpId="0"/>
      <p:bldP spid="18" grpId="0"/>
      <p:bldP spid="20"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406089" y="3535906"/>
            <a:ext cx="2274338" cy="2322342"/>
            <a:chOff x="1259632" y="2319064"/>
            <a:chExt cx="1619250" cy="1620838"/>
          </a:xfrm>
        </p:grpSpPr>
        <p:grpSp>
          <p:nvGrpSpPr>
            <p:cNvPr id="6" name="组合 35"/>
            <p:cNvGrpSpPr>
              <a:grpSpLocks/>
            </p:cNvGrpSpPr>
            <p:nvPr/>
          </p:nvGrpSpPr>
          <p:grpSpPr bwMode="auto">
            <a:xfrm>
              <a:off x="1259632" y="2319064"/>
              <a:ext cx="1619250" cy="1620838"/>
              <a:chOff x="0" y="0"/>
              <a:chExt cx="2641800" cy="2641800"/>
            </a:xfrm>
            <a:solidFill>
              <a:srgbClr val="578ECA"/>
            </a:solidFill>
          </p:grpSpPr>
          <p:grpSp>
            <p:nvGrpSpPr>
              <p:cNvPr id="8" name="组合 31"/>
              <p:cNvGrpSpPr>
                <a:grpSpLocks/>
              </p:cNvGrpSpPr>
              <p:nvPr/>
            </p:nvGrpSpPr>
            <p:grpSpPr bwMode="auto">
              <a:xfrm>
                <a:off x="0" y="0"/>
                <a:ext cx="2641800" cy="2641800"/>
                <a:chOff x="0" y="0"/>
                <a:chExt cx="2641800" cy="2641800"/>
              </a:xfrm>
              <a:grpFill/>
            </p:grpSpPr>
            <p:sp>
              <p:nvSpPr>
                <p:cNvPr id="10" name="梯形 2"/>
                <p:cNvSpPr>
                  <a:spLocks/>
                </p:cNvSpPr>
                <p:nvPr/>
              </p:nvSpPr>
              <p:spPr bwMode="auto">
                <a:xfrm>
                  <a:off x="1086900" y="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11" name="梯形 43"/>
                <p:cNvSpPr>
                  <a:spLocks/>
                </p:cNvSpPr>
                <p:nvPr/>
              </p:nvSpPr>
              <p:spPr bwMode="auto">
                <a:xfrm rot="1800000">
                  <a:off x="16393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12" name="梯形 44"/>
                <p:cNvSpPr>
                  <a:spLocks/>
                </p:cNvSpPr>
                <p:nvPr/>
              </p:nvSpPr>
              <p:spPr bwMode="auto">
                <a:xfrm rot="3600000">
                  <a:off x="2043771"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13" name="梯形 47"/>
                <p:cNvSpPr>
                  <a:spLocks/>
                </p:cNvSpPr>
                <p:nvPr/>
              </p:nvSpPr>
              <p:spPr bwMode="auto">
                <a:xfrm rot="5400000">
                  <a:off x="21918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14" name="梯形 48"/>
                <p:cNvSpPr>
                  <a:spLocks/>
                </p:cNvSpPr>
                <p:nvPr/>
              </p:nvSpPr>
              <p:spPr bwMode="auto">
                <a:xfrm rot="7200000">
                  <a:off x="2043771"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15" name="梯形 49"/>
                <p:cNvSpPr>
                  <a:spLocks/>
                </p:cNvSpPr>
                <p:nvPr/>
              </p:nvSpPr>
              <p:spPr bwMode="auto">
                <a:xfrm rot="9000000">
                  <a:off x="16393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16" name="梯形 50"/>
                <p:cNvSpPr>
                  <a:spLocks/>
                </p:cNvSpPr>
                <p:nvPr/>
              </p:nvSpPr>
              <p:spPr bwMode="auto">
                <a:xfrm rot="10800000">
                  <a:off x="1086900" y="22098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17" name="梯形 51"/>
                <p:cNvSpPr>
                  <a:spLocks/>
                </p:cNvSpPr>
                <p:nvPr/>
              </p:nvSpPr>
              <p:spPr bwMode="auto">
                <a:xfrm rot="12600000">
                  <a:off x="5344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18" name="梯形 52"/>
                <p:cNvSpPr>
                  <a:spLocks/>
                </p:cNvSpPr>
                <p:nvPr/>
              </p:nvSpPr>
              <p:spPr bwMode="auto">
                <a:xfrm rot="14400000">
                  <a:off x="130029"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19" name="梯形 53"/>
                <p:cNvSpPr>
                  <a:spLocks/>
                </p:cNvSpPr>
                <p:nvPr/>
              </p:nvSpPr>
              <p:spPr bwMode="auto">
                <a:xfrm rot="16200000">
                  <a:off x="-180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20" name="梯形 54"/>
                <p:cNvSpPr>
                  <a:spLocks/>
                </p:cNvSpPr>
                <p:nvPr/>
              </p:nvSpPr>
              <p:spPr bwMode="auto">
                <a:xfrm rot="18000000">
                  <a:off x="130029"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21" name="梯形 55"/>
                <p:cNvSpPr>
                  <a:spLocks/>
                </p:cNvSpPr>
                <p:nvPr/>
              </p:nvSpPr>
              <p:spPr bwMode="auto">
                <a:xfrm rot="19800000">
                  <a:off x="5344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grpSp>
          <p:sp>
            <p:nvSpPr>
              <p:cNvPr id="9" name="同心圆 29"/>
              <p:cNvSpPr>
                <a:spLocks/>
              </p:cNvSpPr>
              <p:nvPr/>
            </p:nvSpPr>
            <p:spPr bwMode="auto">
              <a:xfrm>
                <a:off x="398899" y="401564"/>
                <a:ext cx="1872000" cy="1872000"/>
              </a:xfrm>
              <a:custGeom>
                <a:avLst/>
                <a:gdLst>
                  <a:gd name="T0" fmla="*/ 0 w 1872000"/>
                  <a:gd name="T1" fmla="*/ 936000 h 1872000"/>
                  <a:gd name="T2" fmla="*/ 0 w 1872000"/>
                  <a:gd name="T3" fmla="*/ 936000 h 1872000"/>
                  <a:gd name="T4" fmla="*/ 936000 w 1872000"/>
                  <a:gd name="T5" fmla="*/ 1 h 1872000"/>
                  <a:gd name="T6" fmla="*/ 936001 w 1872000"/>
                  <a:gd name="T7" fmla="*/ 1 h 1872000"/>
                  <a:gd name="T8" fmla="*/ 936001 w 1872000"/>
                  <a:gd name="T9" fmla="*/ 1 h 1872000"/>
                  <a:gd name="T10" fmla="*/ 1872001 w 1872000"/>
                  <a:gd name="T11" fmla="*/ 936001 h 1872000"/>
                  <a:gd name="T12" fmla="*/ 1872000 w 1872000"/>
                  <a:gd name="T13" fmla="*/ 936002 h 1872000"/>
                  <a:gd name="T14" fmla="*/ 1872001 w 1872000"/>
                  <a:gd name="T15" fmla="*/ 936003 h 1872000"/>
                  <a:gd name="T16" fmla="*/ 936001 w 1872000"/>
                  <a:gd name="T17" fmla="*/ 1872003 h 1872000"/>
                  <a:gd name="T18" fmla="*/ 936000 w 1872000"/>
                  <a:gd name="T19" fmla="*/ 1872002 h 1872000"/>
                  <a:gd name="T20" fmla="*/ 936000 w 1872000"/>
                  <a:gd name="T21" fmla="*/ 1872002 h 1872000"/>
                  <a:gd name="T22" fmla="*/ 1 w 1872000"/>
                  <a:gd name="T23" fmla="*/ 936003 h 1872000"/>
                  <a:gd name="T24" fmla="*/ 1 w 1872000"/>
                  <a:gd name="T25" fmla="*/ 936002 h 1872000"/>
                  <a:gd name="T26" fmla="*/ 102904 w 1872000"/>
                  <a:gd name="T27" fmla="*/ 936000 h 1872000"/>
                  <a:gd name="T28" fmla="*/ 102904 w 1872000"/>
                  <a:gd name="T29" fmla="*/ 936000 h 1872000"/>
                  <a:gd name="T30" fmla="*/ 102904 w 1872000"/>
                  <a:gd name="T31" fmla="*/ 936000 h 1872000"/>
                  <a:gd name="T32" fmla="*/ 935999 w 1872000"/>
                  <a:gd name="T33" fmla="*/ 1769096 h 1872000"/>
                  <a:gd name="T34" fmla="*/ 935999 w 1872000"/>
                  <a:gd name="T35" fmla="*/ 1769097 h 1872000"/>
                  <a:gd name="T36" fmla="*/ 1769095 w 1872000"/>
                  <a:gd name="T37" fmla="*/ 936001 h 1872000"/>
                  <a:gd name="T38" fmla="*/ 1769095 w 1872000"/>
                  <a:gd name="T39" fmla="*/ 936001 h 1872000"/>
                  <a:gd name="T40" fmla="*/ 935999 w 1872000"/>
                  <a:gd name="T41" fmla="*/ 102905 h 1872000"/>
                  <a:gd name="T42" fmla="*/ 935998 w 1872000"/>
                  <a:gd name="T43" fmla="*/ 102905 h 1872000"/>
                  <a:gd name="T44" fmla="*/ 935998 w 1872000"/>
                  <a:gd name="T45" fmla="*/ 102905 h 1872000"/>
                  <a:gd name="T46" fmla="*/ 102902 w 1872000"/>
                  <a:gd name="T47" fmla="*/ 936000 h 1872000"/>
                  <a:gd name="T48" fmla="*/ 274148 w 1872000"/>
                  <a:gd name="T49" fmla="*/ 274148 h 1872000"/>
                  <a:gd name="T50" fmla="*/ 1597852 w 1872000"/>
                  <a:gd name="T51" fmla="*/ 1597852 h 187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T48" t="T49" r="T50" b="T51"/>
                <a:pathLst>
                  <a:path w="1872000" h="1872000">
                    <a:moveTo>
                      <a:pt x="0" y="936000"/>
                    </a:moveTo>
                    <a:lnTo>
                      <a:pt x="0" y="936000"/>
                    </a:lnTo>
                    <a:cubicBezTo>
                      <a:pt x="0" y="419061"/>
                      <a:pt x="419061" y="0"/>
                      <a:pt x="936000" y="1"/>
                    </a:cubicBezTo>
                    <a:cubicBezTo>
                      <a:pt x="936000" y="1"/>
                      <a:pt x="936001" y="1"/>
                      <a:pt x="936001" y="1"/>
                    </a:cubicBezTo>
                    <a:cubicBezTo>
                      <a:pt x="1452940" y="1"/>
                      <a:pt x="1872001" y="419062"/>
                      <a:pt x="1872001" y="936001"/>
                    </a:cubicBezTo>
                    <a:cubicBezTo>
                      <a:pt x="1872001" y="936001"/>
                      <a:pt x="1872000" y="936002"/>
                      <a:pt x="1872000" y="936002"/>
                    </a:cubicBezTo>
                    <a:lnTo>
                      <a:pt x="1872001" y="936003"/>
                    </a:lnTo>
                    <a:cubicBezTo>
                      <a:pt x="1872001" y="1452941"/>
                      <a:pt x="1452939" y="1872003"/>
                      <a:pt x="936001" y="1872003"/>
                    </a:cubicBezTo>
                    <a:cubicBezTo>
                      <a:pt x="936000" y="1872003"/>
                      <a:pt x="936000" y="1872002"/>
                      <a:pt x="936000" y="1872002"/>
                    </a:cubicBezTo>
                    <a:cubicBezTo>
                      <a:pt x="419061" y="1872002"/>
                      <a:pt x="1" y="1452941"/>
                      <a:pt x="1" y="936003"/>
                    </a:cubicBezTo>
                    <a:cubicBezTo>
                      <a:pt x="0" y="936002"/>
                      <a:pt x="1" y="936002"/>
                      <a:pt x="1" y="936002"/>
                    </a:cubicBezTo>
                    <a:close/>
                    <a:moveTo>
                      <a:pt x="102904" y="936000"/>
                    </a:moveTo>
                    <a:lnTo>
                      <a:pt x="102904" y="936000"/>
                    </a:lnTo>
                    <a:cubicBezTo>
                      <a:pt x="102904" y="936000"/>
                      <a:pt x="102904" y="936000"/>
                      <a:pt x="102904" y="936000"/>
                    </a:cubicBezTo>
                    <a:cubicBezTo>
                      <a:pt x="102903" y="1396106"/>
                      <a:pt x="475893" y="1769096"/>
                      <a:pt x="935999" y="1769096"/>
                    </a:cubicBezTo>
                    <a:lnTo>
                      <a:pt x="935999" y="1769097"/>
                    </a:lnTo>
                    <a:cubicBezTo>
                      <a:pt x="1396105" y="1769096"/>
                      <a:pt x="1769095" y="1396107"/>
                      <a:pt x="1769095" y="936001"/>
                    </a:cubicBezTo>
                    <a:cubicBezTo>
                      <a:pt x="1769095" y="475894"/>
                      <a:pt x="1396105" y="102905"/>
                      <a:pt x="935999" y="102905"/>
                    </a:cubicBezTo>
                    <a:lnTo>
                      <a:pt x="935998" y="102905"/>
                    </a:lnTo>
                    <a:cubicBezTo>
                      <a:pt x="935998" y="102905"/>
                      <a:pt x="935998" y="102905"/>
                      <a:pt x="935998" y="102905"/>
                    </a:cubicBezTo>
                    <a:cubicBezTo>
                      <a:pt x="475892" y="102904"/>
                      <a:pt x="102902" y="475894"/>
                      <a:pt x="102902" y="936000"/>
                    </a:cubicBez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grpSp>
        <p:sp>
          <p:nvSpPr>
            <p:cNvPr id="7" name="TextBox 12"/>
            <p:cNvSpPr txBox="1">
              <a:spLocks noChangeArrowheads="1"/>
            </p:cNvSpPr>
            <p:nvPr/>
          </p:nvSpPr>
          <p:spPr bwMode="auto">
            <a:xfrm flipH="1">
              <a:off x="1629646" y="2897631"/>
              <a:ext cx="963662" cy="316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914324" fontAlgn="base">
                <a:lnSpc>
                  <a:spcPct val="80000"/>
                </a:lnSpc>
                <a:spcBef>
                  <a:spcPct val="0"/>
                </a:spcBef>
                <a:spcAft>
                  <a:spcPct val="0"/>
                </a:spcAft>
                <a:defRPr/>
              </a:pPr>
              <a:r>
                <a:rPr lang="zh-CN" altLang="en-US" sz="1200" kern="0" dirty="0">
                  <a:solidFill>
                    <a:srgbClr val="8D86BA"/>
                  </a:solidFill>
                  <a:latin typeface="微软雅黑" panose="020B0503020204020204" pitchFamily="34" charset="-122"/>
                  <a:ea typeface="微软雅黑" panose="020B0503020204020204" pitchFamily="34" charset="-122"/>
                </a:rPr>
                <a:t>放疗保护剂和化疗保护剂是专门用于减轻放疗或化疗毒性的药物</a:t>
              </a:r>
              <a:r>
                <a:rPr lang="zh-CN" altLang="en-US" sz="1200" kern="0" dirty="0" smtClean="0">
                  <a:solidFill>
                    <a:srgbClr val="8D86BA"/>
                  </a:solidFill>
                  <a:latin typeface="微软雅黑" panose="020B0503020204020204" pitchFamily="34" charset="-122"/>
                  <a:ea typeface="微软雅黑" panose="020B0503020204020204" pitchFamily="34" charset="-122"/>
                </a:rPr>
                <a:t>。</a:t>
              </a:r>
              <a:endParaRPr lang="en-US" altLang="zh-CN" sz="1200" kern="0" dirty="0" smtClean="0">
                <a:solidFill>
                  <a:srgbClr val="8D86BA"/>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2704144" y="1837687"/>
            <a:ext cx="2025941" cy="1969625"/>
            <a:chOff x="2616944" y="1295127"/>
            <a:chExt cx="2206625" cy="2027237"/>
          </a:xfrm>
        </p:grpSpPr>
        <p:grpSp>
          <p:nvGrpSpPr>
            <p:cNvPr id="23" name="组合 102"/>
            <p:cNvGrpSpPr>
              <a:grpSpLocks/>
            </p:cNvGrpSpPr>
            <p:nvPr/>
          </p:nvGrpSpPr>
          <p:grpSpPr bwMode="auto">
            <a:xfrm>
              <a:off x="2616944" y="1295127"/>
              <a:ext cx="2206625" cy="2027237"/>
              <a:chOff x="0" y="0"/>
              <a:chExt cx="2641800" cy="2641800"/>
            </a:xfrm>
            <a:solidFill>
              <a:srgbClr val="578ECA"/>
            </a:solidFill>
          </p:grpSpPr>
          <p:grpSp>
            <p:nvGrpSpPr>
              <p:cNvPr id="25" name="组合 103"/>
              <p:cNvGrpSpPr>
                <a:grpSpLocks/>
              </p:cNvGrpSpPr>
              <p:nvPr/>
            </p:nvGrpSpPr>
            <p:grpSpPr bwMode="auto">
              <a:xfrm>
                <a:off x="0" y="0"/>
                <a:ext cx="2641800" cy="2641800"/>
                <a:chOff x="0" y="0"/>
                <a:chExt cx="2641800" cy="2641800"/>
              </a:xfrm>
              <a:grpFill/>
            </p:grpSpPr>
            <p:sp>
              <p:nvSpPr>
                <p:cNvPr id="27" name="梯形 105"/>
                <p:cNvSpPr>
                  <a:spLocks/>
                </p:cNvSpPr>
                <p:nvPr/>
              </p:nvSpPr>
              <p:spPr bwMode="auto">
                <a:xfrm>
                  <a:off x="1086900" y="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sp>
              <p:nvSpPr>
                <p:cNvPr id="28" name="梯形 106"/>
                <p:cNvSpPr>
                  <a:spLocks/>
                </p:cNvSpPr>
                <p:nvPr/>
              </p:nvSpPr>
              <p:spPr bwMode="auto">
                <a:xfrm rot="1800000">
                  <a:off x="16393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sp>
              <p:nvSpPr>
                <p:cNvPr id="29" name="梯形 107"/>
                <p:cNvSpPr>
                  <a:spLocks/>
                </p:cNvSpPr>
                <p:nvPr/>
              </p:nvSpPr>
              <p:spPr bwMode="auto">
                <a:xfrm rot="3600000">
                  <a:off x="2043771"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sp>
              <p:nvSpPr>
                <p:cNvPr id="30" name="梯形 108"/>
                <p:cNvSpPr>
                  <a:spLocks/>
                </p:cNvSpPr>
                <p:nvPr/>
              </p:nvSpPr>
              <p:spPr bwMode="auto">
                <a:xfrm rot="5400000">
                  <a:off x="21918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sp>
              <p:nvSpPr>
                <p:cNvPr id="31" name="梯形 109"/>
                <p:cNvSpPr>
                  <a:spLocks/>
                </p:cNvSpPr>
                <p:nvPr/>
              </p:nvSpPr>
              <p:spPr bwMode="auto">
                <a:xfrm rot="7200000">
                  <a:off x="2043771"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sp>
              <p:nvSpPr>
                <p:cNvPr id="32" name="梯形 110"/>
                <p:cNvSpPr>
                  <a:spLocks/>
                </p:cNvSpPr>
                <p:nvPr/>
              </p:nvSpPr>
              <p:spPr bwMode="auto">
                <a:xfrm rot="9000000">
                  <a:off x="16393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sp>
              <p:nvSpPr>
                <p:cNvPr id="33" name="梯形 111"/>
                <p:cNvSpPr>
                  <a:spLocks/>
                </p:cNvSpPr>
                <p:nvPr/>
              </p:nvSpPr>
              <p:spPr bwMode="auto">
                <a:xfrm rot="10800000">
                  <a:off x="1086900" y="22098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sp>
              <p:nvSpPr>
                <p:cNvPr id="34" name="梯形 112"/>
                <p:cNvSpPr>
                  <a:spLocks/>
                </p:cNvSpPr>
                <p:nvPr/>
              </p:nvSpPr>
              <p:spPr bwMode="auto">
                <a:xfrm rot="12600000">
                  <a:off x="5344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sp>
              <p:nvSpPr>
                <p:cNvPr id="35" name="梯形 113"/>
                <p:cNvSpPr>
                  <a:spLocks/>
                </p:cNvSpPr>
                <p:nvPr/>
              </p:nvSpPr>
              <p:spPr bwMode="auto">
                <a:xfrm rot="14400000">
                  <a:off x="130029"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sp>
              <p:nvSpPr>
                <p:cNvPr id="36" name="梯形 114"/>
                <p:cNvSpPr>
                  <a:spLocks/>
                </p:cNvSpPr>
                <p:nvPr/>
              </p:nvSpPr>
              <p:spPr bwMode="auto">
                <a:xfrm rot="16200000">
                  <a:off x="-180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sp>
              <p:nvSpPr>
                <p:cNvPr id="37" name="梯形 115"/>
                <p:cNvSpPr>
                  <a:spLocks/>
                </p:cNvSpPr>
                <p:nvPr/>
              </p:nvSpPr>
              <p:spPr bwMode="auto">
                <a:xfrm rot="18000000">
                  <a:off x="130029"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sp>
              <p:nvSpPr>
                <p:cNvPr id="38" name="梯形 116"/>
                <p:cNvSpPr>
                  <a:spLocks/>
                </p:cNvSpPr>
                <p:nvPr/>
              </p:nvSpPr>
              <p:spPr bwMode="auto">
                <a:xfrm rot="19800000">
                  <a:off x="534451" y="148030"/>
                  <a:ext cx="468000" cy="431999"/>
                </a:xfrm>
                <a:custGeom>
                  <a:avLst/>
                  <a:gdLst>
                    <a:gd name="T0" fmla="*/ 0 w 468000"/>
                    <a:gd name="T1" fmla="*/ 431999 h 431999"/>
                    <a:gd name="T2" fmla="*/ 108000 w 468000"/>
                    <a:gd name="T3" fmla="*/ 0 h 431999"/>
                    <a:gd name="T4" fmla="*/ 360000 w 468000"/>
                    <a:gd name="T5" fmla="*/ 0 h 431999"/>
                    <a:gd name="T6" fmla="*/ 468000 w 468000"/>
                    <a:gd name="T7" fmla="*/ 431999 h 431999"/>
                    <a:gd name="T8" fmla="*/ 72000 w 468000"/>
                    <a:gd name="T9" fmla="*/ 66461 h 431999"/>
                    <a:gd name="T10" fmla="*/ 396000 w 468000"/>
                    <a:gd name="T11" fmla="*/ 431999 h 431999"/>
                  </a:gdLst>
                  <a:ahLst/>
                  <a:cxnLst>
                    <a:cxn ang="0">
                      <a:pos x="T0" y="T1"/>
                    </a:cxn>
                    <a:cxn ang="0">
                      <a:pos x="T2" y="T3"/>
                    </a:cxn>
                    <a:cxn ang="0">
                      <a:pos x="T4" y="T5"/>
                    </a:cxn>
                    <a:cxn ang="0">
                      <a:pos x="T6" y="T7"/>
                    </a:cxn>
                  </a:cxnLst>
                  <a:rect l="T8" t="T9" r="T10" b="T11"/>
                  <a:pathLst>
                    <a:path w="468000" h="431999">
                      <a:moveTo>
                        <a:pt x="0" y="431999"/>
                      </a:moveTo>
                      <a:lnTo>
                        <a:pt x="108000" y="0"/>
                      </a:lnTo>
                      <a:lnTo>
                        <a:pt x="360000" y="0"/>
                      </a:lnTo>
                      <a:lnTo>
                        <a:pt x="468000" y="431999"/>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grpSp>
          <p:sp>
            <p:nvSpPr>
              <p:cNvPr id="26" name="同心圆 104"/>
              <p:cNvSpPr>
                <a:spLocks/>
              </p:cNvSpPr>
              <p:nvPr/>
            </p:nvSpPr>
            <p:spPr bwMode="auto">
              <a:xfrm>
                <a:off x="398899" y="401564"/>
                <a:ext cx="1872000" cy="1872000"/>
              </a:xfrm>
              <a:custGeom>
                <a:avLst/>
                <a:gdLst>
                  <a:gd name="T0" fmla="*/ 0 w 1872000"/>
                  <a:gd name="T1" fmla="*/ 936000 h 1872000"/>
                  <a:gd name="T2" fmla="*/ 0 w 1872000"/>
                  <a:gd name="T3" fmla="*/ 936000 h 1872000"/>
                  <a:gd name="T4" fmla="*/ 936000 w 1872000"/>
                  <a:gd name="T5" fmla="*/ 1 h 1872000"/>
                  <a:gd name="T6" fmla="*/ 936001 w 1872000"/>
                  <a:gd name="T7" fmla="*/ 1 h 1872000"/>
                  <a:gd name="T8" fmla="*/ 936001 w 1872000"/>
                  <a:gd name="T9" fmla="*/ 1 h 1872000"/>
                  <a:gd name="T10" fmla="*/ 1872001 w 1872000"/>
                  <a:gd name="T11" fmla="*/ 936001 h 1872000"/>
                  <a:gd name="T12" fmla="*/ 1872000 w 1872000"/>
                  <a:gd name="T13" fmla="*/ 936002 h 1872000"/>
                  <a:gd name="T14" fmla="*/ 1872001 w 1872000"/>
                  <a:gd name="T15" fmla="*/ 936003 h 1872000"/>
                  <a:gd name="T16" fmla="*/ 936001 w 1872000"/>
                  <a:gd name="T17" fmla="*/ 1872003 h 1872000"/>
                  <a:gd name="T18" fmla="*/ 936000 w 1872000"/>
                  <a:gd name="T19" fmla="*/ 1872002 h 1872000"/>
                  <a:gd name="T20" fmla="*/ 936000 w 1872000"/>
                  <a:gd name="T21" fmla="*/ 1872002 h 1872000"/>
                  <a:gd name="T22" fmla="*/ 1 w 1872000"/>
                  <a:gd name="T23" fmla="*/ 936003 h 1872000"/>
                  <a:gd name="T24" fmla="*/ 1 w 1872000"/>
                  <a:gd name="T25" fmla="*/ 936002 h 1872000"/>
                  <a:gd name="T26" fmla="*/ 102904 w 1872000"/>
                  <a:gd name="T27" fmla="*/ 936000 h 1872000"/>
                  <a:gd name="T28" fmla="*/ 102904 w 1872000"/>
                  <a:gd name="T29" fmla="*/ 936000 h 1872000"/>
                  <a:gd name="T30" fmla="*/ 102904 w 1872000"/>
                  <a:gd name="T31" fmla="*/ 936000 h 1872000"/>
                  <a:gd name="T32" fmla="*/ 935999 w 1872000"/>
                  <a:gd name="T33" fmla="*/ 1769096 h 1872000"/>
                  <a:gd name="T34" fmla="*/ 935999 w 1872000"/>
                  <a:gd name="T35" fmla="*/ 1769097 h 1872000"/>
                  <a:gd name="T36" fmla="*/ 1769095 w 1872000"/>
                  <a:gd name="T37" fmla="*/ 936001 h 1872000"/>
                  <a:gd name="T38" fmla="*/ 1769095 w 1872000"/>
                  <a:gd name="T39" fmla="*/ 936001 h 1872000"/>
                  <a:gd name="T40" fmla="*/ 935999 w 1872000"/>
                  <a:gd name="T41" fmla="*/ 102905 h 1872000"/>
                  <a:gd name="T42" fmla="*/ 935998 w 1872000"/>
                  <a:gd name="T43" fmla="*/ 102905 h 1872000"/>
                  <a:gd name="T44" fmla="*/ 935998 w 1872000"/>
                  <a:gd name="T45" fmla="*/ 102905 h 1872000"/>
                  <a:gd name="T46" fmla="*/ 102902 w 1872000"/>
                  <a:gd name="T47" fmla="*/ 936000 h 1872000"/>
                  <a:gd name="T48" fmla="*/ 274148 w 1872000"/>
                  <a:gd name="T49" fmla="*/ 274148 h 1872000"/>
                  <a:gd name="T50" fmla="*/ 1597852 w 1872000"/>
                  <a:gd name="T51" fmla="*/ 1597852 h 187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T48" t="T49" r="T50" b="T51"/>
                <a:pathLst>
                  <a:path w="1872000" h="1872000">
                    <a:moveTo>
                      <a:pt x="0" y="936000"/>
                    </a:moveTo>
                    <a:lnTo>
                      <a:pt x="0" y="936000"/>
                    </a:lnTo>
                    <a:cubicBezTo>
                      <a:pt x="0" y="419061"/>
                      <a:pt x="419061" y="0"/>
                      <a:pt x="936000" y="1"/>
                    </a:cubicBezTo>
                    <a:cubicBezTo>
                      <a:pt x="936000" y="1"/>
                      <a:pt x="936001" y="1"/>
                      <a:pt x="936001" y="1"/>
                    </a:cubicBezTo>
                    <a:cubicBezTo>
                      <a:pt x="1452940" y="1"/>
                      <a:pt x="1872001" y="419062"/>
                      <a:pt x="1872001" y="936001"/>
                    </a:cubicBezTo>
                    <a:cubicBezTo>
                      <a:pt x="1872001" y="936001"/>
                      <a:pt x="1872000" y="936002"/>
                      <a:pt x="1872000" y="936002"/>
                    </a:cubicBezTo>
                    <a:lnTo>
                      <a:pt x="1872001" y="936003"/>
                    </a:lnTo>
                    <a:cubicBezTo>
                      <a:pt x="1872001" y="1452941"/>
                      <a:pt x="1452939" y="1872003"/>
                      <a:pt x="936001" y="1872003"/>
                    </a:cubicBezTo>
                    <a:cubicBezTo>
                      <a:pt x="936000" y="1872003"/>
                      <a:pt x="936000" y="1872002"/>
                      <a:pt x="936000" y="1872002"/>
                    </a:cubicBezTo>
                    <a:cubicBezTo>
                      <a:pt x="419061" y="1872002"/>
                      <a:pt x="1" y="1452941"/>
                      <a:pt x="1" y="936003"/>
                    </a:cubicBezTo>
                    <a:cubicBezTo>
                      <a:pt x="0" y="936002"/>
                      <a:pt x="1" y="936002"/>
                      <a:pt x="1" y="936002"/>
                    </a:cubicBezTo>
                    <a:close/>
                    <a:moveTo>
                      <a:pt x="102904" y="936000"/>
                    </a:moveTo>
                    <a:lnTo>
                      <a:pt x="102904" y="936000"/>
                    </a:lnTo>
                    <a:cubicBezTo>
                      <a:pt x="102904" y="936000"/>
                      <a:pt x="102904" y="936000"/>
                      <a:pt x="102904" y="936000"/>
                    </a:cubicBezTo>
                    <a:cubicBezTo>
                      <a:pt x="102903" y="1396106"/>
                      <a:pt x="475893" y="1769096"/>
                      <a:pt x="935999" y="1769096"/>
                    </a:cubicBezTo>
                    <a:lnTo>
                      <a:pt x="935999" y="1769097"/>
                    </a:lnTo>
                    <a:cubicBezTo>
                      <a:pt x="1396105" y="1769096"/>
                      <a:pt x="1769095" y="1396107"/>
                      <a:pt x="1769095" y="936001"/>
                    </a:cubicBezTo>
                    <a:cubicBezTo>
                      <a:pt x="1769095" y="475894"/>
                      <a:pt x="1396105" y="102905"/>
                      <a:pt x="935999" y="102905"/>
                    </a:cubicBezTo>
                    <a:lnTo>
                      <a:pt x="935998" y="102905"/>
                    </a:lnTo>
                    <a:cubicBezTo>
                      <a:pt x="935998" y="102905"/>
                      <a:pt x="935998" y="102905"/>
                      <a:pt x="935998" y="102905"/>
                    </a:cubicBezTo>
                    <a:cubicBezTo>
                      <a:pt x="475892" y="102904"/>
                      <a:pt x="102902" y="475894"/>
                      <a:pt x="102902" y="936000"/>
                    </a:cubicBez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grpSp>
        <p:sp>
          <p:nvSpPr>
            <p:cNvPr id="24" name="TextBox 12"/>
            <p:cNvSpPr txBox="1">
              <a:spLocks noChangeArrowheads="1"/>
            </p:cNvSpPr>
            <p:nvPr/>
          </p:nvSpPr>
          <p:spPr bwMode="auto">
            <a:xfrm flipH="1">
              <a:off x="3172267" y="2045935"/>
              <a:ext cx="1290463" cy="55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914324" fontAlgn="base">
                <a:lnSpc>
                  <a:spcPct val="80000"/>
                </a:lnSpc>
                <a:spcBef>
                  <a:spcPct val="0"/>
                </a:spcBef>
                <a:spcAft>
                  <a:spcPct val="0"/>
                </a:spcAft>
                <a:defRPr/>
              </a:pPr>
              <a:r>
                <a:rPr lang="zh-CN" altLang="en-US" sz="1200" kern="0" dirty="0">
                  <a:solidFill>
                    <a:srgbClr val="8BBDE2"/>
                  </a:solidFill>
                  <a:latin typeface="微软雅黑" panose="020B0503020204020204" pitchFamily="34" charset="-122"/>
                  <a:ea typeface="微软雅黑" panose="020B0503020204020204" pitchFamily="34" charset="-122"/>
                </a:rPr>
                <a:t>这些药物的试验评价通常有两个目标。</a:t>
              </a:r>
            </a:p>
          </p:txBody>
        </p:sp>
      </p:grpSp>
      <p:grpSp>
        <p:nvGrpSpPr>
          <p:cNvPr id="39" name="组合 38"/>
          <p:cNvGrpSpPr/>
          <p:nvPr/>
        </p:nvGrpSpPr>
        <p:grpSpPr>
          <a:xfrm>
            <a:off x="3717115" y="3765099"/>
            <a:ext cx="2893626" cy="2746476"/>
            <a:chOff x="4607669" y="2512739"/>
            <a:chExt cx="1352550" cy="1257300"/>
          </a:xfrm>
          <a:solidFill>
            <a:srgbClr val="FF0000"/>
          </a:solidFill>
        </p:grpSpPr>
        <p:grpSp>
          <p:nvGrpSpPr>
            <p:cNvPr id="40" name="组合 87"/>
            <p:cNvGrpSpPr>
              <a:grpSpLocks/>
            </p:cNvGrpSpPr>
            <p:nvPr/>
          </p:nvGrpSpPr>
          <p:grpSpPr bwMode="auto">
            <a:xfrm>
              <a:off x="4607669" y="2512739"/>
              <a:ext cx="1352550" cy="1257300"/>
              <a:chOff x="0" y="0"/>
              <a:chExt cx="2641800" cy="2641800"/>
            </a:xfrm>
            <a:grpFill/>
          </p:grpSpPr>
          <p:grpSp>
            <p:nvGrpSpPr>
              <p:cNvPr id="42" name="组合 88"/>
              <p:cNvGrpSpPr>
                <a:grpSpLocks/>
              </p:cNvGrpSpPr>
              <p:nvPr/>
            </p:nvGrpSpPr>
            <p:grpSpPr bwMode="auto">
              <a:xfrm>
                <a:off x="0" y="0"/>
                <a:ext cx="2641800" cy="2641800"/>
                <a:chOff x="0" y="0"/>
                <a:chExt cx="2641800" cy="2641800"/>
              </a:xfrm>
              <a:grpFill/>
            </p:grpSpPr>
            <p:sp>
              <p:nvSpPr>
                <p:cNvPr id="44" name="梯形 90"/>
                <p:cNvSpPr>
                  <a:spLocks/>
                </p:cNvSpPr>
                <p:nvPr/>
              </p:nvSpPr>
              <p:spPr bwMode="auto">
                <a:xfrm>
                  <a:off x="1086900" y="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45" name="梯形 91"/>
                <p:cNvSpPr>
                  <a:spLocks/>
                </p:cNvSpPr>
                <p:nvPr/>
              </p:nvSpPr>
              <p:spPr bwMode="auto">
                <a:xfrm rot="1800000">
                  <a:off x="16393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46" name="梯形 92"/>
                <p:cNvSpPr>
                  <a:spLocks/>
                </p:cNvSpPr>
                <p:nvPr/>
              </p:nvSpPr>
              <p:spPr bwMode="auto">
                <a:xfrm rot="3600000">
                  <a:off x="2043771"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47" name="梯形 93"/>
                <p:cNvSpPr>
                  <a:spLocks/>
                </p:cNvSpPr>
                <p:nvPr/>
              </p:nvSpPr>
              <p:spPr bwMode="auto">
                <a:xfrm rot="5400000">
                  <a:off x="21918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48" name="梯形 94"/>
                <p:cNvSpPr>
                  <a:spLocks/>
                </p:cNvSpPr>
                <p:nvPr/>
              </p:nvSpPr>
              <p:spPr bwMode="auto">
                <a:xfrm rot="7200000">
                  <a:off x="2043771"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49" name="梯形 95"/>
                <p:cNvSpPr>
                  <a:spLocks/>
                </p:cNvSpPr>
                <p:nvPr/>
              </p:nvSpPr>
              <p:spPr bwMode="auto">
                <a:xfrm rot="9000000">
                  <a:off x="16393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50" name="梯形 96"/>
                <p:cNvSpPr>
                  <a:spLocks/>
                </p:cNvSpPr>
                <p:nvPr/>
              </p:nvSpPr>
              <p:spPr bwMode="auto">
                <a:xfrm rot="10800000">
                  <a:off x="1086900" y="22098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51" name="梯形 97"/>
                <p:cNvSpPr>
                  <a:spLocks/>
                </p:cNvSpPr>
                <p:nvPr/>
              </p:nvSpPr>
              <p:spPr bwMode="auto">
                <a:xfrm rot="12600000">
                  <a:off x="5344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52" name="梯形 98"/>
                <p:cNvSpPr>
                  <a:spLocks/>
                </p:cNvSpPr>
                <p:nvPr/>
              </p:nvSpPr>
              <p:spPr bwMode="auto">
                <a:xfrm rot="14400000">
                  <a:off x="130029"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53" name="梯形 99"/>
                <p:cNvSpPr>
                  <a:spLocks/>
                </p:cNvSpPr>
                <p:nvPr/>
              </p:nvSpPr>
              <p:spPr bwMode="auto">
                <a:xfrm rot="16200000">
                  <a:off x="-180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54" name="梯形 100"/>
                <p:cNvSpPr>
                  <a:spLocks/>
                </p:cNvSpPr>
                <p:nvPr/>
              </p:nvSpPr>
              <p:spPr bwMode="auto">
                <a:xfrm rot="18000000">
                  <a:off x="130029"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55" name="梯形 101"/>
                <p:cNvSpPr>
                  <a:spLocks/>
                </p:cNvSpPr>
                <p:nvPr/>
              </p:nvSpPr>
              <p:spPr bwMode="auto">
                <a:xfrm rot="19800000">
                  <a:off x="5344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grpSp>
          <p:sp>
            <p:nvSpPr>
              <p:cNvPr id="43" name="同心圆 89"/>
              <p:cNvSpPr>
                <a:spLocks/>
              </p:cNvSpPr>
              <p:nvPr/>
            </p:nvSpPr>
            <p:spPr bwMode="auto">
              <a:xfrm>
                <a:off x="398899" y="401564"/>
                <a:ext cx="1872000" cy="1872000"/>
              </a:xfrm>
              <a:custGeom>
                <a:avLst/>
                <a:gdLst>
                  <a:gd name="T0" fmla="*/ 0 w 1872000"/>
                  <a:gd name="T1" fmla="*/ 936000 h 1872000"/>
                  <a:gd name="T2" fmla="*/ 0 w 1872000"/>
                  <a:gd name="T3" fmla="*/ 936000 h 1872000"/>
                  <a:gd name="T4" fmla="*/ 936000 w 1872000"/>
                  <a:gd name="T5" fmla="*/ 1 h 1872000"/>
                  <a:gd name="T6" fmla="*/ 936001 w 1872000"/>
                  <a:gd name="T7" fmla="*/ 1 h 1872000"/>
                  <a:gd name="T8" fmla="*/ 936001 w 1872000"/>
                  <a:gd name="T9" fmla="*/ 1 h 1872000"/>
                  <a:gd name="T10" fmla="*/ 1872001 w 1872000"/>
                  <a:gd name="T11" fmla="*/ 936001 h 1872000"/>
                  <a:gd name="T12" fmla="*/ 1872000 w 1872000"/>
                  <a:gd name="T13" fmla="*/ 936002 h 1872000"/>
                  <a:gd name="T14" fmla="*/ 1872001 w 1872000"/>
                  <a:gd name="T15" fmla="*/ 936003 h 1872000"/>
                  <a:gd name="T16" fmla="*/ 936001 w 1872000"/>
                  <a:gd name="T17" fmla="*/ 1872003 h 1872000"/>
                  <a:gd name="T18" fmla="*/ 936000 w 1872000"/>
                  <a:gd name="T19" fmla="*/ 1872002 h 1872000"/>
                  <a:gd name="T20" fmla="*/ 936000 w 1872000"/>
                  <a:gd name="T21" fmla="*/ 1872002 h 1872000"/>
                  <a:gd name="T22" fmla="*/ 1 w 1872000"/>
                  <a:gd name="T23" fmla="*/ 936003 h 1872000"/>
                  <a:gd name="T24" fmla="*/ 1 w 1872000"/>
                  <a:gd name="T25" fmla="*/ 936002 h 1872000"/>
                  <a:gd name="T26" fmla="*/ 102904 w 1872000"/>
                  <a:gd name="T27" fmla="*/ 936000 h 1872000"/>
                  <a:gd name="T28" fmla="*/ 102904 w 1872000"/>
                  <a:gd name="T29" fmla="*/ 936000 h 1872000"/>
                  <a:gd name="T30" fmla="*/ 102904 w 1872000"/>
                  <a:gd name="T31" fmla="*/ 936000 h 1872000"/>
                  <a:gd name="T32" fmla="*/ 935999 w 1872000"/>
                  <a:gd name="T33" fmla="*/ 1769096 h 1872000"/>
                  <a:gd name="T34" fmla="*/ 935999 w 1872000"/>
                  <a:gd name="T35" fmla="*/ 1769097 h 1872000"/>
                  <a:gd name="T36" fmla="*/ 1769095 w 1872000"/>
                  <a:gd name="T37" fmla="*/ 936001 h 1872000"/>
                  <a:gd name="T38" fmla="*/ 1769095 w 1872000"/>
                  <a:gd name="T39" fmla="*/ 936001 h 1872000"/>
                  <a:gd name="T40" fmla="*/ 935999 w 1872000"/>
                  <a:gd name="T41" fmla="*/ 102905 h 1872000"/>
                  <a:gd name="T42" fmla="*/ 935998 w 1872000"/>
                  <a:gd name="T43" fmla="*/ 102905 h 1872000"/>
                  <a:gd name="T44" fmla="*/ 935998 w 1872000"/>
                  <a:gd name="T45" fmla="*/ 102905 h 1872000"/>
                  <a:gd name="T46" fmla="*/ 102902 w 1872000"/>
                  <a:gd name="T47" fmla="*/ 936000 h 1872000"/>
                  <a:gd name="T48" fmla="*/ 274148 w 1872000"/>
                  <a:gd name="T49" fmla="*/ 274148 h 1872000"/>
                  <a:gd name="T50" fmla="*/ 1597852 w 1872000"/>
                  <a:gd name="T51" fmla="*/ 1597852 h 187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T48" t="T49" r="T50" b="T51"/>
                <a:pathLst>
                  <a:path w="1872000" h="1872000">
                    <a:moveTo>
                      <a:pt x="0" y="936000"/>
                    </a:moveTo>
                    <a:lnTo>
                      <a:pt x="0" y="936000"/>
                    </a:lnTo>
                    <a:cubicBezTo>
                      <a:pt x="0" y="419061"/>
                      <a:pt x="419061" y="0"/>
                      <a:pt x="936000" y="1"/>
                    </a:cubicBezTo>
                    <a:cubicBezTo>
                      <a:pt x="936000" y="1"/>
                      <a:pt x="936001" y="1"/>
                      <a:pt x="936001" y="1"/>
                    </a:cubicBezTo>
                    <a:cubicBezTo>
                      <a:pt x="1452940" y="1"/>
                      <a:pt x="1872001" y="419062"/>
                      <a:pt x="1872001" y="936001"/>
                    </a:cubicBezTo>
                    <a:cubicBezTo>
                      <a:pt x="1872001" y="936001"/>
                      <a:pt x="1872000" y="936002"/>
                      <a:pt x="1872000" y="936002"/>
                    </a:cubicBezTo>
                    <a:lnTo>
                      <a:pt x="1872001" y="936003"/>
                    </a:lnTo>
                    <a:cubicBezTo>
                      <a:pt x="1872001" y="1452941"/>
                      <a:pt x="1452939" y="1872003"/>
                      <a:pt x="936001" y="1872003"/>
                    </a:cubicBezTo>
                    <a:cubicBezTo>
                      <a:pt x="936000" y="1872003"/>
                      <a:pt x="936000" y="1872002"/>
                      <a:pt x="936000" y="1872002"/>
                    </a:cubicBezTo>
                    <a:cubicBezTo>
                      <a:pt x="419061" y="1872002"/>
                      <a:pt x="1" y="1452941"/>
                      <a:pt x="1" y="936003"/>
                    </a:cubicBezTo>
                    <a:cubicBezTo>
                      <a:pt x="0" y="936002"/>
                      <a:pt x="1" y="936002"/>
                      <a:pt x="1" y="936002"/>
                    </a:cubicBezTo>
                    <a:close/>
                    <a:moveTo>
                      <a:pt x="102904" y="936000"/>
                    </a:moveTo>
                    <a:lnTo>
                      <a:pt x="102904" y="936000"/>
                    </a:lnTo>
                    <a:cubicBezTo>
                      <a:pt x="102904" y="936000"/>
                      <a:pt x="102904" y="936000"/>
                      <a:pt x="102904" y="936000"/>
                    </a:cubicBezTo>
                    <a:cubicBezTo>
                      <a:pt x="102903" y="1396106"/>
                      <a:pt x="475893" y="1769096"/>
                      <a:pt x="935999" y="1769096"/>
                    </a:cubicBezTo>
                    <a:lnTo>
                      <a:pt x="935999" y="1769097"/>
                    </a:lnTo>
                    <a:cubicBezTo>
                      <a:pt x="1396105" y="1769096"/>
                      <a:pt x="1769095" y="1396107"/>
                      <a:pt x="1769095" y="936001"/>
                    </a:cubicBezTo>
                    <a:cubicBezTo>
                      <a:pt x="1769095" y="475894"/>
                      <a:pt x="1396105" y="102905"/>
                      <a:pt x="935999" y="102905"/>
                    </a:cubicBezTo>
                    <a:lnTo>
                      <a:pt x="935998" y="102905"/>
                    </a:lnTo>
                    <a:cubicBezTo>
                      <a:pt x="935998" y="102905"/>
                      <a:pt x="935998" y="102905"/>
                      <a:pt x="935998" y="102905"/>
                    </a:cubicBezTo>
                    <a:cubicBezTo>
                      <a:pt x="475892" y="102904"/>
                      <a:pt x="102902" y="475894"/>
                      <a:pt x="102902" y="936000"/>
                    </a:cubicBezTo>
                    <a:close/>
                  </a:path>
                </a:pathLst>
              </a:custGeom>
              <a:solidFill>
                <a:srgbClr val="8D86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76655"/>
                  </a:solidFill>
                  <a:latin typeface="微软雅黑" panose="020B0503020204020204" pitchFamily="34" charset="-122"/>
                </a:endParaRPr>
              </a:p>
            </p:txBody>
          </p:sp>
        </p:grpSp>
        <p:sp>
          <p:nvSpPr>
            <p:cNvPr id="41" name="TextBox 12"/>
            <p:cNvSpPr txBox="1">
              <a:spLocks noChangeArrowheads="1"/>
            </p:cNvSpPr>
            <p:nvPr/>
          </p:nvSpPr>
          <p:spPr bwMode="auto">
            <a:xfrm flipH="1">
              <a:off x="4890142" y="2980565"/>
              <a:ext cx="801938" cy="546297"/>
            </a:xfrm>
            <a:prstGeom prst="rect">
              <a:avLst/>
            </a:prstGeom>
            <a:noFill/>
            <a:ln w="9525">
              <a:noFill/>
              <a:miter lim="800000"/>
              <a:headEnd/>
              <a:tailEnd/>
            </a:ln>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228600" indent="-228600" defTabSz="914324" fontAlgn="base">
                <a:lnSpc>
                  <a:spcPct val="80000"/>
                </a:lnSpc>
                <a:spcBef>
                  <a:spcPct val="0"/>
                </a:spcBef>
                <a:spcAft>
                  <a:spcPct val="0"/>
                </a:spcAft>
                <a:buFont typeface="+mj-lt"/>
                <a:buAutoNum type="arabicParenR"/>
                <a:defRPr/>
              </a:pPr>
              <a:r>
                <a:rPr lang="zh-CN" altLang="en-US" sz="1200" kern="0" dirty="0" smtClean="0">
                  <a:solidFill>
                    <a:srgbClr val="8D86BA"/>
                  </a:solidFill>
                  <a:latin typeface="微软雅黑" panose="020B0503020204020204" pitchFamily="34" charset="-122"/>
                  <a:ea typeface="微软雅黑" panose="020B0503020204020204" pitchFamily="34" charset="-122"/>
                </a:rPr>
                <a:t>评</a:t>
              </a:r>
              <a:r>
                <a:rPr lang="zh-CN" altLang="en-US" sz="1200" kern="0" dirty="0">
                  <a:solidFill>
                    <a:srgbClr val="8D86BA"/>
                  </a:solidFill>
                  <a:latin typeface="微软雅黑" panose="020B0503020204020204" pitchFamily="34" charset="-122"/>
                  <a:ea typeface="微软雅黑" panose="020B0503020204020204" pitchFamily="34" charset="-122"/>
                </a:rPr>
                <a:t>价保护剂是否达到预期减轻放疗或化疗毒性的目的</a:t>
              </a:r>
              <a:r>
                <a:rPr lang="zh-CN" altLang="en-US" sz="1200" kern="0" dirty="0" smtClean="0">
                  <a:solidFill>
                    <a:srgbClr val="8D86BA"/>
                  </a:solidFill>
                  <a:latin typeface="微软雅黑" panose="020B0503020204020204" pitchFamily="34" charset="-122"/>
                  <a:ea typeface="微软雅黑" panose="020B0503020204020204" pitchFamily="34" charset="-122"/>
                </a:rPr>
                <a:t>。</a:t>
              </a:r>
              <a:endParaRPr lang="en-US" altLang="zh-CN" sz="1200" kern="0" dirty="0" smtClean="0">
                <a:solidFill>
                  <a:srgbClr val="8D86BA"/>
                </a:solidFill>
                <a:latin typeface="微软雅黑" panose="020B0503020204020204" pitchFamily="34" charset="-122"/>
                <a:ea typeface="微软雅黑" panose="020B0503020204020204" pitchFamily="34" charset="-122"/>
              </a:endParaRPr>
            </a:p>
            <a:p>
              <a:pPr marL="171450" indent="-171450" defTabSz="914324" fontAlgn="base">
                <a:lnSpc>
                  <a:spcPct val="80000"/>
                </a:lnSpc>
                <a:spcBef>
                  <a:spcPct val="0"/>
                </a:spcBef>
                <a:spcAft>
                  <a:spcPct val="0"/>
                </a:spcAft>
                <a:buFont typeface="Arial" panose="020B0604020202020204" pitchFamily="34" charset="0"/>
                <a:buChar char="•"/>
                <a:defRPr/>
              </a:pPr>
              <a:endParaRPr lang="en-US" altLang="zh-CN" sz="1200" kern="0" dirty="0" smtClean="0">
                <a:solidFill>
                  <a:srgbClr val="8D86BA"/>
                </a:solidFill>
                <a:latin typeface="微软雅黑" panose="020B0503020204020204" pitchFamily="34" charset="-122"/>
                <a:ea typeface="微软雅黑" panose="020B0503020204020204" pitchFamily="34" charset="-122"/>
              </a:endParaRPr>
            </a:p>
            <a:p>
              <a:pPr marL="228600" indent="-228600" defTabSz="914324" fontAlgn="base">
                <a:lnSpc>
                  <a:spcPct val="80000"/>
                </a:lnSpc>
                <a:spcBef>
                  <a:spcPct val="0"/>
                </a:spcBef>
                <a:spcAft>
                  <a:spcPct val="0"/>
                </a:spcAft>
                <a:buFont typeface="+mj-lt"/>
                <a:buAutoNum type="arabicParenR" startAt="2"/>
                <a:defRPr/>
              </a:pPr>
              <a:r>
                <a:rPr lang="zh-CN" altLang="en-US" sz="1200" kern="0" dirty="0" smtClean="0">
                  <a:solidFill>
                    <a:srgbClr val="8D86BA"/>
                  </a:solidFill>
                  <a:latin typeface="微软雅黑" panose="020B0503020204020204" pitchFamily="34" charset="-122"/>
                  <a:ea typeface="微软雅黑" panose="020B0503020204020204" pitchFamily="34" charset="-122"/>
                </a:rPr>
                <a:t>确</a:t>
              </a:r>
              <a:r>
                <a:rPr lang="zh-CN" altLang="en-US" sz="1200" kern="0" dirty="0">
                  <a:solidFill>
                    <a:srgbClr val="8D86BA"/>
                  </a:solidFill>
                  <a:latin typeface="微软雅黑" panose="020B0503020204020204" pitchFamily="34" charset="-122"/>
                  <a:ea typeface="微软雅黑" panose="020B0503020204020204" pitchFamily="34" charset="-122"/>
                </a:rPr>
                <a:t>定保护剂是否危及抗肿瘤疗效。</a:t>
              </a:r>
            </a:p>
          </p:txBody>
        </p:sp>
      </p:grpSp>
      <p:grpSp>
        <p:nvGrpSpPr>
          <p:cNvPr id="56" name="组合 55"/>
          <p:cNvGrpSpPr/>
          <p:nvPr/>
        </p:nvGrpSpPr>
        <p:grpSpPr>
          <a:xfrm>
            <a:off x="6029798" y="1820898"/>
            <a:ext cx="2718466" cy="2756806"/>
            <a:chOff x="5831632" y="1530077"/>
            <a:chExt cx="2292350" cy="2068512"/>
          </a:xfrm>
        </p:grpSpPr>
        <p:grpSp>
          <p:nvGrpSpPr>
            <p:cNvPr id="57" name="组合 57"/>
            <p:cNvGrpSpPr>
              <a:grpSpLocks/>
            </p:cNvGrpSpPr>
            <p:nvPr/>
          </p:nvGrpSpPr>
          <p:grpSpPr bwMode="auto">
            <a:xfrm>
              <a:off x="5831632" y="1530077"/>
              <a:ext cx="2292350" cy="2068512"/>
              <a:chOff x="0" y="0"/>
              <a:chExt cx="2641800" cy="2641800"/>
            </a:xfrm>
            <a:solidFill>
              <a:srgbClr val="FF0000"/>
            </a:solidFill>
          </p:grpSpPr>
          <p:grpSp>
            <p:nvGrpSpPr>
              <p:cNvPr id="59" name="组合 58"/>
              <p:cNvGrpSpPr>
                <a:grpSpLocks/>
              </p:cNvGrpSpPr>
              <p:nvPr/>
            </p:nvGrpSpPr>
            <p:grpSpPr bwMode="auto">
              <a:xfrm>
                <a:off x="0" y="0"/>
                <a:ext cx="2641800" cy="2641800"/>
                <a:chOff x="0" y="0"/>
                <a:chExt cx="2641800" cy="2641800"/>
              </a:xfrm>
              <a:grpFill/>
            </p:grpSpPr>
            <p:sp>
              <p:nvSpPr>
                <p:cNvPr id="61" name="梯形 60"/>
                <p:cNvSpPr>
                  <a:spLocks/>
                </p:cNvSpPr>
                <p:nvPr/>
              </p:nvSpPr>
              <p:spPr bwMode="auto">
                <a:xfrm>
                  <a:off x="1086900" y="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62" name="梯形 61"/>
                <p:cNvSpPr>
                  <a:spLocks/>
                </p:cNvSpPr>
                <p:nvPr/>
              </p:nvSpPr>
              <p:spPr bwMode="auto">
                <a:xfrm rot="1800000">
                  <a:off x="16393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63" name="梯形 62"/>
                <p:cNvSpPr>
                  <a:spLocks/>
                </p:cNvSpPr>
                <p:nvPr/>
              </p:nvSpPr>
              <p:spPr bwMode="auto">
                <a:xfrm rot="3600000">
                  <a:off x="2043771"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64" name="梯形 63"/>
                <p:cNvSpPr>
                  <a:spLocks/>
                </p:cNvSpPr>
                <p:nvPr/>
              </p:nvSpPr>
              <p:spPr bwMode="auto">
                <a:xfrm rot="5400000">
                  <a:off x="21918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65" name="梯形 64"/>
                <p:cNvSpPr>
                  <a:spLocks/>
                </p:cNvSpPr>
                <p:nvPr/>
              </p:nvSpPr>
              <p:spPr bwMode="auto">
                <a:xfrm rot="7200000">
                  <a:off x="2043771"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66" name="梯形 65"/>
                <p:cNvSpPr>
                  <a:spLocks/>
                </p:cNvSpPr>
                <p:nvPr/>
              </p:nvSpPr>
              <p:spPr bwMode="auto">
                <a:xfrm rot="9000000">
                  <a:off x="16393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67" name="梯形 66"/>
                <p:cNvSpPr>
                  <a:spLocks/>
                </p:cNvSpPr>
                <p:nvPr/>
              </p:nvSpPr>
              <p:spPr bwMode="auto">
                <a:xfrm rot="10800000">
                  <a:off x="1086900" y="22098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68" name="梯形 67"/>
                <p:cNvSpPr>
                  <a:spLocks/>
                </p:cNvSpPr>
                <p:nvPr/>
              </p:nvSpPr>
              <p:spPr bwMode="auto">
                <a:xfrm rot="12600000">
                  <a:off x="5344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69" name="梯形 68"/>
                <p:cNvSpPr>
                  <a:spLocks/>
                </p:cNvSpPr>
                <p:nvPr/>
              </p:nvSpPr>
              <p:spPr bwMode="auto">
                <a:xfrm rot="14400000">
                  <a:off x="130029"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70" name="梯形 69"/>
                <p:cNvSpPr>
                  <a:spLocks/>
                </p:cNvSpPr>
                <p:nvPr/>
              </p:nvSpPr>
              <p:spPr bwMode="auto">
                <a:xfrm rot="16200000">
                  <a:off x="-180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71" name="梯形 70"/>
                <p:cNvSpPr>
                  <a:spLocks/>
                </p:cNvSpPr>
                <p:nvPr/>
              </p:nvSpPr>
              <p:spPr bwMode="auto">
                <a:xfrm rot="18000000">
                  <a:off x="130029"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sp>
              <p:nvSpPr>
                <p:cNvPr id="72" name="梯形 71"/>
                <p:cNvSpPr>
                  <a:spLocks/>
                </p:cNvSpPr>
                <p:nvPr/>
              </p:nvSpPr>
              <p:spPr bwMode="auto">
                <a:xfrm rot="19800000">
                  <a:off x="5344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grpSp>
          <p:sp>
            <p:nvSpPr>
              <p:cNvPr id="60" name="同心圆 59"/>
              <p:cNvSpPr>
                <a:spLocks/>
              </p:cNvSpPr>
              <p:nvPr/>
            </p:nvSpPr>
            <p:spPr bwMode="auto">
              <a:xfrm>
                <a:off x="398899" y="401564"/>
                <a:ext cx="1872000" cy="1872000"/>
              </a:xfrm>
              <a:custGeom>
                <a:avLst/>
                <a:gdLst>
                  <a:gd name="T0" fmla="*/ 0 w 1872000"/>
                  <a:gd name="T1" fmla="*/ 936000 h 1872000"/>
                  <a:gd name="T2" fmla="*/ 0 w 1872000"/>
                  <a:gd name="T3" fmla="*/ 936000 h 1872000"/>
                  <a:gd name="T4" fmla="*/ 936000 w 1872000"/>
                  <a:gd name="T5" fmla="*/ 1 h 1872000"/>
                  <a:gd name="T6" fmla="*/ 936001 w 1872000"/>
                  <a:gd name="T7" fmla="*/ 1 h 1872000"/>
                  <a:gd name="T8" fmla="*/ 936001 w 1872000"/>
                  <a:gd name="T9" fmla="*/ 1 h 1872000"/>
                  <a:gd name="T10" fmla="*/ 1872001 w 1872000"/>
                  <a:gd name="T11" fmla="*/ 936001 h 1872000"/>
                  <a:gd name="T12" fmla="*/ 1872000 w 1872000"/>
                  <a:gd name="T13" fmla="*/ 936002 h 1872000"/>
                  <a:gd name="T14" fmla="*/ 1872001 w 1872000"/>
                  <a:gd name="T15" fmla="*/ 936003 h 1872000"/>
                  <a:gd name="T16" fmla="*/ 936001 w 1872000"/>
                  <a:gd name="T17" fmla="*/ 1872003 h 1872000"/>
                  <a:gd name="T18" fmla="*/ 936000 w 1872000"/>
                  <a:gd name="T19" fmla="*/ 1872002 h 1872000"/>
                  <a:gd name="T20" fmla="*/ 936000 w 1872000"/>
                  <a:gd name="T21" fmla="*/ 1872002 h 1872000"/>
                  <a:gd name="T22" fmla="*/ 1 w 1872000"/>
                  <a:gd name="T23" fmla="*/ 936003 h 1872000"/>
                  <a:gd name="T24" fmla="*/ 1 w 1872000"/>
                  <a:gd name="T25" fmla="*/ 936002 h 1872000"/>
                  <a:gd name="T26" fmla="*/ 102904 w 1872000"/>
                  <a:gd name="T27" fmla="*/ 936000 h 1872000"/>
                  <a:gd name="T28" fmla="*/ 102904 w 1872000"/>
                  <a:gd name="T29" fmla="*/ 936000 h 1872000"/>
                  <a:gd name="T30" fmla="*/ 102904 w 1872000"/>
                  <a:gd name="T31" fmla="*/ 936000 h 1872000"/>
                  <a:gd name="T32" fmla="*/ 935999 w 1872000"/>
                  <a:gd name="T33" fmla="*/ 1769096 h 1872000"/>
                  <a:gd name="T34" fmla="*/ 935999 w 1872000"/>
                  <a:gd name="T35" fmla="*/ 1769097 h 1872000"/>
                  <a:gd name="T36" fmla="*/ 1769095 w 1872000"/>
                  <a:gd name="T37" fmla="*/ 936001 h 1872000"/>
                  <a:gd name="T38" fmla="*/ 1769095 w 1872000"/>
                  <a:gd name="T39" fmla="*/ 936001 h 1872000"/>
                  <a:gd name="T40" fmla="*/ 935999 w 1872000"/>
                  <a:gd name="T41" fmla="*/ 102905 h 1872000"/>
                  <a:gd name="T42" fmla="*/ 935998 w 1872000"/>
                  <a:gd name="T43" fmla="*/ 102905 h 1872000"/>
                  <a:gd name="T44" fmla="*/ 935998 w 1872000"/>
                  <a:gd name="T45" fmla="*/ 102905 h 1872000"/>
                  <a:gd name="T46" fmla="*/ 102902 w 1872000"/>
                  <a:gd name="T47" fmla="*/ 936000 h 1872000"/>
                  <a:gd name="T48" fmla="*/ 274148 w 1872000"/>
                  <a:gd name="T49" fmla="*/ 274148 h 1872000"/>
                  <a:gd name="T50" fmla="*/ 1597852 w 1872000"/>
                  <a:gd name="T51" fmla="*/ 1597852 h 187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T48" t="T49" r="T50" b="T51"/>
                <a:pathLst>
                  <a:path w="1872000" h="1872000">
                    <a:moveTo>
                      <a:pt x="0" y="936000"/>
                    </a:moveTo>
                    <a:lnTo>
                      <a:pt x="0" y="936000"/>
                    </a:lnTo>
                    <a:cubicBezTo>
                      <a:pt x="0" y="419061"/>
                      <a:pt x="419061" y="0"/>
                      <a:pt x="936000" y="1"/>
                    </a:cubicBezTo>
                    <a:cubicBezTo>
                      <a:pt x="936000" y="1"/>
                      <a:pt x="936001" y="1"/>
                      <a:pt x="936001" y="1"/>
                    </a:cubicBezTo>
                    <a:cubicBezTo>
                      <a:pt x="1452940" y="1"/>
                      <a:pt x="1872001" y="419062"/>
                      <a:pt x="1872001" y="936001"/>
                    </a:cubicBezTo>
                    <a:cubicBezTo>
                      <a:pt x="1872001" y="936001"/>
                      <a:pt x="1872000" y="936002"/>
                      <a:pt x="1872000" y="936002"/>
                    </a:cubicBezTo>
                    <a:lnTo>
                      <a:pt x="1872001" y="936003"/>
                    </a:lnTo>
                    <a:cubicBezTo>
                      <a:pt x="1872001" y="1452941"/>
                      <a:pt x="1452939" y="1872003"/>
                      <a:pt x="936001" y="1872003"/>
                    </a:cubicBezTo>
                    <a:cubicBezTo>
                      <a:pt x="936000" y="1872003"/>
                      <a:pt x="936000" y="1872002"/>
                      <a:pt x="936000" y="1872002"/>
                    </a:cubicBezTo>
                    <a:cubicBezTo>
                      <a:pt x="419061" y="1872002"/>
                      <a:pt x="1" y="1452941"/>
                      <a:pt x="1" y="936003"/>
                    </a:cubicBezTo>
                    <a:cubicBezTo>
                      <a:pt x="0" y="936002"/>
                      <a:pt x="1" y="936002"/>
                      <a:pt x="1" y="936002"/>
                    </a:cubicBezTo>
                    <a:close/>
                    <a:moveTo>
                      <a:pt x="102904" y="936000"/>
                    </a:moveTo>
                    <a:lnTo>
                      <a:pt x="102904" y="936000"/>
                    </a:lnTo>
                    <a:cubicBezTo>
                      <a:pt x="102904" y="936000"/>
                      <a:pt x="102904" y="936000"/>
                      <a:pt x="102904" y="936000"/>
                    </a:cubicBezTo>
                    <a:cubicBezTo>
                      <a:pt x="102903" y="1396106"/>
                      <a:pt x="475893" y="1769096"/>
                      <a:pt x="935999" y="1769096"/>
                    </a:cubicBezTo>
                    <a:lnTo>
                      <a:pt x="935999" y="1769097"/>
                    </a:lnTo>
                    <a:cubicBezTo>
                      <a:pt x="1396105" y="1769096"/>
                      <a:pt x="1769095" y="1396107"/>
                      <a:pt x="1769095" y="936001"/>
                    </a:cubicBezTo>
                    <a:cubicBezTo>
                      <a:pt x="1769095" y="475894"/>
                      <a:pt x="1396105" y="102905"/>
                      <a:pt x="935999" y="102905"/>
                    </a:cubicBezTo>
                    <a:lnTo>
                      <a:pt x="935998" y="102905"/>
                    </a:lnTo>
                    <a:cubicBezTo>
                      <a:pt x="935998" y="102905"/>
                      <a:pt x="935998" y="102905"/>
                      <a:pt x="935998" y="102905"/>
                    </a:cubicBezTo>
                    <a:cubicBezTo>
                      <a:pt x="475892" y="102904"/>
                      <a:pt x="102902" y="475894"/>
                      <a:pt x="102902" y="936000"/>
                    </a:cubicBezTo>
                    <a:close/>
                  </a:path>
                </a:pathLst>
              </a:custGeom>
              <a:solidFill>
                <a:srgbClr val="8BBD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24" fontAlgn="base">
                  <a:spcBef>
                    <a:spcPct val="0"/>
                  </a:spcBef>
                  <a:spcAft>
                    <a:spcPct val="0"/>
                  </a:spcAft>
                  <a:defRPr/>
                </a:pPr>
                <a:endParaRPr lang="zh-CN" altLang="en-US" sz="2199" kern="0">
                  <a:solidFill>
                    <a:srgbClr val="080808"/>
                  </a:solidFill>
                  <a:latin typeface="微软雅黑" panose="020B0503020204020204" pitchFamily="34" charset="-122"/>
                </a:endParaRPr>
              </a:p>
            </p:txBody>
          </p:sp>
        </p:grpSp>
        <p:sp>
          <p:nvSpPr>
            <p:cNvPr id="58" name="TextBox 12"/>
            <p:cNvSpPr txBox="1">
              <a:spLocks noChangeArrowheads="1"/>
            </p:cNvSpPr>
            <p:nvPr/>
          </p:nvSpPr>
          <p:spPr bwMode="auto">
            <a:xfrm flipH="1">
              <a:off x="6412781" y="2235984"/>
              <a:ext cx="1239992" cy="73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914324" fontAlgn="base">
                <a:lnSpc>
                  <a:spcPct val="80000"/>
                </a:lnSpc>
                <a:spcBef>
                  <a:spcPct val="0"/>
                </a:spcBef>
                <a:spcAft>
                  <a:spcPct val="0"/>
                </a:spcAft>
                <a:defRPr/>
              </a:pPr>
              <a:r>
                <a:rPr lang="zh-CN" altLang="en-US" sz="1200" kern="0" dirty="0">
                  <a:solidFill>
                    <a:srgbClr val="8BBDE2"/>
                  </a:solidFill>
                  <a:latin typeface="微软雅黑" panose="020B0503020204020204" pitchFamily="34" charset="-122"/>
                  <a:ea typeface="微软雅黑" panose="020B0503020204020204" pitchFamily="34" charset="-122"/>
                </a:rPr>
                <a:t>可采用替代终点检验第二个目的，如客观缓解率</a:t>
              </a:r>
              <a:r>
                <a:rPr lang="en-US" altLang="zh-CN" sz="1200" kern="0" dirty="0">
                  <a:solidFill>
                    <a:srgbClr val="8BBDE2"/>
                  </a:solidFill>
                  <a:latin typeface="微软雅黑" panose="020B0503020204020204" pitchFamily="34" charset="-122"/>
                  <a:ea typeface="微软雅黑" panose="020B0503020204020204" pitchFamily="34" charset="-122"/>
                </a:rPr>
                <a:t>(ORR)</a:t>
              </a:r>
              <a:r>
                <a:rPr lang="zh-CN" altLang="en-US" sz="1200" kern="0" dirty="0">
                  <a:solidFill>
                    <a:srgbClr val="8BBDE2"/>
                  </a:solidFill>
                  <a:latin typeface="微软雅黑" panose="020B0503020204020204" pitchFamily="34" charset="-122"/>
                  <a:ea typeface="微软雅黑" panose="020B0503020204020204" pitchFamily="34" charset="-122"/>
                </a:rPr>
                <a:t>或者至肿瘤进展时间</a:t>
              </a:r>
              <a:r>
                <a:rPr lang="en-US" altLang="zh-CN" sz="1200" kern="0" dirty="0">
                  <a:solidFill>
                    <a:srgbClr val="8BBDE2"/>
                  </a:solidFill>
                  <a:latin typeface="微软雅黑" panose="020B0503020204020204" pitchFamily="34" charset="-122"/>
                  <a:ea typeface="微软雅黑" panose="020B0503020204020204" pitchFamily="34" charset="-122"/>
                </a:rPr>
                <a:t>(TTP)</a:t>
              </a:r>
              <a:r>
                <a:rPr lang="zh-CN" altLang="en-US" sz="1200" kern="0" dirty="0">
                  <a:solidFill>
                    <a:srgbClr val="8BBDE2"/>
                  </a:solidFill>
                  <a:latin typeface="微软雅黑" panose="020B0503020204020204" pitchFamily="34" charset="-122"/>
                  <a:ea typeface="微软雅黑" panose="020B0503020204020204" pitchFamily="34" charset="-122"/>
                </a:rPr>
                <a:t>，而非总生存期。</a:t>
              </a:r>
            </a:p>
          </p:txBody>
        </p:sp>
      </p:grpSp>
      <p:pic>
        <p:nvPicPr>
          <p:cNvPr id="78" name="图片 21">
            <a:extLst>
              <a:ext uri="{FF2B5EF4-FFF2-40B4-BE49-F238E27FC236}">
                <a16:creationId xmlns:a16="http://schemas.microsoft.com/office/drawing/2014/main" xmlns="" id="{5B5F3555-8E15-4F0D-9E12-EEC33C03D4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79" name="直接连接符 22">
            <a:extLst>
              <a:ext uri="{FF2B5EF4-FFF2-40B4-BE49-F238E27FC236}">
                <a16:creationId xmlns:a16="http://schemas.microsoft.com/office/drawing/2014/main" xmlns="" id="{A8E0C640-D1F2-4706-A20A-8064748A4FAF}"/>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80"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临床试</a:t>
            </a:r>
            <a:r>
              <a:rPr lang="zh-CN" altLang="en-US" sz="2800" b="1" dirty="0" smtClean="0">
                <a:solidFill>
                  <a:srgbClr val="8D86BA"/>
                </a:solidFill>
                <a:latin typeface="南宋书局体" panose="02000000000000000000" pitchFamily="2" charset="-122"/>
                <a:ea typeface="南宋书局体" panose="02000000000000000000" pitchFamily="2" charset="-122"/>
              </a:rPr>
              <a:t>验设</a:t>
            </a:r>
            <a:r>
              <a:rPr lang="zh-CN" altLang="en-US" sz="2800" b="1" dirty="0">
                <a:solidFill>
                  <a:srgbClr val="8D86BA"/>
                </a:solidFill>
                <a:latin typeface="南宋书局体" panose="02000000000000000000" pitchFamily="2" charset="-122"/>
                <a:ea typeface="南宋书局体" panose="02000000000000000000" pitchFamily="2" charset="-122"/>
              </a:rPr>
              <a:t>计考虑</a:t>
            </a:r>
          </a:p>
        </p:txBody>
      </p:sp>
      <p:sp>
        <p:nvSpPr>
          <p:cNvPr id="81" name="Rectangle 80"/>
          <p:cNvSpPr/>
          <p:nvPr/>
        </p:nvSpPr>
        <p:spPr>
          <a:xfrm>
            <a:off x="4053832" y="981672"/>
            <a:ext cx="5109091"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b="1" dirty="0">
                <a:solidFill>
                  <a:srgbClr val="FF0000"/>
                </a:solidFill>
              </a:rPr>
              <a:t>放疗保护剂和化疗保护剂的试验设计</a:t>
            </a:r>
            <a:endParaRPr lang="en-US" sz="2400" dirty="0">
              <a:solidFill>
                <a:srgbClr val="FF0000"/>
              </a:solidFill>
            </a:endParaRPr>
          </a:p>
        </p:txBody>
      </p:sp>
    </p:spTree>
    <p:extLst>
      <p:ext uri="{BB962C8B-B14F-4D97-AF65-F5344CB8AC3E}">
        <p14:creationId xmlns:p14="http://schemas.microsoft.com/office/powerpoint/2010/main" val="977727557"/>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style.rotation</p:attrName>
                                        </p:attrNameLst>
                                      </p:cBhvr>
                                      <p:tavLst>
                                        <p:tav tm="0">
                                          <p:val>
                                            <p:fltVal val="720"/>
                                          </p:val>
                                        </p:tav>
                                        <p:tav tm="100000">
                                          <p:val>
                                            <p:fltVal val="0"/>
                                          </p:val>
                                        </p:tav>
                                      </p:tavLst>
                                    </p:anim>
                                    <p:anim calcmode="lin" valueType="num">
                                      <p:cBhvr>
                                        <p:cTn id="9" dur="500" fill="hold"/>
                                        <p:tgtEl>
                                          <p:spTgt spid="4"/>
                                        </p:tgtEl>
                                        <p:attrNameLst>
                                          <p:attrName>ppt_h</p:attrName>
                                        </p:attrNameLst>
                                      </p:cBhvr>
                                      <p:tavLst>
                                        <p:tav tm="0">
                                          <p:val>
                                            <p:fltVal val="0"/>
                                          </p:val>
                                        </p:tav>
                                        <p:tav tm="100000">
                                          <p:val>
                                            <p:strVal val="#ppt_h"/>
                                          </p:val>
                                        </p:tav>
                                      </p:tavLst>
                                    </p:anim>
                                    <p:anim calcmode="lin" valueType="num">
                                      <p:cBhvr>
                                        <p:cTn id="10" dur="500" fill="hold"/>
                                        <p:tgtEl>
                                          <p:spTgt spid="4"/>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style.rotation</p:attrName>
                                        </p:attrNameLst>
                                      </p:cBhvr>
                                      <p:tavLst>
                                        <p:tav tm="0">
                                          <p:val>
                                            <p:fltVal val="720"/>
                                          </p:val>
                                        </p:tav>
                                        <p:tav tm="100000">
                                          <p:val>
                                            <p:fltVal val="0"/>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 calcmode="lin" valueType="num">
                                      <p:cBhvr>
                                        <p:cTn id="16" dur="500" fill="hold"/>
                                        <p:tgtEl>
                                          <p:spTgt spid="22"/>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anim calcmode="lin" valueType="num">
                                      <p:cBhvr>
                                        <p:cTn id="20" dur="500" fill="hold"/>
                                        <p:tgtEl>
                                          <p:spTgt spid="39"/>
                                        </p:tgtEl>
                                        <p:attrNameLst>
                                          <p:attrName>style.rotation</p:attrName>
                                        </p:attrNameLst>
                                      </p:cBhvr>
                                      <p:tavLst>
                                        <p:tav tm="0">
                                          <p:val>
                                            <p:fltVal val="720"/>
                                          </p:val>
                                        </p:tav>
                                        <p:tav tm="100000">
                                          <p:val>
                                            <p:fltVal val="0"/>
                                          </p:val>
                                        </p:tav>
                                      </p:tavLst>
                                    </p:anim>
                                    <p:anim calcmode="lin" valueType="num">
                                      <p:cBhvr>
                                        <p:cTn id="21" dur="500" fill="hold"/>
                                        <p:tgtEl>
                                          <p:spTgt spid="39"/>
                                        </p:tgtEl>
                                        <p:attrNameLst>
                                          <p:attrName>ppt_h</p:attrName>
                                        </p:attrNameLst>
                                      </p:cBhvr>
                                      <p:tavLst>
                                        <p:tav tm="0">
                                          <p:val>
                                            <p:fltVal val="0"/>
                                          </p:val>
                                        </p:tav>
                                        <p:tav tm="100000">
                                          <p:val>
                                            <p:strVal val="#ppt_h"/>
                                          </p:val>
                                        </p:tav>
                                      </p:tavLst>
                                    </p:anim>
                                    <p:anim calcmode="lin" valueType="num">
                                      <p:cBhvr>
                                        <p:cTn id="22" dur="500" fill="hold"/>
                                        <p:tgtEl>
                                          <p:spTgt spid="39"/>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anim calcmode="lin" valueType="num">
                                      <p:cBhvr>
                                        <p:cTn id="26" dur="500" fill="hold"/>
                                        <p:tgtEl>
                                          <p:spTgt spid="56"/>
                                        </p:tgtEl>
                                        <p:attrNameLst>
                                          <p:attrName>style.rotation</p:attrName>
                                        </p:attrNameLst>
                                      </p:cBhvr>
                                      <p:tavLst>
                                        <p:tav tm="0">
                                          <p:val>
                                            <p:fltVal val="720"/>
                                          </p:val>
                                        </p:tav>
                                        <p:tav tm="100000">
                                          <p:val>
                                            <p:fltVal val="0"/>
                                          </p:val>
                                        </p:tav>
                                      </p:tavLst>
                                    </p:anim>
                                    <p:anim calcmode="lin" valueType="num">
                                      <p:cBhvr>
                                        <p:cTn id="27" dur="500" fill="hold"/>
                                        <p:tgtEl>
                                          <p:spTgt spid="56"/>
                                        </p:tgtEl>
                                        <p:attrNameLst>
                                          <p:attrName>ppt_h</p:attrName>
                                        </p:attrNameLst>
                                      </p:cBhvr>
                                      <p:tavLst>
                                        <p:tav tm="0">
                                          <p:val>
                                            <p:fltVal val="0"/>
                                          </p:val>
                                        </p:tav>
                                        <p:tav tm="100000">
                                          <p:val>
                                            <p:strVal val="#ppt_h"/>
                                          </p:val>
                                        </p:tav>
                                      </p:tavLst>
                                    </p:anim>
                                    <p:anim calcmode="lin" valueType="num">
                                      <p:cBhvr>
                                        <p:cTn id="28" dur="500" fill="hold"/>
                                        <p:tgtEl>
                                          <p:spTgt spid="56"/>
                                        </p:tgtEl>
                                        <p:attrNameLst>
                                          <p:attrName>ppt_w</p:attrName>
                                        </p:attrNameLst>
                                      </p:cBhvr>
                                      <p:tavLst>
                                        <p:tav tm="0">
                                          <p:val>
                                            <p:fltVal val="0"/>
                                          </p:val>
                                        </p:tav>
                                        <p:tav tm="100000">
                                          <p:val>
                                            <p:strVal val="#ppt_w"/>
                                          </p:val>
                                        </p:tav>
                                      </p:tavLst>
                                    </p:anim>
                                  </p:childTnLst>
                                </p:cTn>
                              </p:par>
                            </p:childTnLst>
                          </p:cTn>
                        </p:par>
                        <p:par>
                          <p:cTn id="29" fill="hold">
                            <p:stCondLst>
                              <p:cond delay="50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80"/>
                                        </p:tgtEl>
                                        <p:attrNameLst>
                                          <p:attrName>style.visibility</p:attrName>
                                        </p:attrNameLst>
                                      </p:cBhvr>
                                      <p:to>
                                        <p:strVal val="visible"/>
                                      </p:to>
                                    </p:set>
                                    <p:anim by="(-#ppt_w*2)" calcmode="lin" valueType="num">
                                      <p:cBhvr rctx="PPT">
                                        <p:cTn id="32" dur="300" autoRev="1" fill="hold">
                                          <p:stCondLst>
                                            <p:cond delay="0"/>
                                          </p:stCondLst>
                                        </p:cTn>
                                        <p:tgtEl>
                                          <p:spTgt spid="80"/>
                                        </p:tgtEl>
                                        <p:attrNameLst>
                                          <p:attrName>ppt_w</p:attrName>
                                        </p:attrNameLst>
                                      </p:cBhvr>
                                    </p:anim>
                                    <p:anim by="(#ppt_w*0.50)" calcmode="lin" valueType="num">
                                      <p:cBhvr>
                                        <p:cTn id="33" dur="300" decel="50000" autoRev="1" fill="hold">
                                          <p:stCondLst>
                                            <p:cond delay="0"/>
                                          </p:stCondLst>
                                        </p:cTn>
                                        <p:tgtEl>
                                          <p:spTgt spid="80"/>
                                        </p:tgtEl>
                                        <p:attrNameLst>
                                          <p:attrName>ppt_x</p:attrName>
                                        </p:attrNameLst>
                                      </p:cBhvr>
                                    </p:anim>
                                    <p:anim from="(-#ppt_h/2)" to="(#ppt_y)" calcmode="lin" valueType="num">
                                      <p:cBhvr>
                                        <p:cTn id="34" dur="600" fill="hold">
                                          <p:stCondLst>
                                            <p:cond delay="0"/>
                                          </p:stCondLst>
                                        </p:cTn>
                                        <p:tgtEl>
                                          <p:spTgt spid="80"/>
                                        </p:tgtEl>
                                        <p:attrNameLst>
                                          <p:attrName>ppt_y</p:attrName>
                                        </p:attrNameLst>
                                      </p:cBhvr>
                                    </p:anim>
                                    <p:animRot by="21600000">
                                      <p:cBhvr>
                                        <p:cTn id="35" dur="600" fill="hold">
                                          <p:stCondLst>
                                            <p:cond delay="0"/>
                                          </p:stCondLst>
                                        </p:cTn>
                                        <p:tgtEl>
                                          <p:spTgt spid="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FDF5B007-3AEF-40C4-BFC2-E9632F801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355" y="1075033"/>
            <a:ext cx="3170060" cy="4735410"/>
          </a:xfrm>
          <a:prstGeom prst="rect">
            <a:avLst/>
          </a:prstGeom>
        </p:spPr>
      </p:pic>
      <p:pic>
        <p:nvPicPr>
          <p:cNvPr id="6" name="图片 5">
            <a:extLst>
              <a:ext uri="{FF2B5EF4-FFF2-40B4-BE49-F238E27FC236}">
                <a16:creationId xmlns:a16="http://schemas.microsoft.com/office/drawing/2014/main" xmlns="" id="{3E3A9881-3B6E-416C-B7B1-BB57C1E3D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406" y="1360119"/>
            <a:ext cx="2238014" cy="3227713"/>
          </a:xfrm>
          <a:prstGeom prst="rect">
            <a:avLst/>
          </a:prstGeom>
        </p:spPr>
      </p:pic>
      <p:sp>
        <p:nvSpPr>
          <p:cNvPr id="7" name="矩形 6">
            <a:extLst>
              <a:ext uri="{FF2B5EF4-FFF2-40B4-BE49-F238E27FC236}">
                <a16:creationId xmlns:a16="http://schemas.microsoft.com/office/drawing/2014/main" xmlns="" id="{6D012A61-BDBB-4CEE-83EE-CF2F590C6779}"/>
              </a:ext>
            </a:extLst>
          </p:cNvPr>
          <p:cNvSpPr/>
          <p:nvPr/>
        </p:nvSpPr>
        <p:spPr>
          <a:xfrm>
            <a:off x="1661863" y="3486279"/>
            <a:ext cx="5259823" cy="615553"/>
          </a:xfrm>
          <a:prstGeom prst="rect">
            <a:avLst/>
          </a:prstGeom>
          <a:noFill/>
          <a:ln>
            <a:noFill/>
          </a:ln>
        </p:spPr>
        <p:txBody>
          <a:bodyPr vert="horz" wrap="square" lIns="0" tIns="0" rIns="0" bIns="0" numCol="1" anchor="t" anchorCtr="0" compatLnSpc="1">
            <a:spAutoFit/>
          </a:bodyPr>
          <a:lstStyle/>
          <a:p>
            <a:pPr algn="ctr" defTabSz="685434" fontAlgn="base">
              <a:spcBef>
                <a:spcPct val="0"/>
              </a:spcBef>
              <a:spcAft>
                <a:spcPct val="0"/>
              </a:spcAft>
              <a:defRPr/>
            </a:pPr>
            <a:r>
              <a:rPr lang="zh-CN" altLang="en-US" sz="4000" b="1" dirty="0">
                <a:solidFill>
                  <a:srgbClr val="8D86BA"/>
                </a:solidFill>
                <a:latin typeface="南宋书局体" panose="02000000000000000000" pitchFamily="2" charset="-122"/>
                <a:ea typeface="南宋书局体" panose="02000000000000000000" pitchFamily="2" charset="-122"/>
              </a:rPr>
              <a:t>结语</a:t>
            </a:r>
          </a:p>
        </p:txBody>
      </p:sp>
      <p:sp>
        <p:nvSpPr>
          <p:cNvPr id="8" name="矩形 7">
            <a:extLst>
              <a:ext uri="{FF2B5EF4-FFF2-40B4-BE49-F238E27FC236}">
                <a16:creationId xmlns:a16="http://schemas.microsoft.com/office/drawing/2014/main" xmlns="" id="{141EFB71-901C-4BB3-AE0E-A690C1D21CC5}"/>
              </a:ext>
            </a:extLst>
          </p:cNvPr>
          <p:cNvSpPr/>
          <p:nvPr/>
        </p:nvSpPr>
        <p:spPr>
          <a:xfrm>
            <a:off x="3741248" y="2522011"/>
            <a:ext cx="1101053" cy="738664"/>
          </a:xfrm>
          <a:prstGeom prst="rect">
            <a:avLst/>
          </a:prstGeom>
          <a:noFill/>
          <a:ln>
            <a:noFill/>
          </a:ln>
        </p:spPr>
        <p:txBody>
          <a:bodyPr vert="horz" wrap="square" lIns="0" tIns="0" rIns="0" bIns="0" numCol="1" anchor="t" anchorCtr="0" compatLnSpc="1">
            <a:spAutoFit/>
          </a:bodyPr>
          <a:lstStyle/>
          <a:p>
            <a:pPr algn="ctr" defTabSz="685434" fontAlgn="base">
              <a:spcBef>
                <a:spcPct val="0"/>
              </a:spcBef>
              <a:spcAft>
                <a:spcPct val="0"/>
              </a:spcAft>
              <a:defRPr/>
            </a:pPr>
            <a:r>
              <a:rPr lang="en-US" altLang="zh-CN" sz="4800" b="1" dirty="0">
                <a:solidFill>
                  <a:srgbClr val="8D86BA"/>
                </a:solidFill>
                <a:latin typeface="微软雅黑" panose="020B0503020204020204" pitchFamily="34" charset="-122"/>
              </a:rPr>
              <a:t>04</a:t>
            </a:r>
            <a:endParaRPr lang="zh-CN" altLang="en-US" sz="4800" b="1" dirty="0">
              <a:solidFill>
                <a:srgbClr val="8D86BA"/>
              </a:solidFill>
              <a:latin typeface="微软雅黑" panose="020B0503020204020204" pitchFamily="34" charset="-122"/>
            </a:endParaRPr>
          </a:p>
        </p:txBody>
      </p:sp>
    </p:spTree>
    <p:extLst>
      <p:ext uri="{BB962C8B-B14F-4D97-AF65-F5344CB8AC3E}">
        <p14:creationId xmlns:p14="http://schemas.microsoft.com/office/powerpoint/2010/main" val="2664822692"/>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by="(-#ppt_w*2)" calcmode="lin" valueType="num">
                                      <p:cBhvr rctx="PPT">
                                        <p:cTn id="13" dur="300" autoRev="1" fill="hold">
                                          <p:stCondLst>
                                            <p:cond delay="0"/>
                                          </p:stCondLst>
                                        </p:cTn>
                                        <p:tgtEl>
                                          <p:spTgt spid="7"/>
                                        </p:tgtEl>
                                        <p:attrNameLst>
                                          <p:attrName>ppt_w</p:attrName>
                                        </p:attrNameLst>
                                      </p:cBhvr>
                                    </p:anim>
                                    <p:anim by="(#ppt_w*0.50)" calcmode="lin" valueType="num">
                                      <p:cBhvr>
                                        <p:cTn id="14" dur="300" decel="50000" autoRev="1" fill="hold">
                                          <p:stCondLst>
                                            <p:cond delay="0"/>
                                          </p:stCondLst>
                                        </p:cTn>
                                        <p:tgtEl>
                                          <p:spTgt spid="7"/>
                                        </p:tgtEl>
                                        <p:attrNameLst>
                                          <p:attrName>ppt_x</p:attrName>
                                        </p:attrNameLst>
                                      </p:cBhvr>
                                    </p:anim>
                                    <p:anim from="(-#ppt_h/2)" to="(#ppt_y)" calcmode="lin" valueType="num">
                                      <p:cBhvr>
                                        <p:cTn id="15" dur="600" fill="hold">
                                          <p:stCondLst>
                                            <p:cond delay="0"/>
                                          </p:stCondLst>
                                        </p:cTn>
                                        <p:tgtEl>
                                          <p:spTgt spid="7"/>
                                        </p:tgtEl>
                                        <p:attrNameLst>
                                          <p:attrName>ppt_y</p:attrName>
                                        </p:attrNameLst>
                                      </p:cBhvr>
                                    </p:anim>
                                    <p:animRot by="21600000">
                                      <p:cBhvr>
                                        <p:cTn id="16" dur="600" fill="hold">
                                          <p:stCondLst>
                                            <p:cond delay="0"/>
                                          </p:stCondLst>
                                        </p:cTn>
                                        <p:tgtEl>
                                          <p:spTgt spid="7"/>
                                        </p:tgtEl>
                                        <p:attrNameLst>
                                          <p:attrName>r</p:attrName>
                                        </p:attrNameLst>
                                      </p:cBhvr>
                                    </p:animRot>
                                  </p:childTnLst>
                                </p:cTn>
                              </p:par>
                            </p:childTnLst>
                          </p:cTn>
                        </p:par>
                        <p:par>
                          <p:cTn id="17" fill="hold">
                            <p:stCondLst>
                              <p:cond delay="1160"/>
                            </p:stCondLst>
                            <p:childTnLst>
                              <p:par>
                                <p:cTn id="18" presetID="5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4" name="图片 26">
            <a:extLst>
              <a:ext uri="{FF2B5EF4-FFF2-40B4-BE49-F238E27FC236}">
                <a16:creationId xmlns:a16="http://schemas.microsoft.com/office/drawing/2014/main" xmlns="" id="{3ADC059A-8071-46F7-8433-1EB33E87A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5" name="直接连接符 27">
            <a:extLst>
              <a:ext uri="{FF2B5EF4-FFF2-40B4-BE49-F238E27FC236}">
                <a16:creationId xmlns:a16="http://schemas.microsoft.com/office/drawing/2014/main" xmlns="" id="{53CD41AD-3B85-40C3-8FED-1EE66F0E101B}"/>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6"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结语</a:t>
            </a:r>
          </a:p>
        </p:txBody>
      </p:sp>
      <p:pic>
        <p:nvPicPr>
          <p:cNvPr id="22" name="Picture 247" descr="四个握手小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889125"/>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48" descr="花朵"/>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1752600"/>
            <a:ext cx="6765925" cy="615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
          <p:cNvSpPr txBox="1">
            <a:spLocks noChangeArrowheads="1"/>
          </p:cNvSpPr>
          <p:nvPr/>
        </p:nvSpPr>
        <p:spPr bwMode="auto">
          <a:xfrm rot="1719772">
            <a:off x="5498647" y="2294373"/>
            <a:ext cx="16519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zh-CN" altLang="en-US" sz="1200" dirty="0">
                <a:solidFill>
                  <a:srgbClr val="000000"/>
                </a:solidFill>
                <a:latin typeface="Franklin Gothic Book" pitchFamily="34" charset="0"/>
                <a:ea typeface="宋体" pitchFamily="2" charset="-122"/>
              </a:rPr>
              <a:t>本指导原则的总体原则是帮助申请人选择上市申请的终</a:t>
            </a:r>
            <a:r>
              <a:rPr lang="zh-CN" altLang="en-US" sz="1200" dirty="0" smtClean="0">
                <a:solidFill>
                  <a:srgbClr val="000000"/>
                </a:solidFill>
                <a:latin typeface="Franklin Gothic Book" pitchFamily="34" charset="0"/>
                <a:ea typeface="宋体" pitchFamily="2" charset="-122"/>
              </a:rPr>
              <a:t>点</a:t>
            </a:r>
          </a:p>
        </p:txBody>
      </p:sp>
      <p:sp>
        <p:nvSpPr>
          <p:cNvPr id="26" name="TextBox 4"/>
          <p:cNvSpPr txBox="1">
            <a:spLocks noChangeArrowheads="1"/>
          </p:cNvSpPr>
          <p:nvPr/>
        </p:nvSpPr>
        <p:spPr bwMode="auto">
          <a:xfrm rot="1062880">
            <a:off x="3820177" y="2404101"/>
            <a:ext cx="17232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zh-CN" altLang="en-US" sz="1200" dirty="0" smtClean="0">
                <a:solidFill>
                  <a:srgbClr val="000000"/>
                </a:solidFill>
                <a:latin typeface="Franklin Gothic Book" pitchFamily="34" charset="0"/>
                <a:ea typeface="宋体" pitchFamily="2" charset="-122"/>
              </a:rPr>
              <a:t>鼓</a:t>
            </a:r>
            <a:r>
              <a:rPr lang="zh-CN" altLang="en-US" sz="1200" dirty="0">
                <a:solidFill>
                  <a:srgbClr val="000000"/>
                </a:solidFill>
                <a:latin typeface="Franklin Gothic Book" pitchFamily="34" charset="0"/>
                <a:ea typeface="宋体" pitchFamily="2" charset="-122"/>
              </a:rPr>
              <a:t>励申请人在申报支持新药上市方案的之前和</a:t>
            </a:r>
            <a:r>
              <a:rPr lang="en-US" altLang="zh-CN" sz="1200" dirty="0">
                <a:solidFill>
                  <a:srgbClr val="000000"/>
                </a:solidFill>
                <a:latin typeface="Franklin Gothic Book" pitchFamily="34" charset="0"/>
                <a:ea typeface="宋体" pitchFamily="2" charset="-122"/>
              </a:rPr>
              <a:t>SFDA</a:t>
            </a:r>
            <a:r>
              <a:rPr lang="zh-CN" altLang="en-US" sz="1200" dirty="0">
                <a:solidFill>
                  <a:srgbClr val="000000"/>
                </a:solidFill>
                <a:latin typeface="Franklin Gothic Book" pitchFamily="34" charset="0"/>
                <a:ea typeface="宋体" pitchFamily="2" charset="-122"/>
              </a:rPr>
              <a:t>进行讨</a:t>
            </a:r>
            <a:r>
              <a:rPr lang="zh-CN" altLang="en-US" sz="1200" dirty="0" smtClean="0">
                <a:solidFill>
                  <a:srgbClr val="000000"/>
                </a:solidFill>
                <a:latin typeface="Franklin Gothic Book" pitchFamily="34" charset="0"/>
                <a:ea typeface="宋体" pitchFamily="2" charset="-122"/>
              </a:rPr>
              <a:t>论</a:t>
            </a:r>
          </a:p>
        </p:txBody>
      </p:sp>
      <p:sp>
        <p:nvSpPr>
          <p:cNvPr id="27" name="TextBox 4"/>
          <p:cNvSpPr txBox="1">
            <a:spLocks noChangeArrowheads="1"/>
          </p:cNvSpPr>
          <p:nvPr/>
        </p:nvSpPr>
        <p:spPr bwMode="auto">
          <a:xfrm rot="2070687">
            <a:off x="6426461" y="3647036"/>
            <a:ext cx="15557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zh-CN" altLang="en-US" sz="1200" dirty="0" smtClean="0">
                <a:solidFill>
                  <a:srgbClr val="000000"/>
                </a:solidFill>
                <a:latin typeface="Franklin Gothic Book" pitchFamily="34" charset="0"/>
                <a:ea typeface="宋体" pitchFamily="2" charset="-122"/>
              </a:rPr>
              <a:t>探</a:t>
            </a:r>
            <a:r>
              <a:rPr lang="zh-CN" altLang="en-US" sz="1200" dirty="0">
                <a:solidFill>
                  <a:srgbClr val="000000"/>
                </a:solidFill>
                <a:latin typeface="Franklin Gothic Book" pitchFamily="34" charset="0"/>
                <a:ea typeface="宋体" pitchFamily="2" charset="-122"/>
              </a:rPr>
              <a:t>讨用于支持药物上市申请的终点和方案设计的可行</a:t>
            </a:r>
            <a:r>
              <a:rPr lang="zh-CN" altLang="en-US" sz="1200" dirty="0" smtClean="0">
                <a:solidFill>
                  <a:srgbClr val="000000"/>
                </a:solidFill>
                <a:latin typeface="Franklin Gothic Book" pitchFamily="34" charset="0"/>
                <a:ea typeface="宋体" pitchFamily="2" charset="-122"/>
              </a:rPr>
              <a:t>性</a:t>
            </a:r>
          </a:p>
        </p:txBody>
      </p:sp>
      <p:sp>
        <p:nvSpPr>
          <p:cNvPr id="28" name="TextBox 4"/>
          <p:cNvSpPr txBox="1">
            <a:spLocks noChangeArrowheads="1"/>
          </p:cNvSpPr>
          <p:nvPr/>
        </p:nvSpPr>
        <p:spPr bwMode="auto">
          <a:xfrm rot="1146944">
            <a:off x="4373823" y="4064426"/>
            <a:ext cx="18661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zh-CN" altLang="en-US" sz="1200" b="1" dirty="0">
                <a:solidFill>
                  <a:schemeClr val="bg1"/>
                </a:solidFill>
                <a:latin typeface="Franklin Gothic Book" pitchFamily="34" charset="0"/>
                <a:ea typeface="宋体" pitchFamily="2" charset="-122"/>
              </a:rPr>
              <a:t>上市审批并不仅仅取决于临床试验设计，还取决于药物上市申请中所有研究结果和数据。</a:t>
            </a:r>
            <a:endParaRPr lang="zh-CN" altLang="en-US" sz="1200" b="1" dirty="0" smtClean="0">
              <a:solidFill>
                <a:schemeClr val="bg1"/>
              </a:solidFill>
              <a:latin typeface="Franklin Gothic Book" pitchFamily="34" charset="0"/>
              <a:ea typeface="宋体" pitchFamily="2" charset="-122"/>
            </a:endParaRPr>
          </a:p>
        </p:txBody>
      </p:sp>
    </p:spTree>
    <p:extLst>
      <p:ext uri="{BB962C8B-B14F-4D97-AF65-F5344CB8AC3E}">
        <p14:creationId xmlns:p14="http://schemas.microsoft.com/office/powerpoint/2010/main" val="3167023429"/>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300" autoRev="1" fill="hold">
                                          <p:stCondLst>
                                            <p:cond delay="0"/>
                                          </p:stCondLst>
                                        </p:cTn>
                                        <p:tgtEl>
                                          <p:spTgt spid="6"/>
                                        </p:tgtEl>
                                        <p:attrNameLst>
                                          <p:attrName>ppt_w</p:attrName>
                                        </p:attrNameLst>
                                      </p:cBhvr>
                                    </p:anim>
                                    <p:anim by="(#ppt_w*0.50)" calcmode="lin" valueType="num">
                                      <p:cBhvr>
                                        <p:cTn id="8" dur="300" decel="50000" autoRev="1" fill="hold">
                                          <p:stCondLst>
                                            <p:cond delay="0"/>
                                          </p:stCondLst>
                                        </p:cTn>
                                        <p:tgtEl>
                                          <p:spTgt spid="6"/>
                                        </p:tgtEl>
                                        <p:attrNameLst>
                                          <p:attrName>ppt_x</p:attrName>
                                        </p:attrNameLst>
                                      </p:cBhvr>
                                    </p:anim>
                                    <p:anim from="(-#ppt_h/2)" to="(#ppt_y)" calcmode="lin" valueType="num">
                                      <p:cBhvr>
                                        <p:cTn id="9" dur="600" fill="hold">
                                          <p:stCondLst>
                                            <p:cond delay="0"/>
                                          </p:stCondLst>
                                        </p:cTn>
                                        <p:tgtEl>
                                          <p:spTgt spid="6"/>
                                        </p:tgtEl>
                                        <p:attrNameLst>
                                          <p:attrName>ppt_y</p:attrName>
                                        </p:attrNameLst>
                                      </p:cBhvr>
                                    </p:anim>
                                    <p:animRot by="21600000">
                                      <p:cBhvr>
                                        <p:cTn id="10" dur="600" fill="hold">
                                          <p:stCondLst>
                                            <p:cond delay="0"/>
                                          </p:stCondLst>
                                        </p:cTn>
                                        <p:tgtEl>
                                          <p:spTgt spid="6"/>
                                        </p:tgtEl>
                                        <p:attrNameLst>
                                          <p:attrName>r</p:attrName>
                                        </p:attrNameLst>
                                      </p:cBhvr>
                                    </p:animRot>
                                  </p:childTnLst>
                                </p:cTn>
                              </p:par>
                            </p:childTnLst>
                          </p:cTn>
                        </p:par>
                        <p:par>
                          <p:cTn id="11" fill="hold">
                            <p:stCondLst>
                              <p:cond delay="660"/>
                            </p:stCondLst>
                            <p:childTnLst>
                              <p:par>
                                <p:cTn id="12" presetID="10"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childTnLst>
                                </p:cTn>
                              </p:par>
                              <p:par>
                                <p:cTn id="15" presetID="2" presetClass="entr" presetSubtype="3"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1000" fill="hold"/>
                                        <p:tgtEl>
                                          <p:spTgt spid="23"/>
                                        </p:tgtEl>
                                        <p:attrNameLst>
                                          <p:attrName>ppt_x</p:attrName>
                                        </p:attrNameLst>
                                      </p:cBhvr>
                                      <p:tavLst>
                                        <p:tav tm="0">
                                          <p:val>
                                            <p:strVal val="1+#ppt_w/2"/>
                                          </p:val>
                                        </p:tav>
                                        <p:tav tm="100000">
                                          <p:val>
                                            <p:strVal val="#ppt_x"/>
                                          </p:val>
                                        </p:tav>
                                      </p:tavLst>
                                    </p:anim>
                                    <p:anim calcmode="lin" valueType="num">
                                      <p:cBhvr additive="base">
                                        <p:cTn id="18" dur="1000" fill="hold"/>
                                        <p:tgtEl>
                                          <p:spTgt spid="23"/>
                                        </p:tgtEl>
                                        <p:attrNameLst>
                                          <p:attrName>ppt_y</p:attrName>
                                        </p:attrNameLst>
                                      </p:cBhvr>
                                      <p:tavLst>
                                        <p:tav tm="0">
                                          <p:val>
                                            <p:strVal val="0-#ppt_h/2"/>
                                          </p:val>
                                        </p:tav>
                                        <p:tav tm="100000">
                                          <p:val>
                                            <p:strVal val="#ppt_y"/>
                                          </p:val>
                                        </p:tav>
                                      </p:tavLst>
                                    </p:anim>
                                  </p:childTnLst>
                                </p:cTn>
                              </p:par>
                            </p:childTnLst>
                          </p:cTn>
                        </p:par>
                        <p:par>
                          <p:cTn id="19" fill="hold">
                            <p:stCondLst>
                              <p:cond delay="1660"/>
                            </p:stCondLst>
                            <p:childTnLst>
                              <p:par>
                                <p:cTn id="20" presetID="22" presetClass="entr" presetSubtype="4"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childTnLst>
                          </p:cTn>
                        </p:par>
                        <p:par>
                          <p:cTn id="23" fill="hold">
                            <p:stCondLst>
                              <p:cond delay="2160"/>
                            </p:stCondLst>
                            <p:childTnLst>
                              <p:par>
                                <p:cTn id="24" presetID="22" presetClass="entr" presetSubtype="4"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childTnLst>
                          </p:cTn>
                        </p:par>
                        <p:par>
                          <p:cTn id="27" fill="hold">
                            <p:stCondLst>
                              <p:cond delay="2660"/>
                            </p:stCondLst>
                            <p:childTnLst>
                              <p:par>
                                <p:cTn id="28" presetID="22" presetClass="entr" presetSubtype="4"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par>
                          <p:cTn id="31" fill="hold">
                            <p:stCondLst>
                              <p:cond delay="3160"/>
                            </p:stCondLst>
                            <p:childTnLst>
                              <p:par>
                                <p:cTn id="32" presetID="22" presetClass="entr" presetSubtype="4"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childTnLst>
                          </p:cTn>
                        </p:par>
                        <p:par>
                          <p:cTn id="35" fill="hold">
                            <p:stCondLst>
                              <p:cond delay="3660"/>
                            </p:stCondLst>
                            <p:childTnLst>
                              <p:par>
                                <p:cTn id="36" presetID="26"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80">
                                          <p:stCondLst>
                                            <p:cond delay="0"/>
                                          </p:stCondLst>
                                        </p:cTn>
                                        <p:tgtEl>
                                          <p:spTgt spid="22"/>
                                        </p:tgtEl>
                                      </p:cBhvr>
                                    </p:animEffect>
                                    <p:anim calcmode="lin" valueType="num">
                                      <p:cBhvr>
                                        <p:cTn id="39"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4" dur="26">
                                          <p:stCondLst>
                                            <p:cond delay="650"/>
                                          </p:stCondLst>
                                        </p:cTn>
                                        <p:tgtEl>
                                          <p:spTgt spid="22"/>
                                        </p:tgtEl>
                                      </p:cBhvr>
                                      <p:to x="100000" y="60000"/>
                                    </p:animScale>
                                    <p:animScale>
                                      <p:cBhvr>
                                        <p:cTn id="45" dur="166" decel="50000">
                                          <p:stCondLst>
                                            <p:cond delay="676"/>
                                          </p:stCondLst>
                                        </p:cTn>
                                        <p:tgtEl>
                                          <p:spTgt spid="22"/>
                                        </p:tgtEl>
                                      </p:cBhvr>
                                      <p:to x="100000" y="100000"/>
                                    </p:animScale>
                                    <p:animScale>
                                      <p:cBhvr>
                                        <p:cTn id="46" dur="26">
                                          <p:stCondLst>
                                            <p:cond delay="1312"/>
                                          </p:stCondLst>
                                        </p:cTn>
                                        <p:tgtEl>
                                          <p:spTgt spid="22"/>
                                        </p:tgtEl>
                                      </p:cBhvr>
                                      <p:to x="100000" y="80000"/>
                                    </p:animScale>
                                    <p:animScale>
                                      <p:cBhvr>
                                        <p:cTn id="47" dur="166" decel="50000">
                                          <p:stCondLst>
                                            <p:cond delay="1338"/>
                                          </p:stCondLst>
                                        </p:cTn>
                                        <p:tgtEl>
                                          <p:spTgt spid="22"/>
                                        </p:tgtEl>
                                      </p:cBhvr>
                                      <p:to x="100000" y="100000"/>
                                    </p:animScale>
                                    <p:animScale>
                                      <p:cBhvr>
                                        <p:cTn id="48" dur="26">
                                          <p:stCondLst>
                                            <p:cond delay="1642"/>
                                          </p:stCondLst>
                                        </p:cTn>
                                        <p:tgtEl>
                                          <p:spTgt spid="22"/>
                                        </p:tgtEl>
                                      </p:cBhvr>
                                      <p:to x="100000" y="90000"/>
                                    </p:animScale>
                                    <p:animScale>
                                      <p:cBhvr>
                                        <p:cTn id="49" dur="166" decel="50000">
                                          <p:stCondLst>
                                            <p:cond delay="1668"/>
                                          </p:stCondLst>
                                        </p:cTn>
                                        <p:tgtEl>
                                          <p:spTgt spid="22"/>
                                        </p:tgtEl>
                                      </p:cBhvr>
                                      <p:to x="100000" y="100000"/>
                                    </p:animScale>
                                    <p:animScale>
                                      <p:cBhvr>
                                        <p:cTn id="50" dur="26">
                                          <p:stCondLst>
                                            <p:cond delay="1808"/>
                                          </p:stCondLst>
                                        </p:cTn>
                                        <p:tgtEl>
                                          <p:spTgt spid="22"/>
                                        </p:tgtEl>
                                      </p:cBhvr>
                                      <p:to x="100000" y="95000"/>
                                    </p:animScale>
                                    <p:animScale>
                                      <p:cBhvr>
                                        <p:cTn id="51"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P spid="26" grpId="0"/>
      <p:bldP spid="27"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2" name="图片 26">
            <a:extLst>
              <a:ext uri="{FF2B5EF4-FFF2-40B4-BE49-F238E27FC236}">
                <a16:creationId xmlns:a16="http://schemas.microsoft.com/office/drawing/2014/main" xmlns="" id="{3ADC059A-8071-46F7-8433-1EB33E87A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 name="直接连接符 27">
            <a:extLst>
              <a:ext uri="{FF2B5EF4-FFF2-40B4-BE49-F238E27FC236}">
                <a16:creationId xmlns:a16="http://schemas.microsoft.com/office/drawing/2014/main" xmlns="" id="{53CD41AD-3B85-40C3-8FED-1EE66F0E101B}"/>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4" name="矩形 4"/>
          <p:cNvSpPr/>
          <p:nvPr/>
        </p:nvSpPr>
        <p:spPr>
          <a:xfrm>
            <a:off x="1238952" y="559733"/>
            <a:ext cx="5291453" cy="430887"/>
          </a:xfrm>
          <a:prstGeom prst="rect">
            <a:avLst/>
          </a:prstGeom>
          <a:noFill/>
          <a:ln>
            <a:noFill/>
          </a:ln>
        </p:spPr>
        <p:txBody>
          <a:bodyPr vert="horz" wrap="square" lIns="0" tIns="0" rIns="0" bIns="0" numCol="1" anchor="t" anchorCtr="0" compatLnSpc="1">
            <a:spAutoFit/>
          </a:bodyPr>
          <a:lstStyle/>
          <a:p>
            <a:pPr lvl="0"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结语</a:t>
            </a:r>
          </a:p>
        </p:txBody>
      </p:sp>
      <p:grpSp>
        <p:nvGrpSpPr>
          <p:cNvPr id="7" name="Group 204"/>
          <p:cNvGrpSpPr>
            <a:grpSpLocks/>
          </p:cNvGrpSpPr>
          <p:nvPr/>
        </p:nvGrpSpPr>
        <p:grpSpPr bwMode="auto">
          <a:xfrm>
            <a:off x="1943349" y="3957563"/>
            <a:ext cx="6726499" cy="512762"/>
            <a:chOff x="1776" y="2747"/>
            <a:chExt cx="3360" cy="323"/>
          </a:xfrm>
        </p:grpSpPr>
        <p:sp>
          <p:nvSpPr>
            <p:cNvPr id="8" name="AutoShape 120"/>
            <p:cNvSpPr>
              <a:spLocks noChangeArrowheads="1"/>
            </p:cNvSpPr>
            <p:nvPr/>
          </p:nvSpPr>
          <p:spPr bwMode="gray">
            <a:xfrm>
              <a:off x="1776" y="2747"/>
              <a:ext cx="3360" cy="323"/>
            </a:xfrm>
            <a:prstGeom prst="roundRect">
              <a:avLst>
                <a:gd name="adj" fmla="val 16667"/>
              </a:avLst>
            </a:prstGeom>
            <a:gradFill rotWithShape="1">
              <a:gsLst>
                <a:gs pos="0">
                  <a:srgbClr val="80D4F2"/>
                </a:gs>
                <a:gs pos="100000">
                  <a:srgbClr val="B2E5F7"/>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9" name="AutoShape 121"/>
            <p:cNvSpPr>
              <a:spLocks noChangeArrowheads="1"/>
            </p:cNvSpPr>
            <p:nvPr/>
          </p:nvSpPr>
          <p:spPr bwMode="gray">
            <a:xfrm>
              <a:off x="1805" y="2984"/>
              <a:ext cx="3312" cy="83"/>
            </a:xfrm>
            <a:prstGeom prst="roundRect">
              <a:avLst>
                <a:gd name="adj" fmla="val 50000"/>
              </a:avLst>
            </a:prstGeom>
            <a:gradFill rotWithShape="1">
              <a:gsLst>
                <a:gs pos="0">
                  <a:srgbClr val="ADE2F5"/>
                </a:gs>
                <a:gs pos="100000">
                  <a:srgbClr val="D5F0FA"/>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0" name="AutoShape 122"/>
            <p:cNvSpPr>
              <a:spLocks noChangeArrowheads="1"/>
            </p:cNvSpPr>
            <p:nvPr/>
          </p:nvSpPr>
          <p:spPr bwMode="gray">
            <a:xfrm>
              <a:off x="1805" y="2754"/>
              <a:ext cx="3312" cy="83"/>
            </a:xfrm>
            <a:prstGeom prst="roundRect">
              <a:avLst>
                <a:gd name="adj" fmla="val 50000"/>
              </a:avLst>
            </a:prstGeom>
            <a:gradFill rotWithShape="1">
              <a:gsLst>
                <a:gs pos="0">
                  <a:srgbClr val="D5F1FB"/>
                </a:gs>
                <a:gs pos="100000">
                  <a:srgbClr val="80D4F2">
                    <a:alpha val="0"/>
                  </a:srgbClr>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grpSp>
        <p:nvGrpSpPr>
          <p:cNvPr id="19" name="Group 206"/>
          <p:cNvGrpSpPr>
            <a:grpSpLocks/>
          </p:cNvGrpSpPr>
          <p:nvPr/>
        </p:nvGrpSpPr>
        <p:grpSpPr bwMode="auto">
          <a:xfrm>
            <a:off x="1942235" y="4546187"/>
            <a:ext cx="6727612" cy="512763"/>
            <a:chOff x="1785" y="3198"/>
            <a:chExt cx="3360" cy="323"/>
          </a:xfrm>
        </p:grpSpPr>
        <p:sp>
          <p:nvSpPr>
            <p:cNvPr id="20" name="AutoShape 132"/>
            <p:cNvSpPr>
              <a:spLocks noChangeArrowheads="1"/>
            </p:cNvSpPr>
            <p:nvPr/>
          </p:nvSpPr>
          <p:spPr bwMode="gray">
            <a:xfrm>
              <a:off x="1785" y="3198"/>
              <a:ext cx="3360" cy="323"/>
            </a:xfrm>
            <a:prstGeom prst="roundRect">
              <a:avLst>
                <a:gd name="adj" fmla="val 16667"/>
              </a:avLst>
            </a:prstGeom>
            <a:gradFill rotWithShape="1">
              <a:gsLst>
                <a:gs pos="0">
                  <a:srgbClr val="8D67E1"/>
                </a:gs>
                <a:gs pos="100000">
                  <a:srgbClr val="D5C8F4"/>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21" name="AutoShape 133"/>
            <p:cNvSpPr>
              <a:spLocks noChangeArrowheads="1"/>
            </p:cNvSpPr>
            <p:nvPr/>
          </p:nvSpPr>
          <p:spPr bwMode="gray">
            <a:xfrm>
              <a:off x="1814" y="3435"/>
              <a:ext cx="3312" cy="83"/>
            </a:xfrm>
            <a:prstGeom prst="roundRect">
              <a:avLst>
                <a:gd name="adj" fmla="val 50000"/>
              </a:avLst>
            </a:prstGeom>
            <a:gradFill rotWithShape="1">
              <a:gsLst>
                <a:gs pos="0">
                  <a:srgbClr val="CFC0F2"/>
                </a:gs>
                <a:gs pos="100000">
                  <a:srgbClr val="E3DBF8"/>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22" name="AutoShape 134"/>
            <p:cNvSpPr>
              <a:spLocks noChangeArrowheads="1"/>
            </p:cNvSpPr>
            <p:nvPr/>
          </p:nvSpPr>
          <p:spPr bwMode="gray">
            <a:xfrm>
              <a:off x="1814" y="3205"/>
              <a:ext cx="3312" cy="83"/>
            </a:xfrm>
            <a:prstGeom prst="roundRect">
              <a:avLst>
                <a:gd name="adj" fmla="val 50000"/>
              </a:avLst>
            </a:prstGeom>
            <a:gradFill rotWithShape="1">
              <a:gsLst>
                <a:gs pos="0">
                  <a:srgbClr val="CBBAF1"/>
                </a:gs>
                <a:gs pos="100000">
                  <a:srgbClr val="A080E6"/>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grpSp>
        <p:nvGrpSpPr>
          <p:cNvPr id="31" name="Group 200"/>
          <p:cNvGrpSpPr>
            <a:grpSpLocks/>
          </p:cNvGrpSpPr>
          <p:nvPr/>
        </p:nvGrpSpPr>
        <p:grpSpPr bwMode="auto">
          <a:xfrm>
            <a:off x="1957636" y="2700263"/>
            <a:ext cx="6712212" cy="512763"/>
            <a:chOff x="1776" y="1808"/>
            <a:chExt cx="3360" cy="323"/>
          </a:xfrm>
        </p:grpSpPr>
        <p:sp>
          <p:nvSpPr>
            <p:cNvPr id="32" name="AutoShape 151"/>
            <p:cNvSpPr>
              <a:spLocks noChangeArrowheads="1"/>
            </p:cNvSpPr>
            <p:nvPr/>
          </p:nvSpPr>
          <p:spPr bwMode="gray">
            <a:xfrm>
              <a:off x="1776" y="1808"/>
              <a:ext cx="3360" cy="323"/>
            </a:xfrm>
            <a:prstGeom prst="roundRect">
              <a:avLst>
                <a:gd name="adj" fmla="val 16667"/>
              </a:avLst>
            </a:prstGeom>
            <a:gradFill rotWithShape="1">
              <a:gsLst>
                <a:gs pos="0">
                  <a:srgbClr val="E35E23"/>
                </a:gs>
                <a:gs pos="100000">
                  <a:srgbClr val="F1B194"/>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33" name="AutoShape 152"/>
            <p:cNvSpPr>
              <a:spLocks noChangeArrowheads="1"/>
            </p:cNvSpPr>
            <p:nvPr/>
          </p:nvSpPr>
          <p:spPr bwMode="gray">
            <a:xfrm>
              <a:off x="1805" y="2045"/>
              <a:ext cx="3312" cy="83"/>
            </a:xfrm>
            <a:prstGeom prst="roundRect">
              <a:avLst>
                <a:gd name="adj" fmla="val 50000"/>
              </a:avLst>
            </a:prstGeom>
            <a:gradFill rotWithShape="1">
              <a:gsLst>
                <a:gs pos="0">
                  <a:srgbClr val="F0AB8C"/>
                </a:gs>
                <a:gs pos="100000">
                  <a:srgbClr val="F7D1C0"/>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34" name="AutoShape 153"/>
            <p:cNvSpPr>
              <a:spLocks noChangeArrowheads="1"/>
            </p:cNvSpPr>
            <p:nvPr/>
          </p:nvSpPr>
          <p:spPr bwMode="gray">
            <a:xfrm>
              <a:off x="1805" y="1815"/>
              <a:ext cx="3312" cy="83"/>
            </a:xfrm>
            <a:prstGeom prst="roundRect">
              <a:avLst>
                <a:gd name="adj" fmla="val 50000"/>
              </a:avLst>
            </a:prstGeom>
            <a:gradFill rotWithShape="1">
              <a:gsLst>
                <a:gs pos="0">
                  <a:srgbClr val="FAD2C0"/>
                </a:gs>
                <a:gs pos="100000">
                  <a:srgbClr val="F17943"/>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grpSp>
        <p:nvGrpSpPr>
          <p:cNvPr id="50" name="Group 198"/>
          <p:cNvGrpSpPr>
            <a:grpSpLocks/>
          </p:cNvGrpSpPr>
          <p:nvPr/>
        </p:nvGrpSpPr>
        <p:grpSpPr bwMode="auto">
          <a:xfrm>
            <a:off x="1970415" y="2112888"/>
            <a:ext cx="6661477" cy="512763"/>
            <a:chOff x="1776" y="1352"/>
            <a:chExt cx="3360" cy="323"/>
          </a:xfrm>
        </p:grpSpPr>
        <p:sp>
          <p:nvSpPr>
            <p:cNvPr id="51" name="AutoShape 163"/>
            <p:cNvSpPr>
              <a:spLocks noChangeArrowheads="1"/>
            </p:cNvSpPr>
            <p:nvPr/>
          </p:nvSpPr>
          <p:spPr bwMode="gray">
            <a:xfrm>
              <a:off x="1776" y="1352"/>
              <a:ext cx="3360" cy="323"/>
            </a:xfrm>
            <a:prstGeom prst="roundRect">
              <a:avLst>
                <a:gd name="adj" fmla="val 16667"/>
              </a:avLst>
            </a:prstGeom>
            <a:gradFill rotWithShape="1">
              <a:gsLst>
                <a:gs pos="0">
                  <a:srgbClr val="F2DE78"/>
                </a:gs>
                <a:gs pos="100000">
                  <a:srgbClr val="FAF2CA"/>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52" name="AutoShape 164"/>
            <p:cNvSpPr>
              <a:spLocks noChangeArrowheads="1"/>
            </p:cNvSpPr>
            <p:nvPr/>
          </p:nvSpPr>
          <p:spPr bwMode="gray">
            <a:xfrm>
              <a:off x="1805" y="1589"/>
              <a:ext cx="3312" cy="83"/>
            </a:xfrm>
            <a:prstGeom prst="roundRect">
              <a:avLst>
                <a:gd name="adj" fmla="val 50000"/>
              </a:avLst>
            </a:prstGeom>
            <a:gradFill rotWithShape="1">
              <a:gsLst>
                <a:gs pos="0">
                  <a:srgbClr val="F8F6B4"/>
                </a:gs>
                <a:gs pos="100000">
                  <a:srgbClr val="FDFDEA"/>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53" name="AutoShape 165"/>
            <p:cNvSpPr>
              <a:spLocks noChangeArrowheads="1"/>
            </p:cNvSpPr>
            <p:nvPr/>
          </p:nvSpPr>
          <p:spPr bwMode="gray">
            <a:xfrm>
              <a:off x="1805" y="1359"/>
              <a:ext cx="3312" cy="83"/>
            </a:xfrm>
            <a:prstGeom prst="roundRect">
              <a:avLst>
                <a:gd name="adj" fmla="val 50000"/>
              </a:avLst>
            </a:prstGeom>
            <a:gradFill rotWithShape="1">
              <a:gsLst>
                <a:gs pos="0">
                  <a:srgbClr val="FAFADE"/>
                </a:gs>
                <a:gs pos="100000">
                  <a:srgbClr val="EDED85"/>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sp>
        <p:nvSpPr>
          <p:cNvPr id="54" name="Text Box 166"/>
          <p:cNvSpPr txBox="1">
            <a:spLocks noChangeArrowheads="1"/>
          </p:cNvSpPr>
          <p:nvPr/>
        </p:nvSpPr>
        <p:spPr bwMode="gray">
          <a:xfrm>
            <a:off x="2108181" y="2213395"/>
            <a:ext cx="4430672" cy="276999"/>
          </a:xfrm>
          <a:prstGeom prst="rect">
            <a:avLst/>
          </a:prstGeom>
          <a:noFill/>
          <a:ln>
            <a:noFill/>
          </a:ln>
          <a:effectLst/>
          <a:extLst>
            <a:ext uri="{909E8E84-426E-40DD-AFC4-6F175D3DCCD1}">
              <a14:hiddenFill xmlns:a14="http://schemas.microsoft.com/office/drawing/2010/main">
                <a:solidFill>
                  <a:srgbClr val="FCC704"/>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r>
              <a:rPr lang="zh-CN" altLang="en-US" sz="1200" dirty="0"/>
              <a:t>申请人和</a:t>
            </a:r>
            <a:r>
              <a:rPr lang="en-US" sz="1200" dirty="0"/>
              <a:t>SFDA</a:t>
            </a:r>
            <a:r>
              <a:rPr lang="zh-CN" altLang="en-US" sz="1200" dirty="0"/>
              <a:t>应能够</a:t>
            </a:r>
            <a:r>
              <a:rPr lang="zh-CN" altLang="en-US" sz="1200" b="1" dirty="0">
                <a:solidFill>
                  <a:srgbClr val="0000FF"/>
                </a:solidFill>
              </a:rPr>
              <a:t>核实支持药品审批的临床试验结果</a:t>
            </a:r>
            <a:r>
              <a:rPr lang="zh-CN" altLang="en-US" sz="1200" dirty="0"/>
              <a:t>。</a:t>
            </a:r>
            <a:endParaRPr lang="zh-CN" altLang="en-US" sz="1200" dirty="0">
              <a:solidFill>
                <a:srgbClr val="000000"/>
              </a:solidFill>
              <a:ea typeface="宋体" pitchFamily="2" charset="-122"/>
            </a:endParaRPr>
          </a:p>
        </p:txBody>
      </p:sp>
      <p:grpSp>
        <p:nvGrpSpPr>
          <p:cNvPr id="70" name="Group 202"/>
          <p:cNvGrpSpPr>
            <a:grpSpLocks/>
          </p:cNvGrpSpPr>
          <p:nvPr/>
        </p:nvGrpSpPr>
        <p:grpSpPr bwMode="auto">
          <a:xfrm>
            <a:off x="1952648" y="3329706"/>
            <a:ext cx="6717199" cy="512763"/>
            <a:chOff x="1785" y="2280"/>
            <a:chExt cx="3360" cy="323"/>
          </a:xfrm>
        </p:grpSpPr>
        <p:sp>
          <p:nvSpPr>
            <p:cNvPr id="71" name="AutoShape 182"/>
            <p:cNvSpPr>
              <a:spLocks noChangeArrowheads="1"/>
            </p:cNvSpPr>
            <p:nvPr/>
          </p:nvSpPr>
          <p:spPr bwMode="gray">
            <a:xfrm>
              <a:off x="1785" y="2280"/>
              <a:ext cx="3360" cy="323"/>
            </a:xfrm>
            <a:prstGeom prst="roundRect">
              <a:avLst>
                <a:gd name="adj" fmla="val 16667"/>
              </a:avLst>
            </a:prstGeom>
            <a:gradFill rotWithShape="1">
              <a:gsLst>
                <a:gs pos="0">
                  <a:srgbClr val="48BE67"/>
                </a:gs>
                <a:gs pos="100000">
                  <a:srgbClr val="BCE7C8"/>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72" name="AutoShape 183"/>
            <p:cNvSpPr>
              <a:spLocks noChangeArrowheads="1"/>
            </p:cNvSpPr>
            <p:nvPr/>
          </p:nvSpPr>
          <p:spPr bwMode="gray">
            <a:xfrm>
              <a:off x="1814" y="2517"/>
              <a:ext cx="3312" cy="83"/>
            </a:xfrm>
            <a:prstGeom prst="roundRect">
              <a:avLst>
                <a:gd name="adj" fmla="val 50000"/>
              </a:avLst>
            </a:prstGeom>
            <a:gradFill rotWithShape="1">
              <a:gsLst>
                <a:gs pos="0">
                  <a:srgbClr val="9FE9AA"/>
                </a:gs>
                <a:gs pos="100000">
                  <a:srgbClr val="D6F6DB"/>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73" name="AutoShape 184"/>
            <p:cNvSpPr>
              <a:spLocks noChangeArrowheads="1"/>
            </p:cNvSpPr>
            <p:nvPr/>
          </p:nvSpPr>
          <p:spPr bwMode="gray">
            <a:xfrm>
              <a:off x="1814" y="2287"/>
              <a:ext cx="3312" cy="83"/>
            </a:xfrm>
            <a:prstGeom prst="roundRect">
              <a:avLst>
                <a:gd name="adj" fmla="val 50000"/>
              </a:avLst>
            </a:prstGeom>
            <a:gradFill rotWithShape="1">
              <a:gsLst>
                <a:gs pos="0">
                  <a:srgbClr val="C4EDD1"/>
                </a:gs>
                <a:gs pos="100000">
                  <a:srgbClr val="4DC976"/>
                </a:gs>
              </a:gsLst>
              <a:lin ang="5400000" scaled="1"/>
            </a:gradFill>
            <a:ln>
              <a:noFill/>
            </a:ln>
            <a:effectLst/>
            <a:extLs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sp>
        <p:nvSpPr>
          <p:cNvPr id="82" name="Text Box 193"/>
          <p:cNvSpPr txBox="1">
            <a:spLocks noChangeArrowheads="1"/>
          </p:cNvSpPr>
          <p:nvPr/>
        </p:nvSpPr>
        <p:spPr bwMode="gray">
          <a:xfrm>
            <a:off x="2038115" y="2817685"/>
            <a:ext cx="6030600" cy="276999"/>
          </a:xfrm>
          <a:prstGeom prst="rect">
            <a:avLst/>
          </a:prstGeom>
          <a:noFill/>
          <a:ln>
            <a:noFill/>
          </a:ln>
          <a:effectLst/>
          <a:extLst>
            <a:ext uri="{909E8E84-426E-40DD-AFC4-6F175D3DCCD1}">
              <a14:hiddenFill xmlns:a14="http://schemas.microsoft.com/office/drawing/2010/main">
                <a:solidFill>
                  <a:srgbClr val="FCC704"/>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r>
              <a:rPr lang="zh-CN" altLang="en-US" sz="1200" dirty="0"/>
              <a:t>在单臂研究中确定的客观缓解率可以通过对</a:t>
            </a:r>
            <a:r>
              <a:rPr lang="zh-CN" altLang="en-US" sz="1200" b="1" dirty="0">
                <a:solidFill>
                  <a:srgbClr val="0000FF"/>
                </a:solidFill>
              </a:rPr>
              <a:t>有限数量的影像学检查</a:t>
            </a:r>
            <a:r>
              <a:rPr lang="zh-CN" altLang="en-US" sz="1200" dirty="0"/>
              <a:t>予以核实。</a:t>
            </a:r>
          </a:p>
        </p:txBody>
      </p:sp>
      <p:sp>
        <p:nvSpPr>
          <p:cNvPr id="83" name="Text Box 194"/>
          <p:cNvSpPr txBox="1">
            <a:spLocks noChangeArrowheads="1"/>
          </p:cNvSpPr>
          <p:nvPr/>
        </p:nvSpPr>
        <p:spPr bwMode="gray">
          <a:xfrm>
            <a:off x="2038115" y="3461659"/>
            <a:ext cx="6641938" cy="261610"/>
          </a:xfrm>
          <a:prstGeom prst="rect">
            <a:avLst/>
          </a:prstGeom>
          <a:noFill/>
          <a:ln>
            <a:noFill/>
          </a:ln>
          <a:effectLst/>
          <a:extLst>
            <a:ext uri="{909E8E84-426E-40DD-AFC4-6F175D3DCCD1}">
              <a14:hiddenFill xmlns:a14="http://schemas.microsoft.com/office/drawing/2010/main">
                <a:solidFill>
                  <a:srgbClr val="FCC704"/>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r>
              <a:rPr lang="zh-CN" altLang="en-US" sz="1100" dirty="0"/>
              <a:t>当药物批准是基于无进展生存期的测量时，需要缜密的计划以</a:t>
            </a:r>
            <a:r>
              <a:rPr lang="zh-CN" altLang="en-US" sz="1100" b="1" dirty="0">
                <a:solidFill>
                  <a:srgbClr val="0000FF"/>
                </a:solidFill>
              </a:rPr>
              <a:t>减小偏倚</a:t>
            </a:r>
            <a:r>
              <a:rPr lang="zh-CN" altLang="en-US" sz="1100" dirty="0"/>
              <a:t>，并允许申请人和</a:t>
            </a:r>
            <a:r>
              <a:rPr lang="en-US" sz="1100" dirty="0"/>
              <a:t>SFDA</a:t>
            </a:r>
            <a:r>
              <a:rPr lang="zh-CN" altLang="en-US" sz="1100" dirty="0"/>
              <a:t>核实结</a:t>
            </a:r>
            <a:r>
              <a:rPr lang="zh-CN" altLang="en-US" sz="1100" dirty="0" smtClean="0"/>
              <a:t>果</a:t>
            </a:r>
            <a:endParaRPr lang="zh-CN" altLang="en-US" sz="1100" dirty="0"/>
          </a:p>
        </p:txBody>
      </p:sp>
      <p:sp>
        <p:nvSpPr>
          <p:cNvPr id="84" name="Text Box 195"/>
          <p:cNvSpPr txBox="1">
            <a:spLocks noChangeArrowheads="1"/>
          </p:cNvSpPr>
          <p:nvPr/>
        </p:nvSpPr>
        <p:spPr bwMode="gray">
          <a:xfrm>
            <a:off x="2038115" y="4100437"/>
            <a:ext cx="6631731" cy="276999"/>
          </a:xfrm>
          <a:prstGeom prst="rect">
            <a:avLst/>
          </a:prstGeom>
          <a:noFill/>
          <a:ln>
            <a:noFill/>
          </a:ln>
          <a:effectLst/>
          <a:extLst>
            <a:ext uri="{909E8E84-426E-40DD-AFC4-6F175D3DCCD1}">
              <a14:hiddenFill xmlns:a14="http://schemas.microsoft.com/office/drawing/2010/main">
                <a:solidFill>
                  <a:srgbClr val="FCC704"/>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r>
              <a:rPr lang="zh-CN" altLang="en-US" sz="1200" dirty="0"/>
              <a:t>独立终点审查委员会（</a:t>
            </a:r>
            <a:r>
              <a:rPr lang="en-US" sz="1200" dirty="0"/>
              <a:t>IRC</a:t>
            </a:r>
            <a:r>
              <a:rPr lang="zh-CN" altLang="en-US" sz="1200" dirty="0"/>
              <a:t>）在进行影像学判定解释和独立评价时，应将</a:t>
            </a:r>
            <a:r>
              <a:rPr lang="zh-CN" altLang="en-US" sz="1200" b="1" dirty="0">
                <a:solidFill>
                  <a:srgbClr val="0000FF"/>
                </a:solidFill>
              </a:rPr>
              <a:t>偏倚降低到最小</a:t>
            </a:r>
            <a:r>
              <a:rPr lang="zh-CN" altLang="en-US" sz="1200" dirty="0"/>
              <a:t>。</a:t>
            </a:r>
          </a:p>
        </p:txBody>
      </p:sp>
      <p:sp>
        <p:nvSpPr>
          <p:cNvPr id="85" name="Text Box 196"/>
          <p:cNvSpPr txBox="1">
            <a:spLocks noChangeArrowheads="1"/>
          </p:cNvSpPr>
          <p:nvPr/>
        </p:nvSpPr>
        <p:spPr bwMode="gray">
          <a:xfrm>
            <a:off x="2038115" y="4664068"/>
            <a:ext cx="6641938" cy="276999"/>
          </a:xfrm>
          <a:prstGeom prst="rect">
            <a:avLst/>
          </a:prstGeom>
          <a:noFill/>
          <a:ln>
            <a:noFill/>
          </a:ln>
          <a:effectLst/>
          <a:extLst>
            <a:ext uri="{909E8E84-426E-40DD-AFC4-6F175D3DCCD1}">
              <a14:hiddenFill xmlns:a14="http://schemas.microsoft.com/office/drawing/2010/main">
                <a:solidFill>
                  <a:srgbClr val="FCC704"/>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r>
              <a:rPr lang="zh-CN" altLang="en-US" sz="1200" dirty="0"/>
              <a:t>在启动研究之前，应拟定一个清晰描述</a:t>
            </a:r>
            <a:r>
              <a:rPr lang="en-US" sz="1200" dirty="0"/>
              <a:t>IRC</a:t>
            </a:r>
            <a:r>
              <a:rPr lang="zh-CN" altLang="en-US" sz="1200" dirty="0"/>
              <a:t>职责和进行过程的书面计划大纲（</a:t>
            </a:r>
            <a:r>
              <a:rPr lang="zh-CN" altLang="en-US" sz="1200" b="1" dirty="0">
                <a:solidFill>
                  <a:srgbClr val="0000FF"/>
                </a:solidFill>
              </a:rPr>
              <a:t>独立评价的章程</a:t>
            </a:r>
            <a:r>
              <a:rPr lang="zh-CN" altLang="en-US" sz="1200" dirty="0" smtClean="0"/>
              <a:t>）</a:t>
            </a:r>
            <a:endParaRPr lang="zh-CN" altLang="en-US" sz="1200" dirty="0"/>
          </a:p>
        </p:txBody>
      </p:sp>
      <p:pic>
        <p:nvPicPr>
          <p:cNvPr id="86" name="Picture 207" descr="2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65" y="2311364"/>
            <a:ext cx="19431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AutoShape 163"/>
          <p:cNvSpPr>
            <a:spLocks noChangeArrowheads="1"/>
          </p:cNvSpPr>
          <p:nvPr/>
        </p:nvSpPr>
        <p:spPr bwMode="gray">
          <a:xfrm>
            <a:off x="1949356" y="5171569"/>
            <a:ext cx="6720492" cy="512763"/>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91" name="Text Box 166"/>
          <p:cNvSpPr txBox="1">
            <a:spLocks noChangeArrowheads="1"/>
          </p:cNvSpPr>
          <p:nvPr/>
        </p:nvSpPr>
        <p:spPr bwMode="gray">
          <a:xfrm>
            <a:off x="2015569" y="5303244"/>
            <a:ext cx="6578654" cy="276999"/>
          </a:xfrm>
          <a:prstGeom prst="rect">
            <a:avLst/>
          </a:prstGeom>
          <a:noFill/>
          <a:ln>
            <a:noFill/>
          </a:ln>
          <a:effectLst/>
          <a:extLst>
            <a:ext uri="{909E8E84-426E-40DD-AFC4-6F175D3DCCD1}">
              <a14:hiddenFill xmlns:a14="http://schemas.microsoft.com/office/drawing/2010/main">
                <a:solidFill>
                  <a:srgbClr val="FCC704"/>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r>
              <a:rPr lang="zh-CN" altLang="en-US" sz="1200" dirty="0"/>
              <a:t>计划应规定如何保证委员会的独立性，如何收集、贮藏和运送结果。</a:t>
            </a:r>
          </a:p>
        </p:txBody>
      </p:sp>
      <p:sp>
        <p:nvSpPr>
          <p:cNvPr id="107" name="Rectangle 106"/>
          <p:cNvSpPr/>
          <p:nvPr/>
        </p:nvSpPr>
        <p:spPr>
          <a:xfrm>
            <a:off x="4239250" y="1363439"/>
            <a:ext cx="2595337"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en-US" sz="2000" b="1" dirty="0"/>
              <a:t>肿瘤终点的独立审核</a:t>
            </a:r>
            <a:endParaRPr lang="en-US" sz="2000" b="1" dirty="0"/>
          </a:p>
        </p:txBody>
      </p:sp>
      <p:sp>
        <p:nvSpPr>
          <p:cNvPr id="108" name="AutoShape 163"/>
          <p:cNvSpPr>
            <a:spLocks noChangeArrowheads="1"/>
          </p:cNvSpPr>
          <p:nvPr/>
        </p:nvSpPr>
        <p:spPr bwMode="gray">
          <a:xfrm>
            <a:off x="1957732" y="5801301"/>
            <a:ext cx="6720492" cy="512763"/>
          </a:xfrm>
          <a:prstGeom prst="roundRect">
            <a:avLst>
              <a:gd name="adj" fmla="val 16667"/>
            </a:avLst>
          </a:prstGeom>
          <a:ln/>
        </p:spPr>
        <p:style>
          <a:lnRef idx="1">
            <a:schemeClr val="accent1"/>
          </a:lnRef>
          <a:fillRef idx="2">
            <a:schemeClr val="accent1"/>
          </a:fillRef>
          <a:effectRef idx="1">
            <a:schemeClr val="accent1"/>
          </a:effectRef>
          <a:fontRef idx="minor">
            <a:schemeClr val="dk1"/>
          </a:fontRef>
        </p:style>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09" name="Text Box 166"/>
          <p:cNvSpPr txBox="1">
            <a:spLocks noChangeArrowheads="1"/>
          </p:cNvSpPr>
          <p:nvPr/>
        </p:nvSpPr>
        <p:spPr bwMode="gray">
          <a:xfrm>
            <a:off x="2023945" y="5932976"/>
            <a:ext cx="6578654" cy="276999"/>
          </a:xfrm>
          <a:prstGeom prst="rect">
            <a:avLst/>
          </a:prstGeom>
          <a:noFill/>
          <a:ln>
            <a:noFill/>
          </a:ln>
          <a:effectLst/>
          <a:extLst>
            <a:ext uri="{909E8E84-426E-40DD-AFC4-6F175D3DCCD1}">
              <a14:hiddenFill xmlns:a14="http://schemas.microsoft.com/office/drawing/2010/main">
                <a:solidFill>
                  <a:srgbClr val="FCC704"/>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r>
              <a:rPr lang="zh-CN" altLang="en-US" sz="1200" dirty="0"/>
              <a:t>还应包括如何消除不同解释的差异，以及临床数据的最终解释和监察程序。</a:t>
            </a:r>
            <a:endParaRPr lang="en-US" sz="1200" dirty="0"/>
          </a:p>
        </p:txBody>
      </p:sp>
    </p:spTree>
    <p:extLst>
      <p:ext uri="{BB962C8B-B14F-4D97-AF65-F5344CB8AC3E}">
        <p14:creationId xmlns:p14="http://schemas.microsoft.com/office/powerpoint/2010/main" val="2001037630"/>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300" autoRev="1" fill="hold">
                                          <p:stCondLst>
                                            <p:cond delay="0"/>
                                          </p:stCondLst>
                                        </p:cTn>
                                        <p:tgtEl>
                                          <p:spTgt spid="4"/>
                                        </p:tgtEl>
                                        <p:attrNameLst>
                                          <p:attrName>ppt_w</p:attrName>
                                        </p:attrNameLst>
                                      </p:cBhvr>
                                    </p:anim>
                                    <p:anim by="(#ppt_w*0.50)" calcmode="lin" valueType="num">
                                      <p:cBhvr>
                                        <p:cTn id="8" dur="300" decel="50000" autoRev="1" fill="hold">
                                          <p:stCondLst>
                                            <p:cond delay="0"/>
                                          </p:stCondLst>
                                        </p:cTn>
                                        <p:tgtEl>
                                          <p:spTgt spid="4"/>
                                        </p:tgtEl>
                                        <p:attrNameLst>
                                          <p:attrName>ppt_x</p:attrName>
                                        </p:attrNameLst>
                                      </p:cBhvr>
                                    </p:anim>
                                    <p:anim from="(-#ppt_h/2)" to="(#ppt_y)" calcmode="lin" valueType="num">
                                      <p:cBhvr>
                                        <p:cTn id="9" dur="600" fill="hold">
                                          <p:stCondLst>
                                            <p:cond delay="0"/>
                                          </p:stCondLst>
                                        </p:cTn>
                                        <p:tgtEl>
                                          <p:spTgt spid="4"/>
                                        </p:tgtEl>
                                        <p:attrNameLst>
                                          <p:attrName>ppt_y</p:attrName>
                                        </p:attrNameLst>
                                      </p:cBhvr>
                                    </p:anim>
                                    <p:animRot by="21600000">
                                      <p:cBhvr>
                                        <p:cTn id="10" dur="600" fill="hold">
                                          <p:stCondLst>
                                            <p:cond delay="0"/>
                                          </p:stCondLst>
                                        </p:cTn>
                                        <p:tgtEl>
                                          <p:spTgt spid="4"/>
                                        </p:tgtEl>
                                        <p:attrNameLst>
                                          <p:attrName>r</p:attrName>
                                        </p:attrNameLst>
                                      </p:cBhvr>
                                    </p:animRot>
                                  </p:childTnLst>
                                </p:cTn>
                              </p:par>
                            </p:childTnLst>
                          </p:cTn>
                        </p:par>
                        <p:par>
                          <p:cTn id="11" fill="hold">
                            <p:stCondLst>
                              <p:cond delay="660"/>
                            </p:stCondLst>
                            <p:childTnLst>
                              <p:par>
                                <p:cTn id="12" presetID="42" presetClass="entr" presetSubtype="0" fill="hold" nodeType="after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1000"/>
                                        <p:tgtEl>
                                          <p:spTgt spid="86"/>
                                        </p:tgtEl>
                                      </p:cBhvr>
                                    </p:animEffect>
                                    <p:anim calcmode="lin" valueType="num">
                                      <p:cBhvr>
                                        <p:cTn id="15" dur="1000" fill="hold"/>
                                        <p:tgtEl>
                                          <p:spTgt spid="86"/>
                                        </p:tgtEl>
                                        <p:attrNameLst>
                                          <p:attrName>ppt_x</p:attrName>
                                        </p:attrNameLst>
                                      </p:cBhvr>
                                      <p:tavLst>
                                        <p:tav tm="0">
                                          <p:val>
                                            <p:strVal val="#ppt_x"/>
                                          </p:val>
                                        </p:tav>
                                        <p:tav tm="100000">
                                          <p:val>
                                            <p:strVal val="#ppt_x"/>
                                          </p:val>
                                        </p:tav>
                                      </p:tavLst>
                                    </p:anim>
                                    <p:anim calcmode="lin" valueType="num">
                                      <p:cBhvr>
                                        <p:cTn id="16" dur="1000" fill="hold"/>
                                        <p:tgtEl>
                                          <p:spTgt spid="86"/>
                                        </p:tgtEl>
                                        <p:attrNameLst>
                                          <p:attrName>ppt_y</p:attrName>
                                        </p:attrNameLst>
                                      </p:cBhvr>
                                      <p:tavLst>
                                        <p:tav tm="0">
                                          <p:val>
                                            <p:strVal val="#ppt_y+.1"/>
                                          </p:val>
                                        </p:tav>
                                        <p:tav tm="100000">
                                          <p:val>
                                            <p:strVal val="#ppt_y"/>
                                          </p:val>
                                        </p:tav>
                                      </p:tavLst>
                                    </p:anim>
                                  </p:childTnLst>
                                </p:cTn>
                              </p:par>
                            </p:childTnLst>
                          </p:cTn>
                        </p:par>
                        <p:par>
                          <p:cTn id="17" fill="hold">
                            <p:stCondLst>
                              <p:cond delay="1660"/>
                            </p:stCondLst>
                            <p:childTnLst>
                              <p:par>
                                <p:cTn id="18" presetID="12" presetClass="entr" presetSubtype="8"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slide(fromLeft)">
                                      <p:cBhvr>
                                        <p:cTn id="20" dur="1000"/>
                                        <p:tgtEl>
                                          <p:spTgt spid="50"/>
                                        </p:tgtEl>
                                      </p:cBhvr>
                                    </p:animEffect>
                                  </p:childTnLst>
                                </p:cTn>
                              </p:par>
                            </p:childTnLst>
                          </p:cTn>
                        </p:par>
                        <p:par>
                          <p:cTn id="21" fill="hold">
                            <p:stCondLst>
                              <p:cond delay="266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54"/>
                                        </p:tgtEl>
                                        <p:attrNameLst>
                                          <p:attrName>style.visibility</p:attrName>
                                        </p:attrNameLst>
                                      </p:cBhvr>
                                      <p:to>
                                        <p:strVal val="visible"/>
                                      </p:to>
                                    </p:set>
                                    <p:anim calcmode="discrete" valueType="clr">
                                      <p:cBhvr override="childStyle">
                                        <p:cTn id="24" dur="80"/>
                                        <p:tgtEl>
                                          <p:spTgt spid="54"/>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54"/>
                                        </p:tgtEl>
                                        <p:attrNameLst>
                                          <p:attrName>fillcolor</p:attrName>
                                        </p:attrNameLst>
                                      </p:cBhvr>
                                      <p:tavLst>
                                        <p:tav tm="0">
                                          <p:val>
                                            <p:clrVal>
                                              <a:schemeClr val="accent2"/>
                                            </p:clrVal>
                                          </p:val>
                                        </p:tav>
                                        <p:tav tm="50000">
                                          <p:val>
                                            <p:clrVal>
                                              <a:schemeClr val="hlink"/>
                                            </p:clrVal>
                                          </p:val>
                                        </p:tav>
                                      </p:tavLst>
                                    </p:anim>
                                    <p:set>
                                      <p:cBhvr>
                                        <p:cTn id="26" dur="80"/>
                                        <p:tgtEl>
                                          <p:spTgt spid="54"/>
                                        </p:tgtEl>
                                        <p:attrNameLst>
                                          <p:attrName>fill.type</p:attrName>
                                        </p:attrNameLst>
                                      </p:cBhvr>
                                      <p:to>
                                        <p:strVal val="solid"/>
                                      </p:to>
                                    </p:set>
                                  </p:childTnLst>
                                </p:cTn>
                              </p:par>
                            </p:childTnLst>
                          </p:cTn>
                        </p:par>
                        <p:par>
                          <p:cTn id="27" fill="hold">
                            <p:stCondLst>
                              <p:cond delay="3780"/>
                            </p:stCondLst>
                            <p:childTnLst>
                              <p:par>
                                <p:cTn id="28" presetID="12" presetClass="entr" presetSubtype="8"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slide(fromLeft)">
                                      <p:cBhvr>
                                        <p:cTn id="30" dur="1000"/>
                                        <p:tgtEl>
                                          <p:spTgt spid="31"/>
                                        </p:tgtEl>
                                      </p:cBhvr>
                                    </p:animEffect>
                                  </p:childTnLst>
                                </p:cTn>
                              </p:par>
                            </p:childTnLst>
                          </p:cTn>
                        </p:par>
                        <p:par>
                          <p:cTn id="31" fill="hold">
                            <p:stCondLst>
                              <p:cond delay="4780"/>
                            </p:stCondLst>
                            <p:childTnLst>
                              <p:par>
                                <p:cTn id="32" presetID="27" presetClass="entr" presetSubtype="0" fill="hold" grpId="0" nodeType="afterEffect">
                                  <p:stCondLst>
                                    <p:cond delay="0"/>
                                  </p:stCondLst>
                                  <p:iterate type="lt">
                                    <p:tmPct val="50000"/>
                                  </p:iterate>
                                  <p:childTnLst>
                                    <p:set>
                                      <p:cBhvr>
                                        <p:cTn id="33" dur="1" fill="hold">
                                          <p:stCondLst>
                                            <p:cond delay="0"/>
                                          </p:stCondLst>
                                        </p:cTn>
                                        <p:tgtEl>
                                          <p:spTgt spid="82"/>
                                        </p:tgtEl>
                                        <p:attrNameLst>
                                          <p:attrName>style.visibility</p:attrName>
                                        </p:attrNameLst>
                                      </p:cBhvr>
                                      <p:to>
                                        <p:strVal val="visible"/>
                                      </p:to>
                                    </p:set>
                                    <p:anim calcmode="discrete" valueType="clr">
                                      <p:cBhvr override="childStyle">
                                        <p:cTn id="34" dur="80"/>
                                        <p:tgtEl>
                                          <p:spTgt spid="82"/>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82"/>
                                        </p:tgtEl>
                                        <p:attrNameLst>
                                          <p:attrName>fillcolor</p:attrName>
                                        </p:attrNameLst>
                                      </p:cBhvr>
                                      <p:tavLst>
                                        <p:tav tm="0">
                                          <p:val>
                                            <p:clrVal>
                                              <a:schemeClr val="accent2"/>
                                            </p:clrVal>
                                          </p:val>
                                        </p:tav>
                                        <p:tav tm="50000">
                                          <p:val>
                                            <p:clrVal>
                                              <a:schemeClr val="hlink"/>
                                            </p:clrVal>
                                          </p:val>
                                        </p:tav>
                                      </p:tavLst>
                                    </p:anim>
                                    <p:set>
                                      <p:cBhvr>
                                        <p:cTn id="36" dur="80"/>
                                        <p:tgtEl>
                                          <p:spTgt spid="82"/>
                                        </p:tgtEl>
                                        <p:attrNameLst>
                                          <p:attrName>fill.type</p:attrName>
                                        </p:attrNameLst>
                                      </p:cBhvr>
                                      <p:to>
                                        <p:strVal val="solid"/>
                                      </p:to>
                                    </p:set>
                                  </p:childTnLst>
                                </p:cTn>
                              </p:par>
                            </p:childTnLst>
                          </p:cTn>
                        </p:par>
                        <p:par>
                          <p:cTn id="37" fill="hold">
                            <p:stCondLst>
                              <p:cond delay="6180"/>
                            </p:stCondLst>
                            <p:childTnLst>
                              <p:par>
                                <p:cTn id="38" presetID="12" presetClass="entr" presetSubtype="8" fill="hold" nodeType="after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slide(fromLeft)">
                                      <p:cBhvr>
                                        <p:cTn id="40" dur="1000"/>
                                        <p:tgtEl>
                                          <p:spTgt spid="70"/>
                                        </p:tgtEl>
                                      </p:cBhvr>
                                    </p:animEffect>
                                  </p:childTnLst>
                                </p:cTn>
                              </p:par>
                            </p:childTnLst>
                          </p:cTn>
                        </p:par>
                        <p:par>
                          <p:cTn id="41" fill="hold">
                            <p:stCondLst>
                              <p:cond delay="7180"/>
                            </p:stCondLst>
                            <p:childTnLst>
                              <p:par>
                                <p:cTn id="42" presetID="27" presetClass="entr" presetSubtype="0" fill="hold" grpId="0" nodeType="afterEffect">
                                  <p:stCondLst>
                                    <p:cond delay="0"/>
                                  </p:stCondLst>
                                  <p:iterate type="lt">
                                    <p:tmPct val="50000"/>
                                  </p:iterate>
                                  <p:childTnLst>
                                    <p:set>
                                      <p:cBhvr>
                                        <p:cTn id="43" dur="1" fill="hold">
                                          <p:stCondLst>
                                            <p:cond delay="0"/>
                                          </p:stCondLst>
                                        </p:cTn>
                                        <p:tgtEl>
                                          <p:spTgt spid="83"/>
                                        </p:tgtEl>
                                        <p:attrNameLst>
                                          <p:attrName>style.visibility</p:attrName>
                                        </p:attrNameLst>
                                      </p:cBhvr>
                                      <p:to>
                                        <p:strVal val="visible"/>
                                      </p:to>
                                    </p:set>
                                    <p:anim calcmode="discrete" valueType="clr">
                                      <p:cBhvr override="childStyle">
                                        <p:cTn id="44" dur="80"/>
                                        <p:tgtEl>
                                          <p:spTgt spid="83"/>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83"/>
                                        </p:tgtEl>
                                        <p:attrNameLst>
                                          <p:attrName>fillcolor</p:attrName>
                                        </p:attrNameLst>
                                      </p:cBhvr>
                                      <p:tavLst>
                                        <p:tav tm="0">
                                          <p:val>
                                            <p:clrVal>
                                              <a:schemeClr val="accent2"/>
                                            </p:clrVal>
                                          </p:val>
                                        </p:tav>
                                        <p:tav tm="50000">
                                          <p:val>
                                            <p:clrVal>
                                              <a:schemeClr val="hlink"/>
                                            </p:clrVal>
                                          </p:val>
                                        </p:tav>
                                      </p:tavLst>
                                    </p:anim>
                                    <p:set>
                                      <p:cBhvr>
                                        <p:cTn id="46" dur="80"/>
                                        <p:tgtEl>
                                          <p:spTgt spid="83"/>
                                        </p:tgtEl>
                                        <p:attrNameLst>
                                          <p:attrName>fill.type</p:attrName>
                                        </p:attrNameLst>
                                      </p:cBhvr>
                                      <p:to>
                                        <p:strVal val="solid"/>
                                      </p:to>
                                    </p:set>
                                  </p:childTnLst>
                                </p:cTn>
                              </p:par>
                            </p:childTnLst>
                          </p:cTn>
                        </p:par>
                        <p:par>
                          <p:cTn id="47" fill="hold">
                            <p:stCondLst>
                              <p:cond delay="9100"/>
                            </p:stCondLst>
                            <p:childTnLst>
                              <p:par>
                                <p:cTn id="48" presetID="12" presetClass="entr" presetSubtype="8"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slide(fromLeft)">
                                      <p:cBhvr>
                                        <p:cTn id="50" dur="1000"/>
                                        <p:tgtEl>
                                          <p:spTgt spid="7"/>
                                        </p:tgtEl>
                                      </p:cBhvr>
                                    </p:animEffect>
                                  </p:childTnLst>
                                </p:cTn>
                              </p:par>
                            </p:childTnLst>
                          </p:cTn>
                        </p:par>
                        <p:par>
                          <p:cTn id="51" fill="hold">
                            <p:stCondLst>
                              <p:cond delay="10100"/>
                            </p:stCondLst>
                            <p:childTnLst>
                              <p:par>
                                <p:cTn id="52" presetID="27" presetClass="entr" presetSubtype="0" fill="hold" grpId="0" nodeType="afterEffect">
                                  <p:stCondLst>
                                    <p:cond delay="0"/>
                                  </p:stCondLst>
                                  <p:iterate type="lt">
                                    <p:tmPct val="50000"/>
                                  </p:iterate>
                                  <p:childTnLst>
                                    <p:set>
                                      <p:cBhvr>
                                        <p:cTn id="53" dur="1" fill="hold">
                                          <p:stCondLst>
                                            <p:cond delay="0"/>
                                          </p:stCondLst>
                                        </p:cTn>
                                        <p:tgtEl>
                                          <p:spTgt spid="84"/>
                                        </p:tgtEl>
                                        <p:attrNameLst>
                                          <p:attrName>style.visibility</p:attrName>
                                        </p:attrNameLst>
                                      </p:cBhvr>
                                      <p:to>
                                        <p:strVal val="visible"/>
                                      </p:to>
                                    </p:set>
                                    <p:anim calcmode="discrete" valueType="clr">
                                      <p:cBhvr override="childStyle">
                                        <p:cTn id="54"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84"/>
                                        </p:tgtEl>
                                        <p:attrNameLst>
                                          <p:attrName>fillcolor</p:attrName>
                                        </p:attrNameLst>
                                      </p:cBhvr>
                                      <p:tavLst>
                                        <p:tav tm="0">
                                          <p:val>
                                            <p:clrVal>
                                              <a:schemeClr val="accent2"/>
                                            </p:clrVal>
                                          </p:val>
                                        </p:tav>
                                        <p:tav tm="50000">
                                          <p:val>
                                            <p:clrVal>
                                              <a:schemeClr val="hlink"/>
                                            </p:clrVal>
                                          </p:val>
                                        </p:tav>
                                      </p:tavLst>
                                    </p:anim>
                                    <p:set>
                                      <p:cBhvr>
                                        <p:cTn id="56" dur="80"/>
                                        <p:tgtEl>
                                          <p:spTgt spid="84"/>
                                        </p:tgtEl>
                                        <p:attrNameLst>
                                          <p:attrName>fill.type</p:attrName>
                                        </p:attrNameLst>
                                      </p:cBhvr>
                                      <p:to>
                                        <p:strVal val="solid"/>
                                      </p:to>
                                    </p:set>
                                  </p:childTnLst>
                                </p:cTn>
                              </p:par>
                            </p:childTnLst>
                          </p:cTn>
                        </p:par>
                        <p:par>
                          <p:cTn id="57" fill="hold">
                            <p:stCondLst>
                              <p:cond delay="11780"/>
                            </p:stCondLst>
                            <p:childTnLst>
                              <p:par>
                                <p:cTn id="58" presetID="12" presetClass="entr" presetSubtype="8"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slide(fromLeft)">
                                      <p:cBhvr>
                                        <p:cTn id="60" dur="1000"/>
                                        <p:tgtEl>
                                          <p:spTgt spid="19"/>
                                        </p:tgtEl>
                                      </p:cBhvr>
                                    </p:animEffect>
                                  </p:childTnLst>
                                </p:cTn>
                              </p:par>
                            </p:childTnLst>
                          </p:cTn>
                        </p:par>
                        <p:par>
                          <p:cTn id="61" fill="hold">
                            <p:stCondLst>
                              <p:cond delay="12780"/>
                            </p:stCondLst>
                            <p:childTnLst>
                              <p:par>
                                <p:cTn id="62" presetID="27" presetClass="entr" presetSubtype="0" fill="hold" grpId="0" nodeType="afterEffect">
                                  <p:stCondLst>
                                    <p:cond delay="0"/>
                                  </p:stCondLst>
                                  <p:iterate type="lt">
                                    <p:tmPct val="50000"/>
                                  </p:iterate>
                                  <p:childTnLst>
                                    <p:set>
                                      <p:cBhvr>
                                        <p:cTn id="63" dur="1" fill="hold">
                                          <p:stCondLst>
                                            <p:cond delay="0"/>
                                          </p:stCondLst>
                                        </p:cTn>
                                        <p:tgtEl>
                                          <p:spTgt spid="85"/>
                                        </p:tgtEl>
                                        <p:attrNameLst>
                                          <p:attrName>style.visibility</p:attrName>
                                        </p:attrNameLst>
                                      </p:cBhvr>
                                      <p:to>
                                        <p:strVal val="visible"/>
                                      </p:to>
                                    </p:set>
                                    <p:anim calcmode="discrete" valueType="clr">
                                      <p:cBhvr override="childStyle">
                                        <p:cTn id="64" dur="80"/>
                                        <p:tgtEl>
                                          <p:spTgt spid="85"/>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85"/>
                                        </p:tgtEl>
                                        <p:attrNameLst>
                                          <p:attrName>fillcolor</p:attrName>
                                        </p:attrNameLst>
                                      </p:cBhvr>
                                      <p:tavLst>
                                        <p:tav tm="0">
                                          <p:val>
                                            <p:clrVal>
                                              <a:schemeClr val="accent2"/>
                                            </p:clrVal>
                                          </p:val>
                                        </p:tav>
                                        <p:tav tm="50000">
                                          <p:val>
                                            <p:clrVal>
                                              <a:schemeClr val="hlink"/>
                                            </p:clrVal>
                                          </p:val>
                                        </p:tav>
                                      </p:tavLst>
                                    </p:anim>
                                    <p:set>
                                      <p:cBhvr>
                                        <p:cTn id="66" dur="80"/>
                                        <p:tgtEl>
                                          <p:spTgt spid="85"/>
                                        </p:tgtEl>
                                        <p:attrNameLst>
                                          <p:attrName>fill.type</p:attrName>
                                        </p:attrNameLst>
                                      </p:cBhvr>
                                      <p:to>
                                        <p:strVal val="solid"/>
                                      </p:to>
                                    </p:set>
                                  </p:childTnLst>
                                </p:cTn>
                              </p:par>
                            </p:childTnLst>
                          </p:cTn>
                        </p:par>
                        <p:par>
                          <p:cTn id="67" fill="hold">
                            <p:stCondLst>
                              <p:cond delay="14540"/>
                            </p:stCondLst>
                            <p:childTnLst>
                              <p:par>
                                <p:cTn id="68" presetID="27" presetClass="entr" presetSubtype="0" fill="hold" grpId="0" nodeType="afterEffect">
                                  <p:stCondLst>
                                    <p:cond delay="0"/>
                                  </p:stCondLst>
                                  <p:iterate type="lt">
                                    <p:tmPct val="50000"/>
                                  </p:iterate>
                                  <p:childTnLst>
                                    <p:set>
                                      <p:cBhvr>
                                        <p:cTn id="69" dur="1" fill="hold">
                                          <p:stCondLst>
                                            <p:cond delay="0"/>
                                          </p:stCondLst>
                                        </p:cTn>
                                        <p:tgtEl>
                                          <p:spTgt spid="91"/>
                                        </p:tgtEl>
                                        <p:attrNameLst>
                                          <p:attrName>style.visibility</p:attrName>
                                        </p:attrNameLst>
                                      </p:cBhvr>
                                      <p:to>
                                        <p:strVal val="visible"/>
                                      </p:to>
                                    </p:set>
                                    <p:anim calcmode="discrete" valueType="clr">
                                      <p:cBhvr override="childStyle">
                                        <p:cTn id="70" dur="80"/>
                                        <p:tgtEl>
                                          <p:spTgt spid="91"/>
                                        </p:tgtEl>
                                        <p:attrNameLst>
                                          <p:attrName>style.color</p:attrName>
                                        </p:attrNameLst>
                                      </p:cBhvr>
                                      <p:tavLst>
                                        <p:tav tm="0">
                                          <p:val>
                                            <p:clrVal>
                                              <a:schemeClr val="accent2"/>
                                            </p:clrVal>
                                          </p:val>
                                        </p:tav>
                                        <p:tav tm="50000">
                                          <p:val>
                                            <p:clrVal>
                                              <a:schemeClr val="hlink"/>
                                            </p:clrVal>
                                          </p:val>
                                        </p:tav>
                                      </p:tavLst>
                                    </p:anim>
                                    <p:anim calcmode="discrete" valueType="clr">
                                      <p:cBhvr>
                                        <p:cTn id="71" dur="80"/>
                                        <p:tgtEl>
                                          <p:spTgt spid="91"/>
                                        </p:tgtEl>
                                        <p:attrNameLst>
                                          <p:attrName>fillcolor</p:attrName>
                                        </p:attrNameLst>
                                      </p:cBhvr>
                                      <p:tavLst>
                                        <p:tav tm="0">
                                          <p:val>
                                            <p:clrVal>
                                              <a:schemeClr val="accent2"/>
                                            </p:clrVal>
                                          </p:val>
                                        </p:tav>
                                        <p:tav tm="50000">
                                          <p:val>
                                            <p:clrVal>
                                              <a:schemeClr val="hlink"/>
                                            </p:clrVal>
                                          </p:val>
                                        </p:tav>
                                      </p:tavLst>
                                    </p:anim>
                                    <p:set>
                                      <p:cBhvr>
                                        <p:cTn id="72" dur="80"/>
                                        <p:tgtEl>
                                          <p:spTgt spid="91"/>
                                        </p:tgtEl>
                                        <p:attrNameLst>
                                          <p:attrName>fill.type</p:attrName>
                                        </p:attrNameLst>
                                      </p:cBhvr>
                                      <p:to>
                                        <p:strVal val="solid"/>
                                      </p:to>
                                    </p:set>
                                  </p:childTnLst>
                                </p:cTn>
                              </p:par>
                            </p:childTnLst>
                          </p:cTn>
                        </p:par>
                        <p:par>
                          <p:cTn id="73" fill="hold">
                            <p:stCondLst>
                              <p:cond delay="15780"/>
                            </p:stCondLst>
                            <p:childTnLst>
                              <p:par>
                                <p:cTn id="74" presetID="27" presetClass="entr" presetSubtype="0" fill="hold" grpId="0" nodeType="afterEffect">
                                  <p:stCondLst>
                                    <p:cond delay="0"/>
                                  </p:stCondLst>
                                  <p:iterate type="lt">
                                    <p:tmPct val="50000"/>
                                  </p:iterate>
                                  <p:childTnLst>
                                    <p:set>
                                      <p:cBhvr>
                                        <p:cTn id="75" dur="1" fill="hold">
                                          <p:stCondLst>
                                            <p:cond delay="0"/>
                                          </p:stCondLst>
                                        </p:cTn>
                                        <p:tgtEl>
                                          <p:spTgt spid="109"/>
                                        </p:tgtEl>
                                        <p:attrNameLst>
                                          <p:attrName>style.visibility</p:attrName>
                                        </p:attrNameLst>
                                      </p:cBhvr>
                                      <p:to>
                                        <p:strVal val="visible"/>
                                      </p:to>
                                    </p:set>
                                    <p:anim calcmode="discrete" valueType="clr">
                                      <p:cBhvr override="childStyle">
                                        <p:cTn id="76" dur="80"/>
                                        <p:tgtEl>
                                          <p:spTgt spid="109"/>
                                        </p:tgtEl>
                                        <p:attrNameLst>
                                          <p:attrName>style.color</p:attrName>
                                        </p:attrNameLst>
                                      </p:cBhvr>
                                      <p:tavLst>
                                        <p:tav tm="0">
                                          <p:val>
                                            <p:clrVal>
                                              <a:schemeClr val="accent2"/>
                                            </p:clrVal>
                                          </p:val>
                                        </p:tav>
                                        <p:tav tm="50000">
                                          <p:val>
                                            <p:clrVal>
                                              <a:schemeClr val="hlink"/>
                                            </p:clrVal>
                                          </p:val>
                                        </p:tav>
                                      </p:tavLst>
                                    </p:anim>
                                    <p:anim calcmode="discrete" valueType="clr">
                                      <p:cBhvr>
                                        <p:cTn id="77" dur="80"/>
                                        <p:tgtEl>
                                          <p:spTgt spid="109"/>
                                        </p:tgtEl>
                                        <p:attrNameLst>
                                          <p:attrName>fillcolor</p:attrName>
                                        </p:attrNameLst>
                                      </p:cBhvr>
                                      <p:tavLst>
                                        <p:tav tm="0">
                                          <p:val>
                                            <p:clrVal>
                                              <a:schemeClr val="accent2"/>
                                            </p:clrVal>
                                          </p:val>
                                        </p:tav>
                                        <p:tav tm="50000">
                                          <p:val>
                                            <p:clrVal>
                                              <a:schemeClr val="hlink"/>
                                            </p:clrVal>
                                          </p:val>
                                        </p:tav>
                                      </p:tavLst>
                                    </p:anim>
                                    <p:set>
                                      <p:cBhvr>
                                        <p:cTn id="78" dur="80"/>
                                        <p:tgtEl>
                                          <p:spTgt spid="10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4" grpId="0"/>
      <p:bldP spid="82" grpId="0"/>
      <p:bldP spid="83" grpId="0"/>
      <p:bldP spid="84" grpId="0"/>
      <p:bldP spid="85" grpId="0"/>
      <p:bldP spid="91" grpId="0"/>
      <p:bldP spid="10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grpSp>
        <p:nvGrpSpPr>
          <p:cNvPr id="4" name="Group 14"/>
          <p:cNvGrpSpPr/>
          <p:nvPr/>
        </p:nvGrpSpPr>
        <p:grpSpPr>
          <a:xfrm>
            <a:off x="4034357" y="3061354"/>
            <a:ext cx="1061000" cy="1618624"/>
            <a:chOff x="5379142" y="2991066"/>
            <a:chExt cx="1414667" cy="1619124"/>
          </a:xfrm>
          <a:solidFill>
            <a:srgbClr val="8BBDE2"/>
          </a:solidFill>
        </p:grpSpPr>
        <p:sp>
          <p:nvSpPr>
            <p:cNvPr id="6" name="Shape 1723"/>
            <p:cNvSpPr/>
            <p:nvPr/>
          </p:nvSpPr>
          <p:spPr>
            <a:xfrm rot="18900000">
              <a:off x="5379143" y="2991066"/>
              <a:ext cx="1414666" cy="1414666"/>
            </a:xfrm>
            <a:prstGeom prst="roundRect">
              <a:avLst>
                <a:gd name="adj" fmla="val 15000"/>
              </a:avLst>
            </a:prstGeom>
            <a:grpFill/>
            <a:ln w="12700">
              <a:miter lim="400000"/>
            </a:ln>
          </p:spPr>
          <p:txBody>
            <a:bodyPr lIns="50800" tIns="50800" rIns="50800" bIns="50800" anchor="ctr"/>
            <a:lstStyle/>
            <a:p>
              <a:pPr marL="0" marR="0" lvl="0" indent="0" defTabSz="914400" eaLnBrk="1" fontAlgn="auto" latinLnBrk="0" hangingPunct="1">
                <a:lnSpc>
                  <a:spcPct val="100000"/>
                </a:lnSpc>
                <a:spcBef>
                  <a:spcPts val="3375"/>
                </a:spcBef>
                <a:spcAft>
                  <a:spcPts val="0"/>
                </a:spcAft>
                <a:buClrTx/>
                <a:buSzTx/>
                <a:buFontTx/>
                <a:buNone/>
                <a:tabLst/>
                <a:defRPr sz="2500">
                  <a:latin typeface="Aller Light"/>
                  <a:ea typeface="Aller Light"/>
                  <a:cs typeface="Aller Light"/>
                  <a:sym typeface="Aller Light"/>
                </a:defRPr>
              </a:pPr>
              <a:endParaRPr kumimoji="0" sz="25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Aller Light"/>
              </a:endParaRPr>
            </a:p>
          </p:txBody>
        </p:sp>
        <p:sp>
          <p:nvSpPr>
            <p:cNvPr id="7" name="Shape 1726"/>
            <p:cNvSpPr/>
            <p:nvPr/>
          </p:nvSpPr>
          <p:spPr>
            <a:xfrm rot="18900000">
              <a:off x="5379142" y="3195523"/>
              <a:ext cx="1414666" cy="1414667"/>
            </a:xfrm>
            <a:prstGeom prst="roundRect">
              <a:avLst>
                <a:gd name="adj" fmla="val 15000"/>
              </a:avLst>
            </a:prstGeom>
            <a:grpFill/>
            <a:ln w="38100" cap="flat">
              <a:solidFill>
                <a:sysClr val="window" lastClr="FFFFFF"/>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marL="0" marR="0" lvl="0" indent="0" defTabSz="914400" eaLnBrk="1" fontAlgn="auto" latinLnBrk="0" hangingPunct="1">
                <a:lnSpc>
                  <a:spcPct val="100000"/>
                </a:lnSpc>
                <a:spcBef>
                  <a:spcPts val="3375"/>
                </a:spcBef>
                <a:spcAft>
                  <a:spcPts val="0"/>
                </a:spcAft>
                <a:buClrTx/>
                <a:buSzTx/>
                <a:buFontTx/>
                <a:buNone/>
                <a:tabLst/>
                <a:defRPr sz="2500">
                  <a:latin typeface="Aller Light"/>
                  <a:ea typeface="Aller Light"/>
                  <a:cs typeface="Aller Light"/>
                  <a:sym typeface="Aller Light"/>
                </a:defRPr>
              </a:pPr>
              <a:endParaRPr kumimoji="0" sz="25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Aller Light"/>
              </a:endParaRPr>
            </a:p>
          </p:txBody>
        </p:sp>
      </p:grpSp>
      <p:grpSp>
        <p:nvGrpSpPr>
          <p:cNvPr id="8" name="Group 12"/>
          <p:cNvGrpSpPr/>
          <p:nvPr/>
        </p:nvGrpSpPr>
        <p:grpSpPr>
          <a:xfrm>
            <a:off x="2672903" y="3269633"/>
            <a:ext cx="1061000" cy="1618624"/>
            <a:chOff x="3563871" y="3199409"/>
            <a:chExt cx="1414666" cy="1619124"/>
          </a:xfrm>
          <a:solidFill>
            <a:srgbClr val="8D86BA"/>
          </a:solidFill>
        </p:grpSpPr>
        <p:sp>
          <p:nvSpPr>
            <p:cNvPr id="9" name="Shape 1722"/>
            <p:cNvSpPr/>
            <p:nvPr/>
          </p:nvSpPr>
          <p:spPr>
            <a:xfrm rot="8100000">
              <a:off x="3563871" y="3403867"/>
              <a:ext cx="1414666" cy="1414666"/>
            </a:xfrm>
            <a:prstGeom prst="roundRect">
              <a:avLst>
                <a:gd name="adj" fmla="val 15000"/>
              </a:avLst>
            </a:prstGeom>
            <a:grpFill/>
            <a:ln w="12700">
              <a:miter lim="400000"/>
            </a:ln>
          </p:spPr>
          <p:txBody>
            <a:bodyPr lIns="50800" tIns="50800" rIns="50800" bIns="50800" anchor="ctr"/>
            <a:lstStyle/>
            <a:p>
              <a:pPr marL="0" marR="0" lvl="0" indent="0" defTabSz="914400" eaLnBrk="1" fontAlgn="auto" latinLnBrk="0" hangingPunct="1">
                <a:lnSpc>
                  <a:spcPct val="100000"/>
                </a:lnSpc>
                <a:spcBef>
                  <a:spcPts val="3375"/>
                </a:spcBef>
                <a:spcAft>
                  <a:spcPts val="0"/>
                </a:spcAft>
                <a:buClrTx/>
                <a:buSzTx/>
                <a:buFontTx/>
                <a:buNone/>
                <a:tabLst/>
                <a:defRPr sz="2500">
                  <a:latin typeface="Aller Light"/>
                  <a:ea typeface="Aller Light"/>
                  <a:cs typeface="Aller Light"/>
                  <a:sym typeface="Aller Light"/>
                </a:defRPr>
              </a:pPr>
              <a:endParaRPr kumimoji="0" sz="25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Aller Light"/>
              </a:endParaRPr>
            </a:p>
          </p:txBody>
        </p:sp>
        <p:sp>
          <p:nvSpPr>
            <p:cNvPr id="10" name="Shape 1729"/>
            <p:cNvSpPr/>
            <p:nvPr/>
          </p:nvSpPr>
          <p:spPr>
            <a:xfrm rot="8100000">
              <a:off x="3563871" y="3199409"/>
              <a:ext cx="1414666" cy="1414667"/>
            </a:xfrm>
            <a:prstGeom prst="roundRect">
              <a:avLst>
                <a:gd name="adj" fmla="val 15000"/>
              </a:avLst>
            </a:prstGeom>
            <a:grpFill/>
            <a:ln w="38100" cap="flat">
              <a:solidFill>
                <a:sysClr val="window" lastClr="FFFFFF"/>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marL="0" marR="0" lvl="0" indent="0" defTabSz="914400" eaLnBrk="1" fontAlgn="auto" latinLnBrk="0" hangingPunct="1">
                <a:lnSpc>
                  <a:spcPct val="100000"/>
                </a:lnSpc>
                <a:spcBef>
                  <a:spcPts val="3375"/>
                </a:spcBef>
                <a:spcAft>
                  <a:spcPts val="0"/>
                </a:spcAft>
                <a:buClrTx/>
                <a:buSzTx/>
                <a:buFontTx/>
                <a:buNone/>
                <a:tabLst/>
                <a:defRPr sz="2500">
                  <a:latin typeface="Aller Light"/>
                  <a:ea typeface="Aller Light"/>
                  <a:cs typeface="Aller Light"/>
                  <a:sym typeface="Aller Light"/>
                </a:defRPr>
              </a:pPr>
              <a:endParaRPr kumimoji="0" sz="25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Aller Light"/>
              </a:endParaRPr>
            </a:p>
          </p:txBody>
        </p:sp>
      </p:grpSp>
      <p:grpSp>
        <p:nvGrpSpPr>
          <p:cNvPr id="11" name="Group 11"/>
          <p:cNvGrpSpPr/>
          <p:nvPr/>
        </p:nvGrpSpPr>
        <p:grpSpPr>
          <a:xfrm>
            <a:off x="1259632" y="3061354"/>
            <a:ext cx="1061000" cy="1618624"/>
            <a:chOff x="1743076" y="2991066"/>
            <a:chExt cx="1414666" cy="1619124"/>
          </a:xfrm>
          <a:solidFill>
            <a:srgbClr val="8BBDE2"/>
          </a:solidFill>
        </p:grpSpPr>
        <p:sp>
          <p:nvSpPr>
            <p:cNvPr id="12" name="Shape 1721"/>
            <p:cNvSpPr/>
            <p:nvPr/>
          </p:nvSpPr>
          <p:spPr>
            <a:xfrm rot="18900000">
              <a:off x="1743076" y="2991066"/>
              <a:ext cx="1414666" cy="1414666"/>
            </a:xfrm>
            <a:prstGeom prst="roundRect">
              <a:avLst>
                <a:gd name="adj" fmla="val 15000"/>
              </a:avLst>
            </a:prstGeom>
            <a:grpFill/>
            <a:ln w="12700">
              <a:miter lim="400000"/>
            </a:ln>
          </p:spPr>
          <p:txBody>
            <a:bodyPr lIns="50800" tIns="50800" rIns="50800" bIns="50800" anchor="ctr"/>
            <a:lstStyle/>
            <a:p>
              <a:pPr marL="0" marR="0" lvl="0" indent="0" defTabSz="914400" eaLnBrk="1" fontAlgn="auto" latinLnBrk="0" hangingPunct="1">
                <a:lnSpc>
                  <a:spcPct val="100000"/>
                </a:lnSpc>
                <a:spcBef>
                  <a:spcPts val="3375"/>
                </a:spcBef>
                <a:spcAft>
                  <a:spcPts val="0"/>
                </a:spcAft>
                <a:buClrTx/>
                <a:buSzTx/>
                <a:buFontTx/>
                <a:buNone/>
                <a:tabLst/>
                <a:defRPr sz="2500">
                  <a:latin typeface="Aller Light"/>
                  <a:ea typeface="Aller Light"/>
                  <a:cs typeface="Aller Light"/>
                  <a:sym typeface="Aller Light"/>
                </a:defRPr>
              </a:pPr>
              <a:endParaRPr kumimoji="0" sz="25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Aller Light"/>
              </a:endParaRPr>
            </a:p>
          </p:txBody>
        </p:sp>
        <p:sp>
          <p:nvSpPr>
            <p:cNvPr id="13" name="Shape 1732"/>
            <p:cNvSpPr/>
            <p:nvPr/>
          </p:nvSpPr>
          <p:spPr>
            <a:xfrm rot="18900000">
              <a:off x="1743076" y="3195523"/>
              <a:ext cx="1414666" cy="1414667"/>
            </a:xfrm>
            <a:prstGeom prst="roundRect">
              <a:avLst>
                <a:gd name="adj" fmla="val 15000"/>
              </a:avLst>
            </a:prstGeom>
            <a:grpFill/>
            <a:ln w="50800" cap="flat">
              <a:solidFill>
                <a:sysClr val="window" lastClr="FFFFFF"/>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marL="0" marR="0" lvl="0" indent="0" defTabSz="914400" eaLnBrk="1" fontAlgn="auto" latinLnBrk="0" hangingPunct="1">
                <a:lnSpc>
                  <a:spcPct val="100000"/>
                </a:lnSpc>
                <a:spcBef>
                  <a:spcPts val="3375"/>
                </a:spcBef>
                <a:spcAft>
                  <a:spcPts val="0"/>
                </a:spcAft>
                <a:buClrTx/>
                <a:buSzTx/>
                <a:buFontTx/>
                <a:buNone/>
                <a:tabLst/>
                <a:defRPr sz="2500">
                  <a:latin typeface="Aller Light"/>
                  <a:ea typeface="Aller Light"/>
                  <a:cs typeface="Aller Light"/>
                  <a:sym typeface="Aller Light"/>
                </a:defRPr>
              </a:pPr>
              <a:endParaRPr kumimoji="0" sz="25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Aller Light"/>
              </a:endParaRPr>
            </a:p>
          </p:txBody>
        </p:sp>
      </p:grpSp>
      <p:grpSp>
        <p:nvGrpSpPr>
          <p:cNvPr id="14" name="Group 15"/>
          <p:cNvGrpSpPr/>
          <p:nvPr/>
        </p:nvGrpSpPr>
        <p:grpSpPr>
          <a:xfrm>
            <a:off x="5399953" y="3269632"/>
            <a:ext cx="1061000" cy="1618626"/>
            <a:chOff x="7199937" y="3199409"/>
            <a:chExt cx="1414666" cy="1619125"/>
          </a:xfrm>
          <a:solidFill>
            <a:srgbClr val="8D86BA"/>
          </a:solidFill>
        </p:grpSpPr>
        <p:sp>
          <p:nvSpPr>
            <p:cNvPr id="15" name="Shape 1724"/>
            <p:cNvSpPr/>
            <p:nvPr/>
          </p:nvSpPr>
          <p:spPr>
            <a:xfrm rot="8100000">
              <a:off x="7199937" y="3403868"/>
              <a:ext cx="1414666" cy="1414666"/>
            </a:xfrm>
            <a:prstGeom prst="roundRect">
              <a:avLst>
                <a:gd name="adj" fmla="val 15000"/>
              </a:avLst>
            </a:prstGeom>
            <a:grpFill/>
            <a:ln w="12700">
              <a:miter lim="400000"/>
            </a:ln>
          </p:spPr>
          <p:txBody>
            <a:bodyPr lIns="50800" tIns="50800" rIns="50800" bIns="50800" anchor="ctr"/>
            <a:lstStyle/>
            <a:p>
              <a:pPr marL="0" marR="0" lvl="0" indent="0" defTabSz="914400" eaLnBrk="1" fontAlgn="auto" latinLnBrk="0" hangingPunct="1">
                <a:lnSpc>
                  <a:spcPct val="100000"/>
                </a:lnSpc>
                <a:spcBef>
                  <a:spcPts val="3375"/>
                </a:spcBef>
                <a:spcAft>
                  <a:spcPts val="0"/>
                </a:spcAft>
                <a:buClrTx/>
                <a:buSzTx/>
                <a:buFontTx/>
                <a:buNone/>
                <a:tabLst/>
                <a:defRPr sz="2500">
                  <a:latin typeface="Aller Light"/>
                  <a:ea typeface="Aller Light"/>
                  <a:cs typeface="Aller Light"/>
                  <a:sym typeface="Aller Light"/>
                </a:defRPr>
              </a:pPr>
              <a:endParaRPr kumimoji="0" sz="25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Aller Light"/>
              </a:endParaRPr>
            </a:p>
          </p:txBody>
        </p:sp>
        <p:sp>
          <p:nvSpPr>
            <p:cNvPr id="16" name="Shape 1735"/>
            <p:cNvSpPr/>
            <p:nvPr/>
          </p:nvSpPr>
          <p:spPr>
            <a:xfrm rot="8100000">
              <a:off x="7199937" y="3199409"/>
              <a:ext cx="1414666" cy="1414667"/>
            </a:xfrm>
            <a:prstGeom prst="roundRect">
              <a:avLst>
                <a:gd name="adj" fmla="val 15000"/>
              </a:avLst>
            </a:prstGeom>
            <a:grpFill/>
            <a:ln w="38100" cap="flat">
              <a:solidFill>
                <a:sysClr val="window" lastClr="FFFFFF"/>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marL="0" marR="0" lvl="0" indent="0" defTabSz="914400" eaLnBrk="1" fontAlgn="auto" latinLnBrk="0" hangingPunct="1">
                <a:lnSpc>
                  <a:spcPct val="100000"/>
                </a:lnSpc>
                <a:spcBef>
                  <a:spcPts val="3375"/>
                </a:spcBef>
                <a:spcAft>
                  <a:spcPts val="0"/>
                </a:spcAft>
                <a:buClrTx/>
                <a:buSzTx/>
                <a:buFontTx/>
                <a:buNone/>
                <a:tabLst/>
                <a:defRPr sz="2500">
                  <a:latin typeface="Aller Light"/>
                  <a:ea typeface="Aller Light"/>
                  <a:cs typeface="Aller Light"/>
                  <a:sym typeface="Aller Light"/>
                </a:defRPr>
              </a:pPr>
              <a:endParaRPr kumimoji="0" sz="25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Aller Light"/>
              </a:endParaRPr>
            </a:p>
          </p:txBody>
        </p:sp>
      </p:grpSp>
      <p:grpSp>
        <p:nvGrpSpPr>
          <p:cNvPr id="17" name="Group 16"/>
          <p:cNvGrpSpPr/>
          <p:nvPr/>
        </p:nvGrpSpPr>
        <p:grpSpPr>
          <a:xfrm>
            <a:off x="6761407" y="3061354"/>
            <a:ext cx="1061000" cy="1618624"/>
            <a:chOff x="9015209" y="2991066"/>
            <a:chExt cx="1414666" cy="1619124"/>
          </a:xfrm>
          <a:solidFill>
            <a:srgbClr val="8BBDE2"/>
          </a:solidFill>
        </p:grpSpPr>
        <p:sp>
          <p:nvSpPr>
            <p:cNvPr id="18" name="Shape 1725"/>
            <p:cNvSpPr/>
            <p:nvPr/>
          </p:nvSpPr>
          <p:spPr>
            <a:xfrm rot="18900000">
              <a:off x="9015209" y="2991066"/>
              <a:ext cx="1414666" cy="1414666"/>
            </a:xfrm>
            <a:prstGeom prst="roundRect">
              <a:avLst>
                <a:gd name="adj" fmla="val 15000"/>
              </a:avLst>
            </a:prstGeom>
            <a:grpFill/>
            <a:ln w="12700">
              <a:miter lim="400000"/>
            </a:ln>
          </p:spPr>
          <p:txBody>
            <a:bodyPr lIns="50800" tIns="50800" rIns="50800" bIns="50800" anchor="ctr"/>
            <a:lstStyle/>
            <a:p>
              <a:pPr marL="0" marR="0" lvl="0" indent="0" defTabSz="914400" eaLnBrk="1" fontAlgn="auto" latinLnBrk="0" hangingPunct="1">
                <a:lnSpc>
                  <a:spcPct val="100000"/>
                </a:lnSpc>
                <a:spcBef>
                  <a:spcPts val="3375"/>
                </a:spcBef>
                <a:spcAft>
                  <a:spcPts val="0"/>
                </a:spcAft>
                <a:buClrTx/>
                <a:buSzTx/>
                <a:buFontTx/>
                <a:buNone/>
                <a:tabLst/>
                <a:defRPr sz="2500">
                  <a:latin typeface="Aller Light"/>
                  <a:ea typeface="Aller Light"/>
                  <a:cs typeface="Aller Light"/>
                  <a:sym typeface="Aller Light"/>
                </a:defRPr>
              </a:pPr>
              <a:endParaRPr kumimoji="0" sz="25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Aller Light"/>
              </a:endParaRPr>
            </a:p>
          </p:txBody>
        </p:sp>
        <p:sp>
          <p:nvSpPr>
            <p:cNvPr id="19" name="Shape 1738"/>
            <p:cNvSpPr/>
            <p:nvPr/>
          </p:nvSpPr>
          <p:spPr>
            <a:xfrm rot="18900000">
              <a:off x="9015209" y="3195523"/>
              <a:ext cx="1414666" cy="1414667"/>
            </a:xfrm>
            <a:prstGeom prst="roundRect">
              <a:avLst>
                <a:gd name="adj" fmla="val 15000"/>
              </a:avLst>
            </a:prstGeom>
            <a:grpFill/>
            <a:ln w="38100" cap="flat">
              <a:solidFill>
                <a:sysClr val="window" lastClr="FFFFFF"/>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marL="0" marR="0" lvl="0" indent="0" defTabSz="914400" eaLnBrk="1" fontAlgn="auto" latinLnBrk="0" hangingPunct="1">
                <a:lnSpc>
                  <a:spcPct val="100000"/>
                </a:lnSpc>
                <a:spcBef>
                  <a:spcPts val="3375"/>
                </a:spcBef>
                <a:spcAft>
                  <a:spcPts val="0"/>
                </a:spcAft>
                <a:buClrTx/>
                <a:buSzTx/>
                <a:buFontTx/>
                <a:buNone/>
                <a:tabLst/>
                <a:defRPr sz="2500">
                  <a:latin typeface="Aller Light"/>
                  <a:ea typeface="Aller Light"/>
                  <a:cs typeface="Aller Light"/>
                  <a:sym typeface="Aller Light"/>
                </a:defRPr>
              </a:pPr>
              <a:endParaRPr kumimoji="0" sz="25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Aller Light"/>
              </a:endParaRPr>
            </a:p>
          </p:txBody>
        </p:sp>
      </p:grpSp>
      <p:sp>
        <p:nvSpPr>
          <p:cNvPr id="20" name="Text Placeholder 4"/>
          <p:cNvSpPr txBox="1">
            <a:spLocks/>
          </p:cNvSpPr>
          <p:nvPr/>
        </p:nvSpPr>
        <p:spPr>
          <a:xfrm>
            <a:off x="1336075" y="3839020"/>
            <a:ext cx="908114" cy="267683"/>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b="1"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1</a:t>
            </a:r>
            <a:endParaRPr kumimoji="0" lang="en-GB" altLang="zh-CN"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1" name="Text Placeholder 4"/>
          <p:cNvSpPr txBox="1">
            <a:spLocks/>
          </p:cNvSpPr>
          <p:nvPr/>
        </p:nvSpPr>
        <p:spPr>
          <a:xfrm>
            <a:off x="2747274" y="3839020"/>
            <a:ext cx="908114" cy="267683"/>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altLang="zh-CN" b="1" dirty="0">
                <a:solidFill>
                  <a:sysClr val="window" lastClr="FFFFFF"/>
                </a:solidFill>
                <a:latin typeface="微软雅黑" panose="020B0503020204020204" pitchFamily="34" charset="-122"/>
                <a:ea typeface="微软雅黑" panose="020B0503020204020204" pitchFamily="34" charset="-122"/>
              </a:rPr>
              <a:t>2</a:t>
            </a:r>
            <a:endParaRPr lang="en-GB" altLang="zh-CN" b="1" dirty="0">
              <a:solidFill>
                <a:sysClr val="window" lastClr="FFFFFF"/>
              </a:solidFill>
              <a:latin typeface="微软雅黑" panose="020B0503020204020204" pitchFamily="34" charset="-122"/>
              <a:ea typeface="微软雅黑" panose="020B0503020204020204" pitchFamily="34" charset="-122"/>
            </a:endParaRPr>
          </a:p>
        </p:txBody>
      </p:sp>
      <p:sp>
        <p:nvSpPr>
          <p:cNvPr id="22" name="Text Placeholder 4"/>
          <p:cNvSpPr txBox="1">
            <a:spLocks/>
          </p:cNvSpPr>
          <p:nvPr/>
        </p:nvSpPr>
        <p:spPr>
          <a:xfrm>
            <a:off x="4110265" y="3839020"/>
            <a:ext cx="908114" cy="267683"/>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fontAlgn="auto">
              <a:lnSpc>
                <a:spcPct val="100000"/>
              </a:lnSpc>
              <a:spcAft>
                <a:spcPts val="0"/>
              </a:spcAft>
              <a:buClrTx/>
              <a:buSzTx/>
              <a:buNone/>
              <a:tabLst/>
              <a:defRPr/>
            </a:pPr>
            <a:r>
              <a:rPr lang="en-US" altLang="zh-CN" b="1" dirty="0">
                <a:solidFill>
                  <a:sysClr val="window" lastClr="FFFFFF"/>
                </a:solidFill>
                <a:latin typeface="微软雅黑" panose="020B0503020204020204" pitchFamily="34" charset="-122"/>
                <a:ea typeface="微软雅黑" panose="020B0503020204020204" pitchFamily="34" charset="-122"/>
              </a:rPr>
              <a:t>3</a:t>
            </a:r>
            <a:endParaRPr lang="en-GB" altLang="zh-CN" b="1" dirty="0">
              <a:solidFill>
                <a:sysClr val="window" lastClr="FFFFFF"/>
              </a:solidFill>
              <a:latin typeface="微软雅黑" panose="020B0503020204020204" pitchFamily="34" charset="-122"/>
              <a:ea typeface="微软雅黑" panose="020B0503020204020204" pitchFamily="34" charset="-122"/>
            </a:endParaRPr>
          </a:p>
        </p:txBody>
      </p:sp>
      <p:sp>
        <p:nvSpPr>
          <p:cNvPr id="23" name="Text Placeholder 4"/>
          <p:cNvSpPr txBox="1">
            <a:spLocks/>
          </p:cNvSpPr>
          <p:nvPr/>
        </p:nvSpPr>
        <p:spPr>
          <a:xfrm>
            <a:off x="5473789" y="3839020"/>
            <a:ext cx="908114" cy="267683"/>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altLang="zh-CN" b="1" dirty="0">
                <a:solidFill>
                  <a:sysClr val="window" lastClr="FFFFFF"/>
                </a:solidFill>
                <a:latin typeface="微软雅黑" panose="020B0503020204020204" pitchFamily="34" charset="-122"/>
                <a:ea typeface="微软雅黑" panose="020B0503020204020204" pitchFamily="34" charset="-122"/>
              </a:rPr>
              <a:t>4</a:t>
            </a:r>
            <a:endParaRPr lang="en-GB" altLang="zh-CN" b="1" dirty="0">
              <a:solidFill>
                <a:sysClr val="window" lastClr="FFFFFF"/>
              </a:solidFill>
              <a:latin typeface="微软雅黑" panose="020B0503020204020204" pitchFamily="34" charset="-122"/>
              <a:ea typeface="微软雅黑" panose="020B0503020204020204" pitchFamily="34" charset="-122"/>
            </a:endParaRPr>
          </a:p>
        </p:txBody>
      </p:sp>
      <p:sp>
        <p:nvSpPr>
          <p:cNvPr id="24" name="Text Placeholder 4"/>
          <p:cNvSpPr txBox="1">
            <a:spLocks/>
          </p:cNvSpPr>
          <p:nvPr/>
        </p:nvSpPr>
        <p:spPr>
          <a:xfrm>
            <a:off x="6837850" y="3839020"/>
            <a:ext cx="908114" cy="267683"/>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fontAlgn="auto">
              <a:lnSpc>
                <a:spcPct val="100000"/>
              </a:lnSpc>
              <a:spcAft>
                <a:spcPts val="0"/>
              </a:spcAft>
              <a:buClrTx/>
              <a:buSzTx/>
              <a:buNone/>
              <a:tabLst/>
              <a:defRPr/>
            </a:pPr>
            <a:r>
              <a:rPr lang="en-US" altLang="zh-CN" b="1" dirty="0">
                <a:solidFill>
                  <a:sysClr val="window" lastClr="FFFFFF"/>
                </a:solidFill>
                <a:latin typeface="微软雅黑" panose="020B0503020204020204" pitchFamily="34" charset="-122"/>
                <a:ea typeface="微软雅黑" panose="020B0503020204020204" pitchFamily="34" charset="-122"/>
              </a:rPr>
              <a:t>5</a:t>
            </a:r>
            <a:endParaRPr lang="en-GB" altLang="zh-CN" b="1" dirty="0">
              <a:solidFill>
                <a:sysClr val="window" lastClr="FFFFFF"/>
              </a:solidFill>
              <a:latin typeface="微软雅黑" panose="020B0503020204020204" pitchFamily="34" charset="-122"/>
              <a:ea typeface="微软雅黑" panose="020B0503020204020204" pitchFamily="34" charset="-122"/>
            </a:endParaRPr>
          </a:p>
        </p:txBody>
      </p:sp>
      <p:sp>
        <p:nvSpPr>
          <p:cNvPr id="25" name="TextBox 52"/>
          <p:cNvSpPr txBox="1"/>
          <p:nvPr/>
        </p:nvSpPr>
        <p:spPr>
          <a:xfrm>
            <a:off x="207273" y="1664546"/>
            <a:ext cx="2912589" cy="1218795"/>
          </a:xfrm>
          <a:prstGeom prst="rect">
            <a:avLst/>
          </a:prstGeom>
          <a:noFill/>
        </p:spPr>
        <p:txBody>
          <a:bodyPr wrap="square" lIns="0" tIns="0" rIns="0" bIns="0" rtlCol="0">
            <a:spAutoFit/>
          </a:bodyPr>
          <a:lstStyle/>
          <a:p>
            <a:pPr marL="171450" lvl="0" indent="-171450" algn="just" defTabSz="914400">
              <a:lnSpc>
                <a:spcPct val="120000"/>
              </a:lnSpc>
              <a:buFont typeface="Arial" panose="020B0604020202020204" pitchFamily="34" charset="0"/>
              <a:buChar char="•"/>
              <a:defRPr/>
            </a:pPr>
            <a:r>
              <a:rPr lang="zh-CN" altLang="en-US" sz="1100" kern="0" dirty="0">
                <a:solidFill>
                  <a:sysClr val="windowText" lastClr="000000">
                    <a:lumMod val="85000"/>
                    <a:lumOff val="15000"/>
                  </a:sysClr>
                </a:solidFill>
                <a:latin typeface="微软雅黑" pitchFamily="34" charset="-122"/>
                <a:ea typeface="微软雅黑" pitchFamily="34" charset="-122"/>
              </a:rPr>
              <a:t>临床试验终</a:t>
            </a:r>
            <a:r>
              <a:rPr lang="zh-CN" altLang="en-US" sz="1100" kern="0" dirty="0" smtClean="0">
                <a:solidFill>
                  <a:sysClr val="windowText" lastClr="000000">
                    <a:lumMod val="85000"/>
                    <a:lumOff val="15000"/>
                  </a:sysClr>
                </a:solidFill>
                <a:latin typeface="微软雅黑" pitchFamily="34" charset="-122"/>
                <a:ea typeface="微软雅黑" pitchFamily="34" charset="-122"/>
              </a:rPr>
              <a:t>点服</a:t>
            </a:r>
            <a:r>
              <a:rPr lang="zh-CN" altLang="en-US" sz="1100" kern="0" dirty="0">
                <a:solidFill>
                  <a:sysClr val="windowText" lastClr="000000">
                    <a:lumMod val="85000"/>
                    <a:lumOff val="15000"/>
                  </a:sysClr>
                </a:solidFill>
                <a:latin typeface="微软雅黑" pitchFamily="34" charset="-122"/>
                <a:ea typeface="微软雅黑" pitchFamily="34" charset="-122"/>
              </a:rPr>
              <a:t>务于不同的研究目的</a:t>
            </a:r>
            <a:r>
              <a:rPr lang="zh-CN" altLang="en-US" sz="1100" kern="0" dirty="0" smtClean="0">
                <a:solidFill>
                  <a:sysClr val="windowText" lastClr="000000">
                    <a:lumMod val="85000"/>
                    <a:lumOff val="15000"/>
                  </a:sysClr>
                </a:solidFill>
                <a:latin typeface="微软雅黑" pitchFamily="34" charset="-122"/>
                <a:ea typeface="微软雅黑" pitchFamily="34" charset="-122"/>
              </a:rPr>
              <a:t>。</a:t>
            </a:r>
            <a:endParaRPr lang="en-US" altLang="zh-CN" sz="1100" kern="0" dirty="0" smtClean="0">
              <a:solidFill>
                <a:sysClr val="windowText" lastClr="000000">
                  <a:lumMod val="85000"/>
                  <a:lumOff val="15000"/>
                </a:sysClr>
              </a:solidFill>
              <a:latin typeface="微软雅黑" pitchFamily="34" charset="-122"/>
              <a:ea typeface="微软雅黑" pitchFamily="34" charset="-122"/>
            </a:endParaRPr>
          </a:p>
          <a:p>
            <a:pPr marL="171450" lvl="0" indent="-171450" algn="just" defTabSz="914400">
              <a:lnSpc>
                <a:spcPct val="120000"/>
              </a:lnSpc>
              <a:buFont typeface="Arial" panose="020B0604020202020204" pitchFamily="34" charset="0"/>
              <a:buChar char="•"/>
              <a:defRPr/>
            </a:pPr>
            <a:r>
              <a:rPr lang="zh-CN" altLang="en-US" sz="1100" kern="0" dirty="0" smtClean="0">
                <a:solidFill>
                  <a:sysClr val="windowText" lastClr="000000">
                    <a:lumMod val="85000"/>
                    <a:lumOff val="15000"/>
                  </a:sysClr>
                </a:solidFill>
                <a:latin typeface="微软雅黑" pitchFamily="34" charset="-122"/>
                <a:ea typeface="微软雅黑" pitchFamily="34" charset="-122"/>
              </a:rPr>
              <a:t>在</a:t>
            </a:r>
            <a:r>
              <a:rPr lang="zh-CN" altLang="en-US" sz="1100" kern="0" dirty="0">
                <a:solidFill>
                  <a:sysClr val="windowText" lastClr="000000">
                    <a:lumMod val="85000"/>
                    <a:lumOff val="15000"/>
                  </a:sysClr>
                </a:solidFill>
                <a:latin typeface="微软雅黑" pitchFamily="34" charset="-122"/>
                <a:ea typeface="微软雅黑" pitchFamily="34" charset="-122"/>
              </a:rPr>
              <a:t>传统的肿瘤药物的研发中，早期的临床试验目的是评价安全性以及</a:t>
            </a:r>
            <a:r>
              <a:rPr lang="zh-CN" altLang="en-US" sz="1100" b="1" kern="0" dirty="0">
                <a:solidFill>
                  <a:srgbClr val="0000FF"/>
                </a:solidFill>
                <a:latin typeface="微软雅黑" pitchFamily="34" charset="-122"/>
                <a:ea typeface="微软雅黑" pitchFamily="34" charset="-122"/>
              </a:rPr>
              <a:t>药物的生物活性</a:t>
            </a:r>
            <a:r>
              <a:rPr lang="zh-CN" altLang="en-US" sz="1100" kern="0" dirty="0">
                <a:solidFill>
                  <a:sysClr val="windowText" lastClr="000000">
                    <a:lumMod val="85000"/>
                    <a:lumOff val="15000"/>
                  </a:sysClr>
                </a:solidFill>
                <a:latin typeface="微软雅黑" pitchFamily="34" charset="-122"/>
                <a:ea typeface="微软雅黑" pitchFamily="34" charset="-122"/>
              </a:rPr>
              <a:t>，如肿瘤缩小</a:t>
            </a:r>
            <a:r>
              <a:rPr lang="zh-CN" altLang="en-US" sz="1100" kern="0" dirty="0" smtClean="0">
                <a:solidFill>
                  <a:sysClr val="windowText" lastClr="000000">
                    <a:lumMod val="85000"/>
                    <a:lumOff val="15000"/>
                  </a:sysClr>
                </a:solidFill>
                <a:latin typeface="微软雅黑" pitchFamily="34" charset="-122"/>
                <a:ea typeface="微软雅黑" pitchFamily="34" charset="-122"/>
              </a:rPr>
              <a:t>。</a:t>
            </a:r>
            <a:endParaRPr lang="en-US" altLang="zh-CN" sz="1100" kern="0" dirty="0" smtClean="0">
              <a:solidFill>
                <a:sysClr val="windowText" lastClr="000000">
                  <a:lumMod val="85000"/>
                  <a:lumOff val="15000"/>
                </a:sysClr>
              </a:solidFill>
              <a:latin typeface="微软雅黑" pitchFamily="34" charset="-122"/>
              <a:ea typeface="微软雅黑" pitchFamily="34" charset="-122"/>
            </a:endParaRPr>
          </a:p>
          <a:p>
            <a:pPr marL="171450" lvl="0" indent="-171450" algn="just" defTabSz="914400">
              <a:lnSpc>
                <a:spcPct val="120000"/>
              </a:lnSpc>
              <a:buFont typeface="Arial" panose="020B0604020202020204" pitchFamily="34" charset="0"/>
              <a:buChar char="•"/>
              <a:defRPr/>
            </a:pPr>
            <a:r>
              <a:rPr lang="zh-CN" altLang="en-US" sz="1100" kern="0" dirty="0" smtClean="0">
                <a:solidFill>
                  <a:sysClr val="windowText" lastClr="000000">
                    <a:lumMod val="85000"/>
                    <a:lumOff val="15000"/>
                  </a:sysClr>
                </a:solidFill>
                <a:latin typeface="微软雅黑" pitchFamily="34" charset="-122"/>
                <a:ea typeface="微软雅黑" pitchFamily="34" charset="-122"/>
              </a:rPr>
              <a:t>后</a:t>
            </a:r>
            <a:r>
              <a:rPr lang="zh-CN" altLang="en-US" sz="1100" kern="0" dirty="0">
                <a:solidFill>
                  <a:sysClr val="windowText" lastClr="000000">
                    <a:lumMod val="85000"/>
                    <a:lumOff val="15000"/>
                  </a:sysClr>
                </a:solidFill>
                <a:latin typeface="微软雅黑" pitchFamily="34" charset="-122"/>
                <a:ea typeface="微软雅黑" pitchFamily="34" charset="-122"/>
              </a:rPr>
              <a:t>期的有效性研究通常评价药物是否能提供</a:t>
            </a:r>
            <a:r>
              <a:rPr lang="zh-CN" altLang="en-US" sz="1100" b="1" kern="0" dirty="0">
                <a:solidFill>
                  <a:srgbClr val="0000FF"/>
                </a:solidFill>
                <a:latin typeface="微软雅黑" pitchFamily="34" charset="-122"/>
                <a:ea typeface="微软雅黑" pitchFamily="34" charset="-122"/>
              </a:rPr>
              <a:t>临床获益</a:t>
            </a:r>
            <a:r>
              <a:rPr lang="zh-CN" altLang="en-US" sz="1100" kern="0" dirty="0">
                <a:solidFill>
                  <a:sysClr val="windowText" lastClr="000000">
                    <a:lumMod val="85000"/>
                    <a:lumOff val="15000"/>
                  </a:sysClr>
                </a:solidFill>
                <a:latin typeface="微软雅黑" pitchFamily="34" charset="-122"/>
                <a:ea typeface="微软雅黑" pitchFamily="34" charset="-122"/>
              </a:rPr>
              <a:t>，例如生存期延长或症状改善等。</a:t>
            </a:r>
            <a:endParaRPr kumimoji="0" lang="en-US" altLang="zh-CN" sz="1100" b="0"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endParaRPr>
          </a:p>
        </p:txBody>
      </p:sp>
      <p:sp>
        <p:nvSpPr>
          <p:cNvPr id="26" name="TextBox 53"/>
          <p:cNvSpPr txBox="1"/>
          <p:nvPr/>
        </p:nvSpPr>
        <p:spPr>
          <a:xfrm>
            <a:off x="2133600" y="5093012"/>
            <a:ext cx="2548185" cy="812530"/>
          </a:xfrm>
          <a:prstGeom prst="rect">
            <a:avLst/>
          </a:prstGeom>
          <a:noFill/>
        </p:spPr>
        <p:txBody>
          <a:bodyPr wrap="square" lIns="0" tIns="0" rIns="0" bIns="0" rtlCol="0">
            <a:spAutoFit/>
          </a:bodyPr>
          <a:lstStyle/>
          <a:p>
            <a:pPr marL="171450" lvl="0" indent="-171450" algn="just" defTabSz="914400">
              <a:lnSpc>
                <a:spcPct val="120000"/>
              </a:lnSpc>
              <a:buFont typeface="Arial" panose="020B0604020202020204" pitchFamily="34" charset="0"/>
              <a:buChar char="•"/>
              <a:defRPr/>
            </a:pPr>
            <a:r>
              <a:rPr lang="zh-CN" altLang="en-US" sz="1100" kern="0" dirty="0">
                <a:solidFill>
                  <a:sysClr val="windowText" lastClr="000000">
                    <a:lumMod val="85000"/>
                    <a:lumOff val="15000"/>
                  </a:sysClr>
                </a:solidFill>
                <a:latin typeface="微软雅黑" pitchFamily="34" charset="-122"/>
                <a:ea typeface="微软雅黑" pitchFamily="34" charset="-122"/>
              </a:rPr>
              <a:t>用于支持药物批准的临床试验终点通常应当是反映临床获益的指标</a:t>
            </a:r>
            <a:r>
              <a:rPr lang="zh-CN" altLang="en-US" sz="1100" kern="0" dirty="0" smtClean="0">
                <a:solidFill>
                  <a:sysClr val="windowText" lastClr="000000">
                    <a:lumMod val="85000"/>
                    <a:lumOff val="15000"/>
                  </a:sysClr>
                </a:solidFill>
                <a:latin typeface="微软雅黑" pitchFamily="34" charset="-122"/>
                <a:ea typeface="微软雅黑" pitchFamily="34" charset="-122"/>
              </a:rPr>
              <a:t>。</a:t>
            </a:r>
            <a:endParaRPr lang="en-US" altLang="zh-CN" sz="1100" kern="0" dirty="0" smtClean="0">
              <a:solidFill>
                <a:sysClr val="windowText" lastClr="000000">
                  <a:lumMod val="85000"/>
                  <a:lumOff val="15000"/>
                </a:sysClr>
              </a:solidFill>
              <a:latin typeface="微软雅黑" pitchFamily="34" charset="-122"/>
              <a:ea typeface="微软雅黑" pitchFamily="34" charset="-122"/>
            </a:endParaRPr>
          </a:p>
          <a:p>
            <a:pPr marL="171450" lvl="0" indent="-171450" algn="just" defTabSz="914400">
              <a:lnSpc>
                <a:spcPct val="120000"/>
              </a:lnSpc>
              <a:buFont typeface="Arial" panose="020B0604020202020204" pitchFamily="34" charset="0"/>
              <a:buChar char="•"/>
              <a:defRPr/>
            </a:pPr>
            <a:r>
              <a:rPr lang="zh-CN" altLang="en-US" sz="1100" kern="0" dirty="0" smtClean="0">
                <a:solidFill>
                  <a:sysClr val="windowText" lastClr="000000">
                    <a:lumMod val="85000"/>
                    <a:lumOff val="15000"/>
                  </a:sysClr>
                </a:solidFill>
                <a:latin typeface="微软雅黑" pitchFamily="34" charset="-122"/>
                <a:ea typeface="微软雅黑" pitchFamily="34" charset="-122"/>
              </a:rPr>
              <a:t>在</a:t>
            </a:r>
            <a:r>
              <a:rPr lang="zh-CN" altLang="en-US" sz="1100" kern="0" dirty="0">
                <a:solidFill>
                  <a:sysClr val="windowText" lastClr="000000">
                    <a:lumMod val="85000"/>
                    <a:lumOff val="15000"/>
                  </a:sysClr>
                </a:solidFill>
                <a:latin typeface="微软雅黑" pitchFamily="34" charset="-122"/>
                <a:ea typeface="微软雅黑" pitchFamily="34" charset="-122"/>
              </a:rPr>
              <a:t>肿瘤领域，</a:t>
            </a:r>
            <a:r>
              <a:rPr lang="zh-CN" altLang="en-US" sz="1100" b="1" kern="0" dirty="0">
                <a:solidFill>
                  <a:srgbClr val="0000FF"/>
                </a:solidFill>
                <a:latin typeface="微软雅黑" pitchFamily="34" charset="-122"/>
                <a:ea typeface="微软雅黑" pitchFamily="34" charset="-122"/>
              </a:rPr>
              <a:t>生存期改善</a:t>
            </a:r>
            <a:r>
              <a:rPr lang="zh-CN" altLang="en-US" sz="1100" kern="0" dirty="0">
                <a:solidFill>
                  <a:sysClr val="windowText" lastClr="000000">
                    <a:lumMod val="85000"/>
                    <a:lumOff val="15000"/>
                  </a:sysClr>
                </a:solidFill>
                <a:latin typeface="微软雅黑" pitchFamily="34" charset="-122"/>
                <a:ea typeface="微软雅黑" pitchFamily="34" charset="-122"/>
              </a:rPr>
              <a:t>被认为是评估某种药物临床获益的合理标准</a:t>
            </a:r>
            <a:r>
              <a:rPr lang="zh-CN" altLang="en-US" sz="1000" kern="0" dirty="0">
                <a:solidFill>
                  <a:sysClr val="windowText" lastClr="000000">
                    <a:lumMod val="85000"/>
                    <a:lumOff val="15000"/>
                  </a:sysClr>
                </a:solidFill>
                <a:latin typeface="微软雅黑" pitchFamily="34" charset="-122"/>
                <a:ea typeface="微软雅黑" pitchFamily="34" charset="-122"/>
              </a:rPr>
              <a:t>。</a:t>
            </a:r>
            <a:endParaRPr kumimoji="0" lang="en-US" altLang="zh-CN" sz="1000" b="0"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endParaRPr>
          </a:p>
        </p:txBody>
      </p:sp>
      <p:sp>
        <p:nvSpPr>
          <p:cNvPr id="27" name="TextBox 54"/>
          <p:cNvSpPr txBox="1"/>
          <p:nvPr/>
        </p:nvSpPr>
        <p:spPr>
          <a:xfrm>
            <a:off x="3500824" y="1476399"/>
            <a:ext cx="2520155" cy="1421928"/>
          </a:xfrm>
          <a:prstGeom prst="rect">
            <a:avLst/>
          </a:prstGeom>
          <a:noFill/>
        </p:spPr>
        <p:txBody>
          <a:bodyPr wrap="square" lIns="0" tIns="0" rIns="0" bIns="0" rtlCol="0">
            <a:spAutoFit/>
          </a:bodyPr>
          <a:lstStyle/>
          <a:p>
            <a:pPr marL="171450" lvl="0" indent="-171450" algn="just" defTabSz="914400">
              <a:lnSpc>
                <a:spcPct val="120000"/>
              </a:lnSpc>
              <a:buFont typeface="Arial" panose="020B0604020202020204" pitchFamily="34" charset="0"/>
              <a:buChar char="•"/>
              <a:defRPr/>
            </a:pPr>
            <a:r>
              <a:rPr lang="zh-CN" altLang="en-US" sz="1100" kern="0" dirty="0">
                <a:solidFill>
                  <a:sysClr val="windowText" lastClr="000000">
                    <a:lumMod val="85000"/>
                    <a:lumOff val="15000"/>
                  </a:sysClr>
                </a:solidFill>
                <a:latin typeface="微软雅黑" pitchFamily="34" charset="-122"/>
                <a:ea typeface="微软雅黑" pitchFamily="34" charset="-122"/>
              </a:rPr>
              <a:t>当某种药物用于治疗严重或威胁生命的疾病、对现有治疗有明显改进、或填补治疗空白时，在一定条件下可采用</a:t>
            </a:r>
            <a:r>
              <a:rPr lang="zh-CN" altLang="en-US" sz="1100" b="1" kern="0" dirty="0">
                <a:solidFill>
                  <a:srgbClr val="0000FF"/>
                </a:solidFill>
                <a:latin typeface="微软雅黑" pitchFamily="34" charset="-122"/>
                <a:ea typeface="微软雅黑" pitchFamily="34" charset="-122"/>
              </a:rPr>
              <a:t>替代终</a:t>
            </a:r>
            <a:r>
              <a:rPr lang="zh-CN" altLang="en-US" sz="1100" b="1" kern="0" dirty="0" smtClean="0">
                <a:solidFill>
                  <a:srgbClr val="0000FF"/>
                </a:solidFill>
                <a:latin typeface="微软雅黑" pitchFamily="34" charset="-122"/>
                <a:ea typeface="微软雅黑" pitchFamily="34" charset="-122"/>
              </a:rPr>
              <a:t>点</a:t>
            </a:r>
            <a:r>
              <a:rPr lang="zh-CN" altLang="en-US" sz="1100" kern="0" dirty="0" smtClean="0">
                <a:solidFill>
                  <a:sysClr val="windowText" lastClr="000000">
                    <a:lumMod val="85000"/>
                    <a:lumOff val="15000"/>
                  </a:sysClr>
                </a:solidFill>
                <a:latin typeface="微软雅黑" pitchFamily="34" charset="-122"/>
                <a:ea typeface="微软雅黑" pitchFamily="34" charset="-122"/>
              </a:rPr>
              <a:t>支</a:t>
            </a:r>
            <a:r>
              <a:rPr lang="zh-CN" altLang="en-US" sz="1100" kern="0" dirty="0">
                <a:solidFill>
                  <a:sysClr val="windowText" lastClr="000000">
                    <a:lumMod val="85000"/>
                    <a:lumOff val="15000"/>
                  </a:sysClr>
                </a:solidFill>
                <a:latin typeface="微软雅黑" pitchFamily="34" charset="-122"/>
                <a:ea typeface="微软雅黑" pitchFamily="34" charset="-122"/>
              </a:rPr>
              <a:t>持该药物的上市申请</a:t>
            </a:r>
            <a:r>
              <a:rPr lang="zh-CN" altLang="en-US" sz="1100" kern="0" dirty="0" smtClean="0">
                <a:solidFill>
                  <a:sysClr val="windowText" lastClr="000000">
                    <a:lumMod val="85000"/>
                    <a:lumOff val="15000"/>
                  </a:sysClr>
                </a:solidFill>
                <a:latin typeface="微软雅黑" pitchFamily="34" charset="-122"/>
                <a:ea typeface="微软雅黑" pitchFamily="34" charset="-122"/>
              </a:rPr>
              <a:t>。</a:t>
            </a:r>
            <a:endParaRPr lang="en-US" altLang="zh-CN" sz="1100" kern="0" dirty="0" smtClean="0">
              <a:solidFill>
                <a:sysClr val="windowText" lastClr="000000">
                  <a:lumMod val="85000"/>
                  <a:lumOff val="15000"/>
                </a:sysClr>
              </a:solidFill>
              <a:latin typeface="微软雅黑" pitchFamily="34" charset="-122"/>
              <a:ea typeface="微软雅黑" pitchFamily="34" charset="-122"/>
            </a:endParaRPr>
          </a:p>
          <a:p>
            <a:pPr marL="171450" lvl="0" indent="-171450" algn="just" defTabSz="914400">
              <a:lnSpc>
                <a:spcPct val="120000"/>
              </a:lnSpc>
              <a:buFont typeface="Arial" panose="020B0604020202020204" pitchFamily="34" charset="0"/>
              <a:buChar char="•"/>
              <a:defRPr/>
            </a:pPr>
            <a:r>
              <a:rPr lang="zh-CN" altLang="en-US" sz="1100" kern="0" dirty="0" smtClean="0">
                <a:solidFill>
                  <a:sysClr val="windowText" lastClr="000000">
                    <a:lumMod val="85000"/>
                    <a:lumOff val="15000"/>
                  </a:sysClr>
                </a:solidFill>
                <a:latin typeface="微软雅黑" pitchFamily="34" charset="-122"/>
                <a:ea typeface="微软雅黑" pitchFamily="34" charset="-122"/>
              </a:rPr>
              <a:t>这</a:t>
            </a:r>
            <a:r>
              <a:rPr lang="zh-CN" altLang="en-US" sz="1100" kern="0" dirty="0">
                <a:solidFill>
                  <a:sysClr val="windowText" lastClr="000000">
                    <a:lumMod val="85000"/>
                    <a:lumOff val="15000"/>
                  </a:sysClr>
                </a:solidFill>
                <a:latin typeface="微软雅黑" pitchFamily="34" charset="-122"/>
                <a:ea typeface="微软雅黑" pitchFamily="34" charset="-122"/>
              </a:rPr>
              <a:t>些替代终点可能不像血压或血清胆固醇这类经过充分验证的指标</a:t>
            </a:r>
            <a:r>
              <a:rPr lang="en-US" altLang="zh-CN" sz="1100" kern="0" dirty="0">
                <a:solidFill>
                  <a:sysClr val="windowText" lastClr="000000">
                    <a:lumMod val="85000"/>
                    <a:lumOff val="15000"/>
                  </a:sysClr>
                </a:solidFill>
                <a:latin typeface="微软雅黑" pitchFamily="34" charset="-122"/>
                <a:ea typeface="微软雅黑" pitchFamily="34" charset="-122"/>
              </a:rPr>
              <a:t>,</a:t>
            </a:r>
            <a:r>
              <a:rPr lang="zh-CN" altLang="en-US" sz="1100" kern="0" dirty="0">
                <a:solidFill>
                  <a:sysClr val="windowText" lastClr="000000">
                    <a:lumMod val="85000"/>
                    <a:lumOff val="15000"/>
                  </a:sysClr>
                </a:solidFill>
                <a:latin typeface="微软雅黑" pitchFamily="34" charset="-122"/>
                <a:ea typeface="微软雅黑" pitchFamily="34" charset="-122"/>
              </a:rPr>
              <a:t>但可能能</a:t>
            </a:r>
            <a:r>
              <a:rPr lang="zh-CN" altLang="en-US" sz="1100" b="1" kern="0" dirty="0">
                <a:solidFill>
                  <a:srgbClr val="0000FF"/>
                </a:solidFill>
                <a:latin typeface="微软雅黑" pitchFamily="34" charset="-122"/>
                <a:ea typeface="微软雅黑" pitchFamily="34" charset="-122"/>
              </a:rPr>
              <a:t>合理预测临床获益</a:t>
            </a:r>
            <a:r>
              <a:rPr lang="zh-CN" altLang="en-US" sz="1100" kern="0" dirty="0">
                <a:solidFill>
                  <a:sysClr val="windowText" lastClr="000000">
                    <a:lumMod val="85000"/>
                    <a:lumOff val="15000"/>
                  </a:sysClr>
                </a:solidFill>
                <a:latin typeface="微软雅黑" pitchFamily="34" charset="-122"/>
                <a:ea typeface="微软雅黑" pitchFamily="34" charset="-122"/>
              </a:rPr>
              <a:t>。</a:t>
            </a:r>
            <a:endParaRPr lang="en-US" altLang="zh-CN" sz="1100" kern="0" dirty="0">
              <a:solidFill>
                <a:sysClr val="windowText" lastClr="000000">
                  <a:lumMod val="85000"/>
                  <a:lumOff val="15000"/>
                </a:sysClr>
              </a:solidFill>
              <a:latin typeface="微软雅黑" pitchFamily="34" charset="-122"/>
              <a:ea typeface="微软雅黑" pitchFamily="34" charset="-122"/>
            </a:endParaRPr>
          </a:p>
        </p:txBody>
      </p:sp>
      <p:sp>
        <p:nvSpPr>
          <p:cNvPr id="28" name="TextBox 55"/>
          <p:cNvSpPr txBox="1"/>
          <p:nvPr/>
        </p:nvSpPr>
        <p:spPr>
          <a:xfrm>
            <a:off x="5041624" y="5095889"/>
            <a:ext cx="2806976" cy="1218795"/>
          </a:xfrm>
          <a:prstGeom prst="rect">
            <a:avLst/>
          </a:prstGeom>
          <a:noFill/>
        </p:spPr>
        <p:txBody>
          <a:bodyPr wrap="square" lIns="0" tIns="0" rIns="0" bIns="0" rtlCol="0">
            <a:spAutoFit/>
          </a:bodyPr>
          <a:lstStyle/>
          <a:p>
            <a:pPr marL="171450" lvl="0" indent="-171450" algn="just" defTabSz="914400">
              <a:lnSpc>
                <a:spcPct val="120000"/>
              </a:lnSpc>
              <a:buFont typeface="Arial" panose="020B0604020202020204" pitchFamily="34" charset="0"/>
              <a:buChar char="•"/>
              <a:defRPr/>
            </a:pPr>
            <a:r>
              <a:rPr lang="zh-CN" altLang="en-US" sz="1100" kern="0" dirty="0">
                <a:solidFill>
                  <a:sysClr val="windowText" lastClr="000000">
                    <a:lumMod val="85000"/>
                    <a:lumOff val="15000"/>
                  </a:sysClr>
                </a:solidFill>
                <a:latin typeface="微软雅黑" pitchFamily="34" charset="-122"/>
                <a:ea typeface="微软雅黑" pitchFamily="34" charset="-122"/>
              </a:rPr>
              <a:t>此种情况下，申请人必须承诺进行</a:t>
            </a:r>
            <a:r>
              <a:rPr lang="zh-CN" altLang="en-US" sz="1100" b="1" kern="0" dirty="0">
                <a:solidFill>
                  <a:srgbClr val="0000FF"/>
                </a:solidFill>
                <a:latin typeface="微软雅黑" pitchFamily="34" charset="-122"/>
                <a:ea typeface="微软雅黑" pitchFamily="34" charset="-122"/>
              </a:rPr>
              <a:t>上市后临床试验以确证该药物的实际临床获益</a:t>
            </a:r>
            <a:r>
              <a:rPr lang="zh-CN" altLang="en-US" sz="1100" kern="0" dirty="0" smtClean="0">
                <a:solidFill>
                  <a:sysClr val="windowText" lastClr="000000">
                    <a:lumMod val="85000"/>
                    <a:lumOff val="15000"/>
                  </a:sysClr>
                </a:solidFill>
                <a:latin typeface="微软雅黑" pitchFamily="34" charset="-122"/>
                <a:ea typeface="微软雅黑" pitchFamily="34" charset="-122"/>
              </a:rPr>
              <a:t>。</a:t>
            </a:r>
            <a:endParaRPr lang="en-US" altLang="zh-CN" sz="1100" kern="0" dirty="0" smtClean="0">
              <a:solidFill>
                <a:sysClr val="windowText" lastClr="000000">
                  <a:lumMod val="85000"/>
                  <a:lumOff val="15000"/>
                </a:sysClr>
              </a:solidFill>
              <a:latin typeface="微软雅黑" pitchFamily="34" charset="-122"/>
              <a:ea typeface="微软雅黑" pitchFamily="34" charset="-122"/>
            </a:endParaRPr>
          </a:p>
          <a:p>
            <a:pPr marL="171450" lvl="0" indent="-171450" algn="just" defTabSz="914400">
              <a:lnSpc>
                <a:spcPct val="120000"/>
              </a:lnSpc>
              <a:buFont typeface="Arial" panose="020B0604020202020204" pitchFamily="34" charset="0"/>
              <a:buChar char="•"/>
              <a:defRPr/>
            </a:pPr>
            <a:r>
              <a:rPr lang="zh-CN" altLang="en-US" sz="1100" kern="0" dirty="0" smtClean="0">
                <a:solidFill>
                  <a:sysClr val="windowText" lastClr="000000">
                    <a:lumMod val="85000"/>
                    <a:lumOff val="15000"/>
                  </a:sysClr>
                </a:solidFill>
                <a:latin typeface="微软雅黑" pitchFamily="34" charset="-122"/>
                <a:ea typeface="微软雅黑" pitchFamily="34" charset="-122"/>
              </a:rPr>
              <a:t>如</a:t>
            </a:r>
            <a:r>
              <a:rPr lang="zh-CN" altLang="en-US" sz="1100" kern="0" dirty="0">
                <a:solidFill>
                  <a:sysClr val="windowText" lastClr="000000">
                    <a:lumMod val="85000"/>
                    <a:lumOff val="15000"/>
                  </a:sysClr>
                </a:solidFill>
                <a:latin typeface="微软雅黑" pitchFamily="34" charset="-122"/>
                <a:ea typeface="微软雅黑" pitchFamily="34" charset="-122"/>
              </a:rPr>
              <a:t>果上市后研究不能证明该药的临床获益，或者申请人未按要求进行承诺的上市后研究，则国家食品药品监督管理局</a:t>
            </a:r>
            <a:r>
              <a:rPr lang="zh-CN" altLang="en-US" sz="1100" kern="0" dirty="0" smtClean="0">
                <a:solidFill>
                  <a:sysClr val="windowText" lastClr="000000">
                    <a:lumMod val="85000"/>
                    <a:lumOff val="15000"/>
                  </a:sysClr>
                </a:solidFill>
                <a:latin typeface="微软雅黑" pitchFamily="34" charset="-122"/>
                <a:ea typeface="微软雅黑" pitchFamily="34" charset="-122"/>
              </a:rPr>
              <a:t>（</a:t>
            </a:r>
            <a:r>
              <a:rPr lang="en-US" altLang="zh-CN" sz="1100" kern="0" dirty="0" smtClean="0">
                <a:solidFill>
                  <a:sysClr val="windowText" lastClr="000000">
                    <a:lumMod val="85000"/>
                    <a:lumOff val="15000"/>
                  </a:sysClr>
                </a:solidFill>
                <a:latin typeface="微软雅黑" pitchFamily="34" charset="-122"/>
                <a:ea typeface="微软雅黑" pitchFamily="34" charset="-122"/>
              </a:rPr>
              <a:t>SFDA</a:t>
            </a:r>
            <a:r>
              <a:rPr lang="zh-CN" altLang="en-US" sz="1100" kern="0" dirty="0">
                <a:solidFill>
                  <a:sysClr val="windowText" lastClr="000000">
                    <a:lumMod val="85000"/>
                    <a:lumOff val="15000"/>
                  </a:sysClr>
                </a:solidFill>
                <a:latin typeface="微软雅黑" pitchFamily="34" charset="-122"/>
                <a:ea typeface="微软雅黑" pitchFamily="34" charset="-122"/>
              </a:rPr>
              <a:t>）可将该药物从市场中撤出。</a:t>
            </a:r>
            <a:endParaRPr lang="en-US" altLang="zh-CN" sz="1100" kern="0" dirty="0">
              <a:solidFill>
                <a:sysClr val="windowText" lastClr="000000">
                  <a:lumMod val="85000"/>
                  <a:lumOff val="15000"/>
                </a:sysClr>
              </a:solidFill>
              <a:latin typeface="微软雅黑" pitchFamily="34" charset="-122"/>
              <a:ea typeface="微软雅黑" pitchFamily="34" charset="-122"/>
            </a:endParaRPr>
          </a:p>
        </p:txBody>
      </p:sp>
      <p:sp>
        <p:nvSpPr>
          <p:cNvPr id="29" name="TextBox 56"/>
          <p:cNvSpPr txBox="1"/>
          <p:nvPr/>
        </p:nvSpPr>
        <p:spPr>
          <a:xfrm>
            <a:off x="6381903" y="1146334"/>
            <a:ext cx="2523067" cy="1828193"/>
          </a:xfrm>
          <a:prstGeom prst="rect">
            <a:avLst/>
          </a:prstGeom>
          <a:noFill/>
        </p:spPr>
        <p:txBody>
          <a:bodyPr wrap="square" lIns="0" tIns="0" rIns="0" bIns="0" rtlCol="0">
            <a:spAutoFit/>
          </a:bodyPr>
          <a:lstStyle/>
          <a:p>
            <a:pPr marL="171450" indent="-171450" algn="just" defTabSz="914400">
              <a:lnSpc>
                <a:spcPct val="120000"/>
              </a:lnSpc>
              <a:buFont typeface="Arial" panose="020B0604020202020204" pitchFamily="34" charset="0"/>
              <a:buChar char="•"/>
              <a:defRPr/>
            </a:pPr>
            <a:r>
              <a:rPr lang="zh-CN" altLang="en-US" sz="1100" kern="0" dirty="0" smtClean="0">
                <a:solidFill>
                  <a:sysClr val="windowText" lastClr="000000">
                    <a:lumMod val="85000"/>
                    <a:lumOff val="15000"/>
                  </a:sysClr>
                </a:solidFill>
                <a:latin typeface="微软雅黑" pitchFamily="34" charset="-122"/>
                <a:ea typeface="微软雅黑" pitchFamily="34" charset="-122"/>
              </a:rPr>
              <a:t>为</a:t>
            </a:r>
            <a:r>
              <a:rPr lang="zh-CN" altLang="en-US" sz="1100" kern="0" dirty="0">
                <a:solidFill>
                  <a:sysClr val="windowText" lastClr="000000">
                    <a:lumMod val="85000"/>
                    <a:lumOff val="15000"/>
                  </a:sysClr>
                </a:solidFill>
                <a:latin typeface="微软雅黑" pitchFamily="34" charset="-122"/>
                <a:ea typeface="微软雅黑" pitchFamily="34" charset="-122"/>
              </a:rPr>
              <a:t>申请人开展抗肿瘤药物临床试验终点指标的选择提供参考，以使其符合某种药物上市申请的有效性评价要求</a:t>
            </a:r>
            <a:r>
              <a:rPr lang="zh-CN" altLang="en-US" sz="1100" kern="0" dirty="0" smtClean="0">
                <a:solidFill>
                  <a:sysClr val="windowText" lastClr="000000">
                    <a:lumMod val="85000"/>
                    <a:lumOff val="15000"/>
                  </a:sysClr>
                </a:solidFill>
                <a:latin typeface="微软雅黑" pitchFamily="34" charset="-122"/>
                <a:ea typeface="微软雅黑" pitchFamily="34" charset="-122"/>
              </a:rPr>
              <a:t>。</a:t>
            </a:r>
            <a:endParaRPr lang="en-US" altLang="zh-CN" sz="1100" kern="0" dirty="0" smtClean="0">
              <a:solidFill>
                <a:sysClr val="windowText" lastClr="000000">
                  <a:lumMod val="85000"/>
                  <a:lumOff val="15000"/>
                </a:sysClr>
              </a:solidFill>
              <a:latin typeface="微软雅黑" pitchFamily="34" charset="-122"/>
              <a:ea typeface="微软雅黑" pitchFamily="34" charset="-122"/>
            </a:endParaRPr>
          </a:p>
          <a:p>
            <a:pPr marL="171450" indent="-171450" algn="just" defTabSz="914400">
              <a:lnSpc>
                <a:spcPct val="120000"/>
              </a:lnSpc>
              <a:buFont typeface="Arial" panose="020B0604020202020204" pitchFamily="34" charset="0"/>
              <a:buChar char="•"/>
              <a:defRPr/>
            </a:pPr>
            <a:r>
              <a:rPr lang="zh-CN" altLang="en-US" sz="1100" kern="0" dirty="0" smtClean="0">
                <a:solidFill>
                  <a:sysClr val="windowText" lastClr="000000">
                    <a:lumMod val="85000"/>
                    <a:lumOff val="15000"/>
                  </a:sysClr>
                </a:solidFill>
                <a:latin typeface="微软雅黑" pitchFamily="34" charset="-122"/>
                <a:ea typeface="微软雅黑" pitchFamily="34" charset="-122"/>
              </a:rPr>
              <a:t>主</a:t>
            </a:r>
            <a:r>
              <a:rPr lang="zh-CN" altLang="en-US" sz="1100" kern="0" dirty="0">
                <a:solidFill>
                  <a:sysClr val="windowText" lastClr="000000">
                    <a:lumMod val="85000"/>
                    <a:lumOff val="15000"/>
                  </a:sysClr>
                </a:solidFill>
                <a:latin typeface="微软雅黑" pitchFamily="34" charset="-122"/>
                <a:ea typeface="微软雅黑" pitchFamily="34" charset="-122"/>
              </a:rPr>
              <a:t>要适用于</a:t>
            </a:r>
            <a:r>
              <a:rPr lang="zh-CN" altLang="en-US" sz="1100" b="1" kern="0" dirty="0">
                <a:solidFill>
                  <a:srgbClr val="0000FF"/>
                </a:solidFill>
                <a:latin typeface="微软雅黑" pitchFamily="34" charset="-122"/>
                <a:ea typeface="微软雅黑" pitchFamily="34" charset="-122"/>
              </a:rPr>
              <a:t>国内、外均未上市</a:t>
            </a:r>
            <a:r>
              <a:rPr lang="zh-CN" altLang="en-US" sz="1100" kern="0" dirty="0">
                <a:solidFill>
                  <a:sysClr val="windowText" lastClr="000000">
                    <a:lumMod val="85000"/>
                    <a:lumOff val="15000"/>
                  </a:sysClr>
                </a:solidFill>
                <a:latin typeface="微软雅黑" pitchFamily="34" charset="-122"/>
                <a:ea typeface="微软雅黑" pitchFamily="34" charset="-122"/>
              </a:rPr>
              <a:t>的抗肿瘤新化合物的临床试验研究，新生物制品也可参考部分内容</a:t>
            </a:r>
            <a:r>
              <a:rPr lang="zh-CN" altLang="en-US" sz="1100" kern="0" dirty="0" smtClean="0">
                <a:solidFill>
                  <a:sysClr val="windowText" lastClr="000000">
                    <a:lumMod val="85000"/>
                    <a:lumOff val="15000"/>
                  </a:sysClr>
                </a:solidFill>
                <a:latin typeface="微软雅黑" pitchFamily="34" charset="-122"/>
                <a:ea typeface="微软雅黑" pitchFamily="34" charset="-122"/>
              </a:rPr>
              <a:t>。</a:t>
            </a:r>
            <a:endParaRPr lang="en-US" altLang="zh-CN" sz="1100" kern="0" dirty="0" smtClean="0">
              <a:solidFill>
                <a:sysClr val="windowText" lastClr="000000">
                  <a:lumMod val="85000"/>
                  <a:lumOff val="15000"/>
                </a:sysClr>
              </a:solidFill>
              <a:latin typeface="微软雅黑" pitchFamily="34" charset="-122"/>
              <a:ea typeface="微软雅黑" pitchFamily="34" charset="-122"/>
            </a:endParaRPr>
          </a:p>
          <a:p>
            <a:pPr marL="171450" indent="-171450" algn="just" defTabSz="914400">
              <a:lnSpc>
                <a:spcPct val="120000"/>
              </a:lnSpc>
              <a:buFont typeface="Arial" panose="020B0604020202020204" pitchFamily="34" charset="0"/>
              <a:buChar char="•"/>
              <a:defRPr/>
            </a:pPr>
            <a:r>
              <a:rPr lang="zh-CN" altLang="en-US" sz="1100" kern="0" dirty="0" smtClean="0">
                <a:solidFill>
                  <a:sysClr val="windowText" lastClr="000000">
                    <a:lumMod val="85000"/>
                    <a:lumOff val="15000"/>
                  </a:sysClr>
                </a:solidFill>
                <a:latin typeface="微软雅黑" pitchFamily="34" charset="-122"/>
                <a:ea typeface="微软雅黑" pitchFamily="34" charset="-122"/>
              </a:rPr>
              <a:t>仅</a:t>
            </a:r>
            <a:r>
              <a:rPr lang="zh-CN" altLang="en-US" sz="1100" kern="0" dirty="0">
                <a:solidFill>
                  <a:sysClr val="windowText" lastClr="000000">
                    <a:lumMod val="85000"/>
                    <a:lumOff val="15000"/>
                  </a:sysClr>
                </a:solidFill>
                <a:latin typeface="微软雅黑" pitchFamily="34" charset="-122"/>
                <a:ea typeface="微软雅黑" pitchFamily="34" charset="-122"/>
              </a:rPr>
              <a:t>讨论用于</a:t>
            </a:r>
            <a:r>
              <a:rPr lang="zh-CN" altLang="en-US" sz="1100" b="1" kern="0" dirty="0">
                <a:solidFill>
                  <a:srgbClr val="0000FF"/>
                </a:solidFill>
                <a:latin typeface="微软雅黑" pitchFamily="34" charset="-122"/>
                <a:ea typeface="微软雅黑" pitchFamily="34" charset="-122"/>
              </a:rPr>
              <a:t>治疗肿瘤患者的药物</a:t>
            </a:r>
            <a:r>
              <a:rPr lang="zh-CN" altLang="en-US" sz="1100" kern="0" dirty="0">
                <a:solidFill>
                  <a:sysClr val="windowText" lastClr="000000">
                    <a:lumMod val="85000"/>
                    <a:lumOff val="15000"/>
                  </a:sysClr>
                </a:solidFill>
                <a:latin typeface="微软雅黑" pitchFamily="34" charset="-122"/>
                <a:ea typeface="微软雅黑" pitchFamily="34" charset="-122"/>
              </a:rPr>
              <a:t>的终点</a:t>
            </a:r>
            <a:r>
              <a:rPr lang="en-US" altLang="zh-CN" sz="1100" kern="0" dirty="0">
                <a:solidFill>
                  <a:sysClr val="windowText" lastClr="000000">
                    <a:lumMod val="85000"/>
                    <a:lumOff val="15000"/>
                  </a:sysClr>
                </a:solidFill>
                <a:latin typeface="微软雅黑" pitchFamily="34" charset="-122"/>
                <a:ea typeface="微软雅黑" pitchFamily="34" charset="-122"/>
              </a:rPr>
              <a:t>,</a:t>
            </a:r>
            <a:r>
              <a:rPr lang="zh-CN" altLang="en-US" sz="1100" kern="0" dirty="0">
                <a:solidFill>
                  <a:sysClr val="windowText" lastClr="000000">
                    <a:lumMod val="85000"/>
                    <a:lumOff val="15000"/>
                  </a:sysClr>
                </a:solidFill>
                <a:latin typeface="微软雅黑" pitchFamily="34" charset="-122"/>
                <a:ea typeface="微软雅黑" pitchFamily="34" charset="-122"/>
              </a:rPr>
              <a:t>未讨论用于预防或降低肿瘤发生率的药物的终点。</a:t>
            </a:r>
            <a:endParaRPr lang="en-US" altLang="zh-CN" sz="1100" kern="0" dirty="0">
              <a:solidFill>
                <a:sysClr val="windowText" lastClr="000000">
                  <a:lumMod val="85000"/>
                  <a:lumOff val="15000"/>
                </a:sysClr>
              </a:solidFill>
              <a:latin typeface="微软雅黑" pitchFamily="34" charset="-122"/>
              <a:ea typeface="微软雅黑" pitchFamily="34" charset="-122"/>
            </a:endParaRPr>
          </a:p>
        </p:txBody>
      </p:sp>
      <p:sp>
        <p:nvSpPr>
          <p:cNvPr id="30" name="矩形 29">
            <a:extLst>
              <a:ext uri="{FF2B5EF4-FFF2-40B4-BE49-F238E27FC236}">
                <a16:creationId xmlns:a16="http://schemas.microsoft.com/office/drawing/2014/main" xmlns="" id="{F35BF610-0206-44A7-85FD-A621D07E3DD7}"/>
              </a:ext>
            </a:extLst>
          </p:cNvPr>
          <p:cNvSpPr/>
          <p:nvPr/>
        </p:nvSpPr>
        <p:spPr>
          <a:xfrm>
            <a:off x="1086553" y="407333"/>
            <a:ext cx="1443288"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概述</a:t>
            </a:r>
          </a:p>
        </p:txBody>
      </p:sp>
      <p:pic>
        <p:nvPicPr>
          <p:cNvPr id="31" name="图片 30">
            <a:extLst>
              <a:ext uri="{FF2B5EF4-FFF2-40B4-BE49-F238E27FC236}">
                <a16:creationId xmlns:a16="http://schemas.microsoft.com/office/drawing/2014/main" xmlns="" id="{F0F0964D-57A9-46D3-A745-D3648AD5BC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2" name="直接连接符 31">
            <a:extLst>
              <a:ext uri="{FF2B5EF4-FFF2-40B4-BE49-F238E27FC236}">
                <a16:creationId xmlns:a16="http://schemas.microsoft.com/office/drawing/2014/main" xmlns="" id="{20380ABB-3656-4A20-BC76-88BC0E756258}"/>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957230"/>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strips(downRight)">
                                      <p:cBhvr>
                                        <p:cTn id="14" dur="500"/>
                                        <p:tgtEl>
                                          <p:spTgt spid="25"/>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500"/>
                                        <p:tgtEl>
                                          <p:spTgt spid="21">
                                            <p:txEl>
                                              <p:pRg st="0" end="0"/>
                                            </p:txEl>
                                          </p:spTgt>
                                        </p:tgtEl>
                                      </p:cBhvr>
                                    </p:animEffect>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strips(downRight)">
                                      <p:cBhvr>
                                        <p:cTn id="25" dur="500"/>
                                        <p:tgtEl>
                                          <p:spTgt spid="26"/>
                                        </p:tgtEl>
                                      </p:cBhvr>
                                    </p:animEffect>
                                  </p:childTnLst>
                                </p:cTn>
                              </p:par>
                            </p:childTnLst>
                          </p:cTn>
                        </p:par>
                        <p:par>
                          <p:cTn id="26" fill="hold">
                            <p:stCondLst>
                              <p:cond delay="2000"/>
                            </p:stCondLst>
                            <p:childTnLst>
                              <p:par>
                                <p:cTn id="27" presetID="9"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childTnLst>
                          </p:cTn>
                        </p:par>
                        <p:par>
                          <p:cTn id="33" fill="hold">
                            <p:stCondLst>
                              <p:cond delay="2500"/>
                            </p:stCondLst>
                            <p:childTnLst>
                              <p:par>
                                <p:cTn id="34" presetID="18" presetClass="entr" presetSubtype="6"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strips(downRight)">
                                      <p:cBhvr>
                                        <p:cTn id="36" dur="500"/>
                                        <p:tgtEl>
                                          <p:spTgt spid="27"/>
                                        </p:tgtEl>
                                      </p:cBhvr>
                                    </p:animEffect>
                                  </p:childTnLst>
                                </p:cTn>
                              </p:par>
                            </p:childTnLst>
                          </p:cTn>
                        </p:par>
                        <p:par>
                          <p:cTn id="37" fill="hold">
                            <p:stCondLst>
                              <p:cond delay="3000"/>
                            </p:stCondLst>
                            <p:childTnLst>
                              <p:par>
                                <p:cTn id="38" presetID="9"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animEffect transition="in" filter="fade">
                                      <p:cBhvr>
                                        <p:cTn id="43" dur="500"/>
                                        <p:tgtEl>
                                          <p:spTgt spid="23">
                                            <p:txEl>
                                              <p:pRg st="0" end="0"/>
                                            </p:txEl>
                                          </p:spTgt>
                                        </p:tgtEl>
                                      </p:cBhvr>
                                    </p:animEffect>
                                  </p:childTnLst>
                                </p:cTn>
                              </p:par>
                            </p:childTnLst>
                          </p:cTn>
                        </p:par>
                        <p:par>
                          <p:cTn id="44" fill="hold">
                            <p:stCondLst>
                              <p:cond delay="3500"/>
                            </p:stCondLst>
                            <p:childTnLst>
                              <p:par>
                                <p:cTn id="45" presetID="18" presetClass="entr" presetSubtype="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strips(downRight)">
                                      <p:cBhvr>
                                        <p:cTn id="47" dur="500"/>
                                        <p:tgtEl>
                                          <p:spTgt spid="28"/>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xEl>
                                              <p:pRg st="0" end="0"/>
                                            </p:txEl>
                                          </p:spTgt>
                                        </p:tgtEl>
                                        <p:attrNameLst>
                                          <p:attrName>style.visibility</p:attrName>
                                        </p:attrNameLst>
                                      </p:cBhvr>
                                      <p:to>
                                        <p:strVal val="visible"/>
                                      </p:to>
                                    </p:set>
                                    <p:animEffect transition="in" filter="fade">
                                      <p:cBhvr>
                                        <p:cTn id="54" dur="500"/>
                                        <p:tgtEl>
                                          <p:spTgt spid="24">
                                            <p:txEl>
                                              <p:pRg st="0" end="0"/>
                                            </p:txEl>
                                          </p:spTgt>
                                        </p:tgtEl>
                                      </p:cBhvr>
                                    </p:animEffect>
                                  </p:childTnLst>
                                </p:cTn>
                              </p:par>
                            </p:childTnLst>
                          </p:cTn>
                        </p:par>
                        <p:par>
                          <p:cTn id="55" fill="hold">
                            <p:stCondLst>
                              <p:cond delay="4500"/>
                            </p:stCondLst>
                            <p:childTnLst>
                              <p:par>
                                <p:cTn id="56" presetID="18" presetClass="entr" presetSubtype="6"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strips(downRight)">
                                      <p:cBhvr>
                                        <p:cTn id="58" dur="500"/>
                                        <p:tgtEl>
                                          <p:spTgt spid="29"/>
                                        </p:tgtEl>
                                      </p:cBhvr>
                                    </p:animEffect>
                                  </p:childTnLst>
                                </p:cTn>
                              </p:par>
                            </p:childTnLst>
                          </p:cTn>
                        </p:par>
                        <p:par>
                          <p:cTn id="59" fill="hold">
                            <p:stCondLst>
                              <p:cond delay="5000"/>
                            </p:stCondLst>
                            <p:childTnLst>
                              <p:par>
                                <p:cTn id="60" presetID="56" presetClass="entr" presetSubtype="0" fill="hold" grpId="0" nodeType="afterEffect">
                                  <p:stCondLst>
                                    <p:cond delay="0"/>
                                  </p:stCondLst>
                                  <p:iterate type="lt">
                                    <p:tmPct val="10000"/>
                                  </p:iterate>
                                  <p:childTnLst>
                                    <p:set>
                                      <p:cBhvr>
                                        <p:cTn id="61" dur="1" fill="hold">
                                          <p:stCondLst>
                                            <p:cond delay="0"/>
                                          </p:stCondLst>
                                        </p:cTn>
                                        <p:tgtEl>
                                          <p:spTgt spid="30"/>
                                        </p:tgtEl>
                                        <p:attrNameLst>
                                          <p:attrName>style.visibility</p:attrName>
                                        </p:attrNameLst>
                                      </p:cBhvr>
                                      <p:to>
                                        <p:strVal val="visible"/>
                                      </p:to>
                                    </p:set>
                                    <p:anim by="(-#ppt_w*2)" calcmode="lin" valueType="num">
                                      <p:cBhvr rctx="PPT">
                                        <p:cTn id="62" dur="300" autoRev="1" fill="hold">
                                          <p:stCondLst>
                                            <p:cond delay="0"/>
                                          </p:stCondLst>
                                        </p:cTn>
                                        <p:tgtEl>
                                          <p:spTgt spid="30"/>
                                        </p:tgtEl>
                                        <p:attrNameLst>
                                          <p:attrName>ppt_w</p:attrName>
                                        </p:attrNameLst>
                                      </p:cBhvr>
                                    </p:anim>
                                    <p:anim by="(#ppt_w*0.50)" calcmode="lin" valueType="num">
                                      <p:cBhvr>
                                        <p:cTn id="63" dur="300" decel="50000" autoRev="1" fill="hold">
                                          <p:stCondLst>
                                            <p:cond delay="0"/>
                                          </p:stCondLst>
                                        </p:cTn>
                                        <p:tgtEl>
                                          <p:spTgt spid="30"/>
                                        </p:tgtEl>
                                        <p:attrNameLst>
                                          <p:attrName>ppt_x</p:attrName>
                                        </p:attrNameLst>
                                      </p:cBhvr>
                                    </p:anim>
                                    <p:anim from="(-#ppt_h/2)" to="(#ppt_y)" calcmode="lin" valueType="num">
                                      <p:cBhvr>
                                        <p:cTn id="64" dur="600" fill="hold">
                                          <p:stCondLst>
                                            <p:cond delay="0"/>
                                          </p:stCondLst>
                                        </p:cTn>
                                        <p:tgtEl>
                                          <p:spTgt spid="30"/>
                                        </p:tgtEl>
                                        <p:attrNameLst>
                                          <p:attrName>ppt_y</p:attrName>
                                        </p:attrNameLst>
                                      </p:cBhvr>
                                    </p:anim>
                                    <p:animRot by="21600000">
                                      <p:cBhvr>
                                        <p:cTn id="65" dur="600" fill="hold">
                                          <p:stCondLst>
                                            <p:cond delay="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build="p"/>
      <p:bldP spid="22" grpId="0" build="p"/>
      <p:bldP spid="23" grpId="0" build="p"/>
      <p:bldP spid="24" grpId="0" build="p"/>
      <p:bldP spid="25" grpId="0"/>
      <p:bldP spid="26" grpId="0"/>
      <p:bldP spid="27" grpId="0"/>
      <p:bldP spid="28" grpId="0"/>
      <p:bldP spid="29" grpId="0"/>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0D846E26-3CE2-4EDA-8585-F105A2843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25" y="0"/>
            <a:ext cx="4591001" cy="6858000"/>
          </a:xfrm>
          <a:prstGeom prst="rect">
            <a:avLst/>
          </a:prstGeom>
        </p:spPr>
      </p:pic>
      <p:pic>
        <p:nvPicPr>
          <p:cNvPr id="7" name="图片 6">
            <a:extLst>
              <a:ext uri="{FF2B5EF4-FFF2-40B4-BE49-F238E27FC236}">
                <a16:creationId xmlns:a16="http://schemas.microsoft.com/office/drawing/2014/main" xmlns="" id="{5308FA5A-80D5-4BD6-9A48-87323750A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365" y="254980"/>
            <a:ext cx="4207902" cy="6068726"/>
          </a:xfrm>
          <a:prstGeom prst="rect">
            <a:avLst/>
          </a:prstGeom>
        </p:spPr>
      </p:pic>
      <p:sp>
        <p:nvSpPr>
          <p:cNvPr id="5" name="文本框 4"/>
          <p:cNvSpPr txBox="1"/>
          <p:nvPr/>
        </p:nvSpPr>
        <p:spPr>
          <a:xfrm>
            <a:off x="676062" y="3013501"/>
            <a:ext cx="5296326" cy="830997"/>
          </a:xfrm>
          <a:prstGeom prst="rect">
            <a:avLst/>
          </a:prstGeom>
          <a:noFill/>
        </p:spPr>
        <p:txBody>
          <a:bodyPr wrap="square" rtlCol="0">
            <a:spAutoFit/>
          </a:bodyPr>
          <a:lstStyle/>
          <a:p>
            <a:pPr algn="ctr"/>
            <a:r>
              <a:rPr lang="zh-CN" altLang="en-US" sz="4800" dirty="0" smtClean="0">
                <a:solidFill>
                  <a:srgbClr val="8BBDE2"/>
                </a:solidFill>
                <a:latin typeface="南宋书局体" panose="02000000000000000000" pitchFamily="2" charset="-122"/>
                <a:ea typeface="南宋书局体" panose="02000000000000000000" pitchFamily="2" charset="-122"/>
              </a:rPr>
              <a:t>谢谢大家！</a:t>
            </a:r>
            <a:endParaRPr lang="zh-CN" altLang="en-US" sz="4800" dirty="0">
              <a:solidFill>
                <a:srgbClr val="8BBDE2"/>
              </a:solidFill>
              <a:latin typeface="南宋书局体" panose="02000000000000000000" pitchFamily="2" charset="-122"/>
              <a:ea typeface="南宋书局体" panose="02000000000000000000" pitchFamily="2" charset="-122"/>
            </a:endParaRPr>
          </a:p>
        </p:txBody>
      </p:sp>
    </p:spTree>
    <p:extLst>
      <p:ext uri="{BB962C8B-B14F-4D97-AF65-F5344CB8AC3E}">
        <p14:creationId xmlns:p14="http://schemas.microsoft.com/office/powerpoint/2010/main" val="2794205611"/>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8" name="图片 4">
            <a:extLst>
              <a:ext uri="{FF2B5EF4-FFF2-40B4-BE49-F238E27FC236}">
                <a16:creationId xmlns:a16="http://schemas.microsoft.com/office/drawing/2014/main" xmlns="" id="{C86A370B-CE82-45F8-9B09-B1C9418C9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355" y="1075033"/>
            <a:ext cx="3170060" cy="4735410"/>
          </a:xfrm>
          <a:prstGeom prst="rect">
            <a:avLst/>
          </a:prstGeom>
        </p:spPr>
      </p:pic>
      <p:pic>
        <p:nvPicPr>
          <p:cNvPr id="9" name="图片 5">
            <a:extLst>
              <a:ext uri="{FF2B5EF4-FFF2-40B4-BE49-F238E27FC236}">
                <a16:creationId xmlns:a16="http://schemas.microsoft.com/office/drawing/2014/main" xmlns="" id="{433C20B6-7A80-4375-B87A-AC9FD2FA77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406" y="1360119"/>
            <a:ext cx="2238014" cy="3227713"/>
          </a:xfrm>
          <a:prstGeom prst="rect">
            <a:avLst/>
          </a:prstGeom>
        </p:spPr>
      </p:pic>
      <p:sp>
        <p:nvSpPr>
          <p:cNvPr id="10" name="矩形 6">
            <a:extLst>
              <a:ext uri="{FF2B5EF4-FFF2-40B4-BE49-F238E27FC236}">
                <a16:creationId xmlns:a16="http://schemas.microsoft.com/office/drawing/2014/main" xmlns="" id="{6EC171FC-E45B-4105-B7D5-52221BF7DE4C}"/>
              </a:ext>
            </a:extLst>
          </p:cNvPr>
          <p:cNvSpPr/>
          <p:nvPr/>
        </p:nvSpPr>
        <p:spPr>
          <a:xfrm>
            <a:off x="1661863" y="3838714"/>
            <a:ext cx="5259823" cy="369332"/>
          </a:xfrm>
          <a:prstGeom prst="rect">
            <a:avLst/>
          </a:prstGeom>
          <a:noFill/>
          <a:ln>
            <a:noFill/>
          </a:ln>
        </p:spPr>
        <p:txBody>
          <a:bodyPr vert="horz" wrap="square" lIns="0" tIns="0" rIns="0" bIns="0" numCol="1" anchor="t" anchorCtr="0" compatLnSpc="1">
            <a:spAutoFit/>
          </a:bodyPr>
          <a:lstStyle/>
          <a:p>
            <a:pPr algn="ctr" defTabSz="685434" fontAlgn="base">
              <a:spcBef>
                <a:spcPct val="0"/>
              </a:spcBef>
              <a:spcAft>
                <a:spcPct val="0"/>
              </a:spcAft>
              <a:defRPr/>
            </a:pPr>
            <a:r>
              <a:rPr lang="zh-CN" altLang="en-US" sz="2400" b="1" dirty="0" smtClean="0">
                <a:solidFill>
                  <a:srgbClr val="8BBDE2"/>
                </a:solidFill>
                <a:latin typeface="南宋书局体" panose="02000000000000000000" pitchFamily="2" charset="-122"/>
                <a:ea typeface="南宋书局体" panose="02000000000000000000" pitchFamily="2" charset="-122"/>
              </a:rPr>
              <a:t>临床试验常见终点</a:t>
            </a:r>
            <a:endParaRPr lang="en-US" altLang="zh-CN" sz="2400" b="1" dirty="0" smtClean="0">
              <a:solidFill>
                <a:srgbClr val="8BBDE2"/>
              </a:solidFill>
              <a:latin typeface="南宋书局体" panose="02000000000000000000" pitchFamily="2" charset="-122"/>
              <a:ea typeface="南宋书局体" panose="02000000000000000000" pitchFamily="2" charset="-122"/>
            </a:endParaRPr>
          </a:p>
        </p:txBody>
      </p:sp>
      <p:sp>
        <p:nvSpPr>
          <p:cNvPr id="11" name="矩形 7">
            <a:extLst>
              <a:ext uri="{FF2B5EF4-FFF2-40B4-BE49-F238E27FC236}">
                <a16:creationId xmlns:a16="http://schemas.microsoft.com/office/drawing/2014/main" xmlns="" id="{8D343C26-625A-40B6-8910-49FE5CA9557A}"/>
              </a:ext>
            </a:extLst>
          </p:cNvPr>
          <p:cNvSpPr/>
          <p:nvPr/>
        </p:nvSpPr>
        <p:spPr>
          <a:xfrm>
            <a:off x="3741248" y="2522011"/>
            <a:ext cx="1101053" cy="738664"/>
          </a:xfrm>
          <a:prstGeom prst="rect">
            <a:avLst/>
          </a:prstGeom>
          <a:noFill/>
          <a:ln>
            <a:noFill/>
          </a:ln>
        </p:spPr>
        <p:txBody>
          <a:bodyPr vert="horz" wrap="square" lIns="0" tIns="0" rIns="0" bIns="0" numCol="1" anchor="t" anchorCtr="0" compatLnSpc="1">
            <a:spAutoFit/>
          </a:bodyPr>
          <a:lstStyle/>
          <a:p>
            <a:pPr algn="ctr" defTabSz="685434" fontAlgn="base">
              <a:spcBef>
                <a:spcPct val="0"/>
              </a:spcBef>
              <a:spcAft>
                <a:spcPct val="0"/>
              </a:spcAft>
              <a:defRPr/>
            </a:pPr>
            <a:r>
              <a:rPr lang="en-US" altLang="zh-CN" sz="4800" b="1" dirty="0">
                <a:solidFill>
                  <a:srgbClr val="8BBDE2"/>
                </a:solidFill>
                <a:latin typeface="微软雅黑" panose="020B0503020204020204" pitchFamily="34" charset="-122"/>
                <a:ea typeface="微软雅黑" panose="020B0503020204020204" pitchFamily="34" charset="-122"/>
              </a:rPr>
              <a:t>02</a:t>
            </a:r>
            <a:endParaRPr lang="zh-CN" altLang="en-US" sz="4800" b="1" dirty="0">
              <a:solidFill>
                <a:srgbClr val="8BBDE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1246936"/>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by="(-#ppt_w*2)" calcmode="lin" valueType="num">
                                      <p:cBhvr rctx="PPT">
                                        <p:cTn id="13" dur="300" autoRev="1" fill="hold">
                                          <p:stCondLst>
                                            <p:cond delay="0"/>
                                          </p:stCondLst>
                                        </p:cTn>
                                        <p:tgtEl>
                                          <p:spTgt spid="10"/>
                                        </p:tgtEl>
                                        <p:attrNameLst>
                                          <p:attrName>ppt_w</p:attrName>
                                        </p:attrNameLst>
                                      </p:cBhvr>
                                    </p:anim>
                                    <p:anim by="(#ppt_w*0.50)" calcmode="lin" valueType="num">
                                      <p:cBhvr>
                                        <p:cTn id="14" dur="300" decel="50000" autoRev="1" fill="hold">
                                          <p:stCondLst>
                                            <p:cond delay="0"/>
                                          </p:stCondLst>
                                        </p:cTn>
                                        <p:tgtEl>
                                          <p:spTgt spid="10"/>
                                        </p:tgtEl>
                                        <p:attrNameLst>
                                          <p:attrName>ppt_x</p:attrName>
                                        </p:attrNameLst>
                                      </p:cBhvr>
                                    </p:anim>
                                    <p:anim from="(-#ppt_h/2)" to="(#ppt_y)" calcmode="lin" valueType="num">
                                      <p:cBhvr>
                                        <p:cTn id="15" dur="600" fill="hold">
                                          <p:stCondLst>
                                            <p:cond delay="0"/>
                                          </p:stCondLst>
                                        </p:cTn>
                                        <p:tgtEl>
                                          <p:spTgt spid="10"/>
                                        </p:tgtEl>
                                        <p:attrNameLst>
                                          <p:attrName>ppt_y</p:attrName>
                                        </p:attrNameLst>
                                      </p:cBhvr>
                                    </p:anim>
                                    <p:animRot by="21600000">
                                      <p:cBhvr>
                                        <p:cTn id="16" dur="600" fill="hold">
                                          <p:stCondLst>
                                            <p:cond delay="0"/>
                                          </p:stCondLst>
                                        </p:cTn>
                                        <p:tgtEl>
                                          <p:spTgt spid="10"/>
                                        </p:tgtEl>
                                        <p:attrNameLst>
                                          <p:attrName>r</p:attrName>
                                        </p:attrNameLst>
                                      </p:cBhvr>
                                    </p:animRot>
                                  </p:childTnLst>
                                </p:cTn>
                              </p:par>
                            </p:childTnLst>
                          </p:cTn>
                        </p:par>
                        <p:par>
                          <p:cTn id="17" fill="hold">
                            <p:stCondLst>
                              <p:cond delay="1520"/>
                            </p:stCondLst>
                            <p:childTnLst>
                              <p:par>
                                <p:cTn id="18" presetID="53" presetClass="entr" presetSubtype="16"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5"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cxnSp>
        <p:nvCxnSpPr>
          <p:cNvPr id="6" name="直接箭头连接符 5"/>
          <p:cNvCxnSpPr/>
          <p:nvPr/>
        </p:nvCxnSpPr>
        <p:spPr>
          <a:xfrm>
            <a:off x="2827458" y="3840324"/>
            <a:ext cx="389334" cy="0"/>
          </a:xfrm>
          <a:prstGeom prst="straightConnector1">
            <a:avLst/>
          </a:prstGeom>
          <a:noFill/>
          <a:ln w="9525" cap="flat" cmpd="sng" algn="ctr">
            <a:solidFill>
              <a:schemeClr val="tx1">
                <a:lumMod val="75000"/>
                <a:lumOff val="25000"/>
              </a:schemeClr>
            </a:solidFill>
            <a:prstDash val="solid"/>
            <a:tailEnd type="triangle"/>
          </a:ln>
          <a:effectLst/>
        </p:spPr>
      </p:cxnSp>
      <p:cxnSp>
        <p:nvCxnSpPr>
          <p:cNvPr id="7" name="直接箭头连接符 6"/>
          <p:cNvCxnSpPr/>
          <p:nvPr/>
        </p:nvCxnSpPr>
        <p:spPr>
          <a:xfrm>
            <a:off x="3947836" y="3826042"/>
            <a:ext cx="389335" cy="0"/>
          </a:xfrm>
          <a:prstGeom prst="straightConnector1">
            <a:avLst/>
          </a:prstGeom>
          <a:noFill/>
          <a:ln w="9525" cap="flat" cmpd="sng" algn="ctr">
            <a:solidFill>
              <a:schemeClr val="tx1">
                <a:lumMod val="75000"/>
                <a:lumOff val="25000"/>
              </a:schemeClr>
            </a:solidFill>
            <a:prstDash val="solid"/>
            <a:tailEnd type="triangle"/>
          </a:ln>
          <a:effectLst/>
        </p:spPr>
      </p:cxnSp>
      <p:cxnSp>
        <p:nvCxnSpPr>
          <p:cNvPr id="8" name="直接箭头连接符 7"/>
          <p:cNvCxnSpPr/>
          <p:nvPr/>
        </p:nvCxnSpPr>
        <p:spPr>
          <a:xfrm flipV="1">
            <a:off x="2686966" y="2732591"/>
            <a:ext cx="406003" cy="379296"/>
          </a:xfrm>
          <a:prstGeom prst="straightConnector1">
            <a:avLst/>
          </a:prstGeom>
          <a:noFill/>
          <a:ln w="9525" cap="flat" cmpd="sng" algn="ctr">
            <a:solidFill>
              <a:schemeClr val="tx1">
                <a:lumMod val="75000"/>
                <a:lumOff val="25000"/>
              </a:schemeClr>
            </a:solidFill>
            <a:prstDash val="solid"/>
            <a:tailEnd type="triangle"/>
          </a:ln>
          <a:effectLst/>
        </p:spPr>
      </p:cxnSp>
      <p:cxnSp>
        <p:nvCxnSpPr>
          <p:cNvPr id="9" name="直接箭头连接符 8"/>
          <p:cNvCxnSpPr/>
          <p:nvPr/>
        </p:nvCxnSpPr>
        <p:spPr>
          <a:xfrm>
            <a:off x="2514325" y="4794118"/>
            <a:ext cx="401241" cy="414209"/>
          </a:xfrm>
          <a:prstGeom prst="straightConnector1">
            <a:avLst/>
          </a:prstGeom>
          <a:noFill/>
          <a:ln w="9525" cap="flat" cmpd="sng" algn="ctr">
            <a:solidFill>
              <a:schemeClr val="tx1">
                <a:lumMod val="75000"/>
                <a:lumOff val="25000"/>
              </a:schemeClr>
            </a:solidFill>
            <a:prstDash val="solid"/>
            <a:tailEnd type="triangle"/>
          </a:ln>
          <a:effectLst/>
        </p:spPr>
      </p:cxnSp>
      <p:sp>
        <p:nvSpPr>
          <p:cNvPr id="13" name="椭圆 12"/>
          <p:cNvSpPr/>
          <p:nvPr/>
        </p:nvSpPr>
        <p:spPr bwMode="auto">
          <a:xfrm>
            <a:off x="1147486" y="2706406"/>
            <a:ext cx="1679972" cy="2239271"/>
          </a:xfrm>
          <a:prstGeom prst="ellipse">
            <a:avLst/>
          </a:prstGeom>
          <a:solidFill>
            <a:srgbClr val="8BBDE2"/>
          </a:solidFill>
          <a:ln w="12700" cap="flat" cmpd="sng" algn="ctr">
            <a:gradFill>
              <a:gsLst>
                <a:gs pos="89000">
                  <a:srgbClr val="D5D5D5"/>
                </a:gs>
                <a:gs pos="0">
                  <a:srgbClr val="F8F8F8"/>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宋体" panose="02010600030101010101" pitchFamily="2" charset="-122"/>
            </a:endParaRPr>
          </a:p>
        </p:txBody>
      </p:sp>
      <p:sp>
        <p:nvSpPr>
          <p:cNvPr id="14" name="矩形 1"/>
          <p:cNvSpPr>
            <a:spLocks noChangeArrowheads="1"/>
          </p:cNvSpPr>
          <p:nvPr/>
        </p:nvSpPr>
        <p:spPr bwMode="auto">
          <a:xfrm>
            <a:off x="1598634" y="3354263"/>
            <a:ext cx="72844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spcBef>
                <a:spcPct val="0"/>
              </a:spcBef>
            </a:pPr>
            <a:r>
              <a:rPr lang="zh-CN" altLang="en-US" sz="2000" dirty="0">
                <a:solidFill>
                  <a:srgbClr val="FFFFFF"/>
                </a:solidFill>
                <a:latin typeface="微软雅黑" panose="020B0503020204020204" pitchFamily="34" charset="-122"/>
                <a:ea typeface="微软雅黑" panose="020B0503020204020204" pitchFamily="34" charset="-122"/>
              </a:rPr>
              <a:t>临床试验终点</a:t>
            </a:r>
          </a:p>
        </p:txBody>
      </p:sp>
      <p:sp>
        <p:nvSpPr>
          <p:cNvPr id="15" name="椭圆 14"/>
          <p:cNvSpPr/>
          <p:nvPr/>
        </p:nvSpPr>
        <p:spPr bwMode="auto">
          <a:xfrm>
            <a:off x="3003671" y="1342370"/>
            <a:ext cx="1157288" cy="1542574"/>
          </a:xfrm>
          <a:prstGeom prst="ellipse">
            <a:avLst/>
          </a:prstGeom>
          <a:solidFill>
            <a:srgbClr val="8D86BA"/>
          </a:solidFill>
          <a:ln w="12700" cap="flat" cmpd="sng" algn="ctr">
            <a:gradFill>
              <a:gsLst>
                <a:gs pos="89000">
                  <a:srgbClr val="D5D5D5"/>
                </a:gs>
                <a:gs pos="0">
                  <a:srgbClr val="F8F8F8"/>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宋体" panose="02010600030101010101" pitchFamily="2" charset="-122"/>
            </a:endParaRPr>
          </a:p>
        </p:txBody>
      </p:sp>
      <p:sp>
        <p:nvSpPr>
          <p:cNvPr id="16" name="矩形 1"/>
          <p:cNvSpPr>
            <a:spLocks noChangeArrowheads="1"/>
          </p:cNvSpPr>
          <p:nvPr/>
        </p:nvSpPr>
        <p:spPr bwMode="auto">
          <a:xfrm>
            <a:off x="2968118" y="1790491"/>
            <a:ext cx="12283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4400">
              <a:spcBef>
                <a:spcPct val="0"/>
              </a:spcBef>
            </a:pPr>
            <a:r>
              <a:rPr lang="zh-CN" altLang="en-US" sz="1800" dirty="0">
                <a:solidFill>
                  <a:srgbClr val="FFFFFF"/>
                </a:solidFill>
                <a:latin typeface="微软雅黑" panose="020B0503020204020204" pitchFamily="34" charset="-122"/>
                <a:ea typeface="微软雅黑" panose="020B0503020204020204" pitchFamily="34" charset="-122"/>
              </a:rPr>
              <a:t>总生存期</a:t>
            </a:r>
            <a:r>
              <a:rPr lang="en-US" altLang="zh-CN" sz="1800" dirty="0" smtClean="0">
                <a:solidFill>
                  <a:srgbClr val="FFFFFF"/>
                </a:solidFill>
                <a:latin typeface="微软雅黑" panose="020B0503020204020204" pitchFamily="34" charset="-122"/>
                <a:ea typeface="微软雅黑" panose="020B0503020204020204" pitchFamily="34" charset="-122"/>
              </a:rPr>
              <a:t>(OS</a:t>
            </a:r>
            <a:r>
              <a:rPr lang="en-US" altLang="zh-CN" sz="1800" dirty="0">
                <a:solidFill>
                  <a:srgbClr val="FFFFFF"/>
                </a:solidFill>
                <a:latin typeface="微软雅黑" panose="020B0503020204020204" pitchFamily="34" charset="-122"/>
                <a:ea typeface="微软雅黑" panose="020B0503020204020204" pitchFamily="34" charset="-122"/>
              </a:rPr>
              <a:t>)</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22" name="矩形 1"/>
          <p:cNvSpPr>
            <a:spLocks noChangeArrowheads="1"/>
          </p:cNvSpPr>
          <p:nvPr/>
        </p:nvSpPr>
        <p:spPr bwMode="auto">
          <a:xfrm>
            <a:off x="5033401" y="2800100"/>
            <a:ext cx="567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标题</a:t>
            </a:r>
            <a:endParaRPr lang="en-US" altLang="zh-CN" sz="1200" dirty="0">
              <a:solidFill>
                <a:srgbClr val="FFFFFF"/>
              </a:solidFill>
              <a:latin typeface="微软雅黑" panose="020B0503020204020204" pitchFamily="34" charset="-122"/>
              <a:ea typeface="微软雅黑" panose="020B0503020204020204" pitchFamily="34" charset="-122"/>
            </a:endParaRPr>
          </a:p>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文字</a:t>
            </a:r>
          </a:p>
        </p:txBody>
      </p:sp>
      <p:sp>
        <p:nvSpPr>
          <p:cNvPr id="23" name="椭圆 22"/>
          <p:cNvSpPr/>
          <p:nvPr/>
        </p:nvSpPr>
        <p:spPr bwMode="auto">
          <a:xfrm>
            <a:off x="3003671" y="4767138"/>
            <a:ext cx="1157288" cy="1542574"/>
          </a:xfrm>
          <a:prstGeom prst="ellipse">
            <a:avLst/>
          </a:prstGeom>
          <a:solidFill>
            <a:srgbClr val="8D86BA"/>
          </a:solidFill>
          <a:ln w="12700" cap="flat" cmpd="sng" algn="ctr">
            <a:gradFill>
              <a:gsLst>
                <a:gs pos="89000">
                  <a:srgbClr val="D5D5D5"/>
                </a:gs>
                <a:gs pos="0">
                  <a:srgbClr val="F8F8F8"/>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宋体" panose="02010600030101010101" pitchFamily="2" charset="-122"/>
            </a:endParaRPr>
          </a:p>
        </p:txBody>
      </p:sp>
      <p:sp>
        <p:nvSpPr>
          <p:cNvPr id="24" name="矩形 1"/>
          <p:cNvSpPr>
            <a:spLocks noChangeArrowheads="1"/>
          </p:cNvSpPr>
          <p:nvPr/>
        </p:nvSpPr>
        <p:spPr bwMode="auto">
          <a:xfrm>
            <a:off x="2989641" y="5171392"/>
            <a:ext cx="11713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4400">
              <a:spcBef>
                <a:spcPct val="0"/>
              </a:spcBef>
            </a:pPr>
            <a:r>
              <a:rPr lang="zh-CN" altLang="en-US" sz="1800" dirty="0">
                <a:solidFill>
                  <a:srgbClr val="FFFFFF"/>
                </a:solidFill>
                <a:latin typeface="微软雅黑" panose="020B0503020204020204" pitchFamily="34" charset="-122"/>
                <a:ea typeface="微软雅黑" panose="020B0503020204020204" pitchFamily="34" charset="-122"/>
              </a:rPr>
              <a:t>基</a:t>
            </a:r>
            <a:r>
              <a:rPr lang="zh-CN" altLang="en-US" sz="1800" dirty="0" smtClean="0">
                <a:solidFill>
                  <a:srgbClr val="FFFFFF"/>
                </a:solidFill>
                <a:latin typeface="微软雅黑" panose="020B0503020204020204" pitchFamily="34" charset="-122"/>
                <a:ea typeface="微软雅黑" panose="020B0503020204020204" pitchFamily="34" charset="-122"/>
              </a:rPr>
              <a:t>于</a:t>
            </a:r>
            <a:endParaRPr lang="en-US" altLang="zh-CN" sz="1800" dirty="0" smtClean="0">
              <a:solidFill>
                <a:srgbClr val="FFFFFF"/>
              </a:solidFill>
              <a:latin typeface="微软雅黑" panose="020B0503020204020204" pitchFamily="34" charset="-122"/>
              <a:ea typeface="微软雅黑" panose="020B0503020204020204" pitchFamily="34" charset="-122"/>
            </a:endParaRPr>
          </a:p>
          <a:p>
            <a:pPr algn="ctr" defTabSz="914400">
              <a:spcBef>
                <a:spcPct val="0"/>
              </a:spcBef>
            </a:pPr>
            <a:r>
              <a:rPr lang="zh-CN" altLang="en-US" sz="1800" dirty="0" smtClean="0">
                <a:solidFill>
                  <a:srgbClr val="FFFFFF"/>
                </a:solidFill>
                <a:latin typeface="微软雅黑" panose="020B0503020204020204" pitchFamily="34" charset="-122"/>
                <a:ea typeface="微软雅黑" panose="020B0503020204020204" pitchFamily="34" charset="-122"/>
              </a:rPr>
              <a:t>症</a:t>
            </a:r>
            <a:r>
              <a:rPr lang="zh-CN" altLang="en-US" sz="1800" dirty="0">
                <a:solidFill>
                  <a:srgbClr val="FFFFFF"/>
                </a:solidFill>
                <a:latin typeface="微软雅黑" panose="020B0503020204020204" pitchFamily="34" charset="-122"/>
                <a:ea typeface="微软雅黑" panose="020B0503020204020204" pitchFamily="34" charset="-122"/>
              </a:rPr>
              <a:t>状评价</a:t>
            </a:r>
          </a:p>
        </p:txBody>
      </p:sp>
      <p:pic>
        <p:nvPicPr>
          <p:cNvPr id="25" name="图片 24">
            <a:extLst>
              <a:ext uri="{FF2B5EF4-FFF2-40B4-BE49-F238E27FC236}">
                <a16:creationId xmlns:a16="http://schemas.microsoft.com/office/drawing/2014/main" xmlns="" id="{B5AF14F6-CAAA-445C-B50D-0B9E18711B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4"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26" name="椭圆 16"/>
          <p:cNvSpPr/>
          <p:nvPr/>
        </p:nvSpPr>
        <p:spPr bwMode="auto">
          <a:xfrm>
            <a:off x="5186055" y="2012607"/>
            <a:ext cx="2121627" cy="538471"/>
          </a:xfrm>
          <a:prstGeom prst="ellipse">
            <a:avLst/>
          </a:prstGeom>
          <a:solidFill>
            <a:srgbClr val="8BBDE2"/>
          </a:solidFill>
          <a:ln w="12700" cap="flat" cmpd="sng" algn="ctr">
            <a:gradFill>
              <a:gsLst>
                <a:gs pos="89000">
                  <a:srgbClr val="D5D5D5"/>
                </a:gs>
                <a:gs pos="0">
                  <a:srgbClr val="F8F8F8"/>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宋体" panose="02010600030101010101" pitchFamily="2" charset="-122"/>
            </a:endParaRPr>
          </a:p>
        </p:txBody>
      </p:sp>
      <p:sp>
        <p:nvSpPr>
          <p:cNvPr id="27" name="矩形 1"/>
          <p:cNvSpPr>
            <a:spLocks noChangeArrowheads="1"/>
          </p:cNvSpPr>
          <p:nvPr/>
        </p:nvSpPr>
        <p:spPr bwMode="auto">
          <a:xfrm>
            <a:off x="5435059" y="2143342"/>
            <a:ext cx="18133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无病生存期</a:t>
            </a:r>
            <a:r>
              <a:rPr lang="zh-CN" altLang="en-US" sz="1200" dirty="0" smtClean="0">
                <a:solidFill>
                  <a:srgbClr val="FFFFFF"/>
                </a:solidFill>
                <a:latin typeface="微软雅黑" panose="020B0503020204020204" pitchFamily="34" charset="-122"/>
                <a:ea typeface="微软雅黑" panose="020B0503020204020204" pitchFamily="34" charset="-122"/>
              </a:rPr>
              <a:t>（</a:t>
            </a:r>
            <a:r>
              <a:rPr lang="en-US" altLang="zh-CN" sz="1200" dirty="0" smtClean="0">
                <a:solidFill>
                  <a:srgbClr val="FFFFFF"/>
                </a:solidFill>
                <a:latin typeface="微软雅黑" panose="020B0503020204020204" pitchFamily="34" charset="-122"/>
                <a:ea typeface="微软雅黑" panose="020B0503020204020204" pitchFamily="34" charset="-122"/>
              </a:rPr>
              <a:t>DFS</a:t>
            </a:r>
            <a:r>
              <a:rPr lang="zh-CN" altLang="en-US" sz="1200" dirty="0" smtClean="0">
                <a:solidFill>
                  <a:srgbClr val="FFFFFF"/>
                </a:solidFill>
                <a:latin typeface="微软雅黑" panose="020B0503020204020204" pitchFamily="34" charset="-122"/>
                <a:ea typeface="微软雅黑" panose="020B0503020204020204" pitchFamily="34" charset="-122"/>
              </a:rPr>
              <a:t>）</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29" name="椭圆 14"/>
          <p:cNvSpPr/>
          <p:nvPr/>
        </p:nvSpPr>
        <p:spPr bwMode="auto">
          <a:xfrm>
            <a:off x="3338830" y="3090807"/>
            <a:ext cx="1157288" cy="1542574"/>
          </a:xfrm>
          <a:prstGeom prst="ellipse">
            <a:avLst/>
          </a:prstGeom>
          <a:solidFill>
            <a:srgbClr val="8D86BA"/>
          </a:solidFill>
          <a:ln w="12700" cap="flat" cmpd="sng" algn="ctr">
            <a:gradFill>
              <a:gsLst>
                <a:gs pos="89000">
                  <a:srgbClr val="D5D5D5"/>
                </a:gs>
                <a:gs pos="0">
                  <a:srgbClr val="F8F8F8"/>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宋体" panose="02010600030101010101" pitchFamily="2" charset="-122"/>
            </a:endParaRPr>
          </a:p>
        </p:txBody>
      </p:sp>
      <p:sp>
        <p:nvSpPr>
          <p:cNvPr id="30" name="矩形 1"/>
          <p:cNvSpPr>
            <a:spLocks noChangeArrowheads="1"/>
          </p:cNvSpPr>
          <p:nvPr/>
        </p:nvSpPr>
        <p:spPr bwMode="auto">
          <a:xfrm>
            <a:off x="3303277" y="3378659"/>
            <a:ext cx="12283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4400">
              <a:spcBef>
                <a:spcPct val="0"/>
              </a:spcBef>
            </a:pPr>
            <a:r>
              <a:rPr lang="zh-CN" altLang="en-US" sz="1800" dirty="0">
                <a:solidFill>
                  <a:srgbClr val="FFFFFF"/>
                </a:solidFill>
                <a:latin typeface="微软雅黑" panose="020B0503020204020204" pitchFamily="34" charset="-122"/>
                <a:ea typeface="微软雅黑" panose="020B0503020204020204" pitchFamily="34" charset="-122"/>
              </a:rPr>
              <a:t>基</a:t>
            </a:r>
            <a:r>
              <a:rPr lang="zh-CN" altLang="en-US" sz="1800" dirty="0" smtClean="0">
                <a:solidFill>
                  <a:srgbClr val="FFFFFF"/>
                </a:solidFill>
                <a:latin typeface="微软雅黑" panose="020B0503020204020204" pitchFamily="34" charset="-122"/>
                <a:ea typeface="微软雅黑" panose="020B0503020204020204" pitchFamily="34" charset="-122"/>
              </a:rPr>
              <a:t>于</a:t>
            </a:r>
            <a:endParaRPr lang="en-US" altLang="zh-CN" sz="1800" dirty="0" smtClean="0">
              <a:solidFill>
                <a:srgbClr val="FFFFFF"/>
              </a:solidFill>
              <a:latin typeface="微软雅黑" panose="020B0503020204020204" pitchFamily="34" charset="-122"/>
              <a:ea typeface="微软雅黑" panose="020B0503020204020204" pitchFamily="34" charset="-122"/>
            </a:endParaRPr>
          </a:p>
          <a:p>
            <a:pPr algn="ctr" defTabSz="914400">
              <a:spcBef>
                <a:spcPct val="0"/>
              </a:spcBef>
            </a:pPr>
            <a:r>
              <a:rPr lang="zh-CN" altLang="en-US" sz="1800" dirty="0" smtClean="0">
                <a:solidFill>
                  <a:srgbClr val="FFFFFF"/>
                </a:solidFill>
                <a:latin typeface="微软雅黑" panose="020B0503020204020204" pitchFamily="34" charset="-122"/>
                <a:ea typeface="微软雅黑" panose="020B0503020204020204" pitchFamily="34" charset="-122"/>
              </a:rPr>
              <a:t>肿</a:t>
            </a:r>
            <a:r>
              <a:rPr lang="zh-CN" altLang="en-US" sz="1800" dirty="0">
                <a:solidFill>
                  <a:srgbClr val="FFFFFF"/>
                </a:solidFill>
                <a:latin typeface="微软雅黑" panose="020B0503020204020204" pitchFamily="34" charset="-122"/>
                <a:ea typeface="微软雅黑" panose="020B0503020204020204" pitchFamily="34" charset="-122"/>
              </a:rPr>
              <a:t>瘤测量的终点</a:t>
            </a:r>
          </a:p>
        </p:txBody>
      </p:sp>
      <p:cxnSp>
        <p:nvCxnSpPr>
          <p:cNvPr id="31" name="直接箭头连接符 5"/>
          <p:cNvCxnSpPr/>
          <p:nvPr/>
        </p:nvCxnSpPr>
        <p:spPr>
          <a:xfrm>
            <a:off x="4760679" y="3878820"/>
            <a:ext cx="467318" cy="185628"/>
          </a:xfrm>
          <a:prstGeom prst="straightConnector1">
            <a:avLst/>
          </a:prstGeom>
          <a:noFill/>
          <a:ln w="9525" cap="flat" cmpd="sng" algn="ctr">
            <a:solidFill>
              <a:schemeClr val="tx1">
                <a:lumMod val="75000"/>
                <a:lumOff val="25000"/>
              </a:schemeClr>
            </a:solidFill>
            <a:prstDash val="solid"/>
            <a:tailEnd type="triangle"/>
          </a:ln>
          <a:effectLst/>
        </p:spPr>
      </p:cxnSp>
      <p:cxnSp>
        <p:nvCxnSpPr>
          <p:cNvPr id="32" name="直接箭头连接符 7"/>
          <p:cNvCxnSpPr/>
          <p:nvPr/>
        </p:nvCxnSpPr>
        <p:spPr>
          <a:xfrm flipV="1">
            <a:off x="4496118" y="2436822"/>
            <a:ext cx="626734" cy="780385"/>
          </a:xfrm>
          <a:prstGeom prst="straightConnector1">
            <a:avLst/>
          </a:prstGeom>
          <a:noFill/>
          <a:ln w="9525" cap="flat" cmpd="sng" algn="ctr">
            <a:solidFill>
              <a:schemeClr val="tx1">
                <a:lumMod val="75000"/>
                <a:lumOff val="25000"/>
              </a:schemeClr>
            </a:solidFill>
            <a:prstDash val="solid"/>
            <a:tailEnd type="triangle"/>
          </a:ln>
          <a:effectLst/>
        </p:spPr>
      </p:cxnSp>
      <p:cxnSp>
        <p:nvCxnSpPr>
          <p:cNvPr id="33" name="直接箭头连接符 8"/>
          <p:cNvCxnSpPr/>
          <p:nvPr/>
        </p:nvCxnSpPr>
        <p:spPr>
          <a:xfrm>
            <a:off x="4559321" y="4558281"/>
            <a:ext cx="721602" cy="783579"/>
          </a:xfrm>
          <a:prstGeom prst="straightConnector1">
            <a:avLst/>
          </a:prstGeom>
          <a:noFill/>
          <a:ln w="9525" cap="flat" cmpd="sng" algn="ctr">
            <a:solidFill>
              <a:schemeClr val="tx1">
                <a:lumMod val="75000"/>
                <a:lumOff val="25000"/>
              </a:schemeClr>
            </a:solidFill>
            <a:prstDash val="solid"/>
            <a:tailEnd type="triangle"/>
          </a:ln>
          <a:effectLst/>
        </p:spPr>
      </p:cxnSp>
      <p:sp>
        <p:nvSpPr>
          <p:cNvPr id="35" name="矩形 1"/>
          <p:cNvSpPr>
            <a:spLocks noChangeArrowheads="1"/>
          </p:cNvSpPr>
          <p:nvPr/>
        </p:nvSpPr>
        <p:spPr bwMode="auto">
          <a:xfrm>
            <a:off x="5156702" y="4871513"/>
            <a:ext cx="567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标题</a:t>
            </a:r>
            <a:endParaRPr lang="en-US" altLang="zh-CN" sz="1200" dirty="0">
              <a:solidFill>
                <a:srgbClr val="FFFFFF"/>
              </a:solidFill>
              <a:latin typeface="微软雅黑" panose="020B0503020204020204" pitchFamily="34" charset="-122"/>
              <a:ea typeface="微软雅黑" panose="020B0503020204020204" pitchFamily="34" charset="-122"/>
            </a:endParaRPr>
          </a:p>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文字</a:t>
            </a:r>
          </a:p>
        </p:txBody>
      </p:sp>
      <p:sp>
        <p:nvSpPr>
          <p:cNvPr id="36" name="椭圆 16"/>
          <p:cNvSpPr/>
          <p:nvPr/>
        </p:nvSpPr>
        <p:spPr bwMode="auto">
          <a:xfrm>
            <a:off x="5280923" y="2636642"/>
            <a:ext cx="2121627" cy="538471"/>
          </a:xfrm>
          <a:prstGeom prst="ellipse">
            <a:avLst/>
          </a:prstGeom>
          <a:solidFill>
            <a:srgbClr val="8BBDE2"/>
          </a:solidFill>
          <a:ln w="12700" cap="flat" cmpd="sng" algn="ctr">
            <a:gradFill>
              <a:gsLst>
                <a:gs pos="89000">
                  <a:srgbClr val="D5D5D5"/>
                </a:gs>
                <a:gs pos="0">
                  <a:srgbClr val="F8F8F8"/>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宋体" panose="02010600030101010101" pitchFamily="2" charset="-122"/>
            </a:endParaRPr>
          </a:p>
        </p:txBody>
      </p:sp>
      <p:sp>
        <p:nvSpPr>
          <p:cNvPr id="37" name="矩形 1"/>
          <p:cNvSpPr>
            <a:spLocks noChangeArrowheads="1"/>
          </p:cNvSpPr>
          <p:nvPr/>
        </p:nvSpPr>
        <p:spPr bwMode="auto">
          <a:xfrm>
            <a:off x="5529927" y="2767377"/>
            <a:ext cx="18133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客观缓解率（</a:t>
            </a:r>
            <a:r>
              <a:rPr lang="en-US" altLang="zh-CN" sz="1200" dirty="0">
                <a:solidFill>
                  <a:srgbClr val="FFFFFF"/>
                </a:solidFill>
                <a:latin typeface="微软雅黑" panose="020B0503020204020204" pitchFamily="34" charset="-122"/>
                <a:ea typeface="微软雅黑" panose="020B0503020204020204" pitchFamily="34" charset="-122"/>
              </a:rPr>
              <a:t>ORR</a:t>
            </a:r>
            <a:r>
              <a:rPr lang="zh-CN" altLang="en-US" sz="1200" dirty="0" smtClean="0">
                <a:solidFill>
                  <a:srgbClr val="FFFFFF"/>
                </a:solidFill>
                <a:latin typeface="微软雅黑" panose="020B0503020204020204" pitchFamily="34" charset="-122"/>
                <a:ea typeface="微软雅黑" panose="020B0503020204020204" pitchFamily="34" charset="-122"/>
              </a:rPr>
              <a:t>）</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38" name="椭圆 16"/>
          <p:cNvSpPr/>
          <p:nvPr/>
        </p:nvSpPr>
        <p:spPr bwMode="auto">
          <a:xfrm>
            <a:off x="5306030" y="3251921"/>
            <a:ext cx="2121627" cy="538471"/>
          </a:xfrm>
          <a:prstGeom prst="ellipse">
            <a:avLst/>
          </a:prstGeom>
          <a:solidFill>
            <a:srgbClr val="8BBDE2"/>
          </a:solidFill>
          <a:ln w="12700" cap="flat" cmpd="sng" algn="ctr">
            <a:gradFill>
              <a:gsLst>
                <a:gs pos="89000">
                  <a:srgbClr val="D5D5D5"/>
                </a:gs>
                <a:gs pos="0">
                  <a:srgbClr val="F8F8F8"/>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宋体" panose="02010600030101010101" pitchFamily="2" charset="-122"/>
            </a:endParaRPr>
          </a:p>
        </p:txBody>
      </p:sp>
      <p:sp>
        <p:nvSpPr>
          <p:cNvPr id="39" name="矩形 1"/>
          <p:cNvSpPr>
            <a:spLocks noChangeArrowheads="1"/>
          </p:cNvSpPr>
          <p:nvPr/>
        </p:nvSpPr>
        <p:spPr bwMode="auto">
          <a:xfrm>
            <a:off x="5761494" y="3389598"/>
            <a:ext cx="18133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完全缓解</a:t>
            </a:r>
            <a:r>
              <a:rPr lang="en-US" altLang="zh-CN" sz="1200" dirty="0" smtClean="0">
                <a:solidFill>
                  <a:srgbClr val="FFFFFF"/>
                </a:solidFill>
                <a:latin typeface="微软雅黑" panose="020B0503020204020204" pitchFamily="34" charset="-122"/>
                <a:ea typeface="微软雅黑" panose="020B0503020204020204" pitchFamily="34" charset="-122"/>
              </a:rPr>
              <a:t>(CR</a:t>
            </a:r>
            <a:r>
              <a:rPr lang="en-US" altLang="zh-CN" sz="1200" dirty="0">
                <a:solidFill>
                  <a:srgbClr val="FFFFFF"/>
                </a:solidFill>
                <a:latin typeface="微软雅黑" panose="020B0503020204020204" pitchFamily="34" charset="-122"/>
                <a:ea typeface="微软雅黑" panose="020B0503020204020204" pitchFamily="34" charset="-122"/>
              </a:rPr>
              <a:t>)</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40" name="椭圆 16"/>
          <p:cNvSpPr/>
          <p:nvPr/>
        </p:nvSpPr>
        <p:spPr bwMode="auto">
          <a:xfrm>
            <a:off x="5317193" y="3825674"/>
            <a:ext cx="2121627" cy="538471"/>
          </a:xfrm>
          <a:prstGeom prst="ellipse">
            <a:avLst/>
          </a:prstGeom>
          <a:solidFill>
            <a:srgbClr val="8BBDE2"/>
          </a:solidFill>
          <a:ln w="12700" cap="flat" cmpd="sng" algn="ctr">
            <a:gradFill>
              <a:gsLst>
                <a:gs pos="89000">
                  <a:srgbClr val="D5D5D5"/>
                </a:gs>
                <a:gs pos="0">
                  <a:srgbClr val="F8F8F8"/>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宋体" panose="02010600030101010101" pitchFamily="2" charset="-122"/>
            </a:endParaRPr>
          </a:p>
        </p:txBody>
      </p:sp>
      <p:sp>
        <p:nvSpPr>
          <p:cNvPr id="41" name="矩形 1"/>
          <p:cNvSpPr>
            <a:spLocks noChangeArrowheads="1"/>
          </p:cNvSpPr>
          <p:nvPr/>
        </p:nvSpPr>
        <p:spPr bwMode="auto">
          <a:xfrm>
            <a:off x="5625464" y="3958710"/>
            <a:ext cx="18133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疾病进展时间</a:t>
            </a:r>
            <a:r>
              <a:rPr lang="en-US" altLang="zh-CN" sz="1200" dirty="0" smtClean="0">
                <a:solidFill>
                  <a:srgbClr val="FFFFFF"/>
                </a:solidFill>
                <a:latin typeface="微软雅黑" panose="020B0503020204020204" pitchFamily="34" charset="-122"/>
                <a:ea typeface="微软雅黑" panose="020B0503020204020204" pitchFamily="34" charset="-122"/>
              </a:rPr>
              <a:t>(TTP</a:t>
            </a:r>
            <a:r>
              <a:rPr lang="en-US" altLang="zh-CN" sz="1200" dirty="0">
                <a:solidFill>
                  <a:srgbClr val="FFFFFF"/>
                </a:solidFill>
                <a:latin typeface="微软雅黑" panose="020B0503020204020204" pitchFamily="34" charset="-122"/>
                <a:ea typeface="微软雅黑" panose="020B0503020204020204" pitchFamily="34" charset="-122"/>
              </a:rPr>
              <a:t>)</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42" name="椭圆 16"/>
          <p:cNvSpPr/>
          <p:nvPr/>
        </p:nvSpPr>
        <p:spPr bwMode="auto">
          <a:xfrm>
            <a:off x="5317193" y="4439331"/>
            <a:ext cx="2121627" cy="538471"/>
          </a:xfrm>
          <a:prstGeom prst="ellipse">
            <a:avLst/>
          </a:prstGeom>
          <a:solidFill>
            <a:srgbClr val="8BBDE2"/>
          </a:solidFill>
          <a:ln w="12700" cap="flat" cmpd="sng" algn="ctr">
            <a:gradFill>
              <a:gsLst>
                <a:gs pos="89000">
                  <a:srgbClr val="D5D5D5"/>
                </a:gs>
                <a:gs pos="0">
                  <a:srgbClr val="F8F8F8"/>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宋体" panose="02010600030101010101" pitchFamily="2" charset="-122"/>
            </a:endParaRPr>
          </a:p>
        </p:txBody>
      </p:sp>
      <p:sp>
        <p:nvSpPr>
          <p:cNvPr id="43" name="矩形 1"/>
          <p:cNvSpPr>
            <a:spLocks noChangeArrowheads="1"/>
          </p:cNvSpPr>
          <p:nvPr/>
        </p:nvSpPr>
        <p:spPr bwMode="auto">
          <a:xfrm>
            <a:off x="5566197" y="4570066"/>
            <a:ext cx="18133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无进展生存期</a:t>
            </a:r>
            <a:r>
              <a:rPr lang="en-US" altLang="zh-CN" sz="1200" dirty="0" smtClean="0">
                <a:solidFill>
                  <a:srgbClr val="FFFFFF"/>
                </a:solidFill>
                <a:latin typeface="微软雅黑" panose="020B0503020204020204" pitchFamily="34" charset="-122"/>
                <a:ea typeface="微软雅黑" panose="020B0503020204020204" pitchFamily="34" charset="-122"/>
              </a:rPr>
              <a:t>(PFS</a:t>
            </a:r>
            <a:r>
              <a:rPr lang="en-US" altLang="zh-CN" sz="1200" dirty="0">
                <a:solidFill>
                  <a:srgbClr val="FFFFFF"/>
                </a:solidFill>
                <a:latin typeface="微软雅黑" panose="020B0503020204020204" pitchFamily="34" charset="-122"/>
                <a:ea typeface="微软雅黑" panose="020B0503020204020204" pitchFamily="34" charset="-122"/>
              </a:rPr>
              <a:t>)</a:t>
            </a:r>
            <a:endParaRPr lang="zh-CN" altLang="en-US" sz="1200" dirty="0">
              <a:solidFill>
                <a:srgbClr val="FFFFFF"/>
              </a:solidFill>
              <a:latin typeface="微软雅黑" panose="020B0503020204020204" pitchFamily="34" charset="-122"/>
              <a:ea typeface="微软雅黑" panose="020B0503020204020204" pitchFamily="34" charset="-122"/>
            </a:endParaRPr>
          </a:p>
        </p:txBody>
      </p:sp>
      <p:cxnSp>
        <p:nvCxnSpPr>
          <p:cNvPr id="44" name="直接箭头连接符 7"/>
          <p:cNvCxnSpPr/>
          <p:nvPr/>
        </p:nvCxnSpPr>
        <p:spPr>
          <a:xfrm flipV="1">
            <a:off x="4682955" y="3044376"/>
            <a:ext cx="503100" cy="380087"/>
          </a:xfrm>
          <a:prstGeom prst="straightConnector1">
            <a:avLst/>
          </a:prstGeom>
          <a:noFill/>
          <a:ln w="9525" cap="flat" cmpd="sng" algn="ctr">
            <a:solidFill>
              <a:schemeClr val="tx1">
                <a:lumMod val="75000"/>
                <a:lumOff val="25000"/>
              </a:schemeClr>
            </a:solidFill>
            <a:prstDash val="solid"/>
            <a:tailEnd type="triangle"/>
          </a:ln>
          <a:effectLst/>
        </p:spPr>
      </p:cxnSp>
      <p:cxnSp>
        <p:nvCxnSpPr>
          <p:cNvPr id="45" name="直接箭头连接符 8"/>
          <p:cNvCxnSpPr/>
          <p:nvPr/>
        </p:nvCxnSpPr>
        <p:spPr>
          <a:xfrm>
            <a:off x="4650504" y="4203495"/>
            <a:ext cx="564796" cy="429886"/>
          </a:xfrm>
          <a:prstGeom prst="straightConnector1">
            <a:avLst/>
          </a:prstGeom>
          <a:noFill/>
          <a:ln w="9525" cap="flat" cmpd="sng" algn="ctr">
            <a:solidFill>
              <a:schemeClr val="tx1">
                <a:lumMod val="75000"/>
                <a:lumOff val="25000"/>
              </a:schemeClr>
            </a:solidFill>
            <a:prstDash val="solid"/>
            <a:tailEnd type="triangle"/>
          </a:ln>
          <a:effectLst/>
        </p:spPr>
      </p:cxnSp>
      <p:sp>
        <p:nvSpPr>
          <p:cNvPr id="48" name="矩形 1"/>
          <p:cNvSpPr>
            <a:spLocks noChangeArrowheads="1"/>
          </p:cNvSpPr>
          <p:nvPr/>
        </p:nvSpPr>
        <p:spPr bwMode="auto">
          <a:xfrm>
            <a:off x="5215300" y="5504806"/>
            <a:ext cx="567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标题</a:t>
            </a:r>
            <a:endParaRPr lang="en-US" altLang="zh-CN" sz="1200" dirty="0">
              <a:solidFill>
                <a:srgbClr val="FFFFFF"/>
              </a:solidFill>
              <a:latin typeface="微软雅黑" panose="020B0503020204020204" pitchFamily="34" charset="-122"/>
              <a:ea typeface="微软雅黑" panose="020B0503020204020204" pitchFamily="34" charset="-122"/>
            </a:endParaRPr>
          </a:p>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文字</a:t>
            </a:r>
          </a:p>
        </p:txBody>
      </p:sp>
      <p:sp>
        <p:nvSpPr>
          <p:cNvPr id="49" name="椭圆 16"/>
          <p:cNvSpPr/>
          <p:nvPr/>
        </p:nvSpPr>
        <p:spPr bwMode="auto">
          <a:xfrm>
            <a:off x="5375791" y="5072624"/>
            <a:ext cx="2121627" cy="538471"/>
          </a:xfrm>
          <a:prstGeom prst="ellipse">
            <a:avLst/>
          </a:prstGeom>
          <a:solidFill>
            <a:srgbClr val="8BBDE2"/>
          </a:solidFill>
          <a:ln w="12700" cap="flat" cmpd="sng" algn="ctr">
            <a:gradFill>
              <a:gsLst>
                <a:gs pos="89000">
                  <a:srgbClr val="D5D5D5"/>
                </a:gs>
                <a:gs pos="0">
                  <a:srgbClr val="F8F8F8"/>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宋体" panose="02010600030101010101" pitchFamily="2" charset="-122"/>
            </a:endParaRPr>
          </a:p>
        </p:txBody>
      </p:sp>
      <p:sp>
        <p:nvSpPr>
          <p:cNvPr id="50" name="矩形 1"/>
          <p:cNvSpPr>
            <a:spLocks noChangeArrowheads="1"/>
          </p:cNvSpPr>
          <p:nvPr/>
        </p:nvSpPr>
        <p:spPr bwMode="auto">
          <a:xfrm>
            <a:off x="5624795" y="5203359"/>
            <a:ext cx="18133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治疗失败时间（</a:t>
            </a:r>
            <a:r>
              <a:rPr lang="en-US" altLang="zh-CN" sz="1200" dirty="0">
                <a:solidFill>
                  <a:srgbClr val="FFFFFF"/>
                </a:solidFill>
                <a:latin typeface="微软雅黑" panose="020B0503020204020204" pitchFamily="34" charset="-122"/>
                <a:ea typeface="微软雅黑" panose="020B0503020204020204" pitchFamily="34" charset="-122"/>
              </a:rPr>
              <a:t>TTF</a:t>
            </a:r>
            <a:r>
              <a:rPr lang="zh-CN" altLang="en-US" sz="1200" dirty="0">
                <a:solidFill>
                  <a:srgbClr val="FFFFFF"/>
                </a:solidFill>
                <a:latin typeface="微软雅黑" panose="020B0503020204020204" pitchFamily="34" charset="-122"/>
                <a:ea typeface="微软雅黑" panose="020B0503020204020204" pitchFamily="34" charset="-122"/>
              </a:rPr>
              <a:t>）</a:t>
            </a:r>
          </a:p>
        </p:txBody>
      </p:sp>
      <p:cxnSp>
        <p:nvCxnSpPr>
          <p:cNvPr id="57" name="直接箭头连接符 5"/>
          <p:cNvCxnSpPr/>
          <p:nvPr/>
        </p:nvCxnSpPr>
        <p:spPr>
          <a:xfrm flipV="1">
            <a:off x="4759690" y="3598333"/>
            <a:ext cx="426365" cy="192059"/>
          </a:xfrm>
          <a:prstGeom prst="straightConnector1">
            <a:avLst/>
          </a:prstGeom>
          <a:noFill/>
          <a:ln w="9525" cap="flat" cmpd="sng" algn="ctr">
            <a:solidFill>
              <a:schemeClr val="tx1">
                <a:lumMod val="75000"/>
                <a:lumOff val="25000"/>
              </a:schemeClr>
            </a:solidFill>
            <a:prstDash val="solid"/>
            <a:tailEnd type="triangle"/>
          </a:ln>
          <a:effectLst/>
        </p:spPr>
      </p:cxnSp>
    </p:spTree>
    <p:extLst>
      <p:ext uri="{BB962C8B-B14F-4D97-AF65-F5344CB8AC3E}">
        <p14:creationId xmlns:p14="http://schemas.microsoft.com/office/powerpoint/2010/main" val="268448706"/>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300" autoRev="1" fill="hold">
                                          <p:stCondLst>
                                            <p:cond delay="0"/>
                                          </p:stCondLst>
                                        </p:cTn>
                                        <p:tgtEl>
                                          <p:spTgt spid="5"/>
                                        </p:tgtEl>
                                        <p:attrNameLst>
                                          <p:attrName>ppt_w</p:attrName>
                                        </p:attrNameLst>
                                      </p:cBhvr>
                                    </p:anim>
                                    <p:anim by="(#ppt_w*0.50)" calcmode="lin" valueType="num">
                                      <p:cBhvr>
                                        <p:cTn id="8" dur="300" decel="50000" autoRev="1" fill="hold">
                                          <p:stCondLst>
                                            <p:cond delay="0"/>
                                          </p:stCondLst>
                                        </p:cTn>
                                        <p:tgtEl>
                                          <p:spTgt spid="5"/>
                                        </p:tgtEl>
                                        <p:attrNameLst>
                                          <p:attrName>ppt_x</p:attrName>
                                        </p:attrNameLst>
                                      </p:cBhvr>
                                    </p:anim>
                                    <p:anim from="(-#ppt_h/2)" to="(#ppt_y)" calcmode="lin" valueType="num">
                                      <p:cBhvr>
                                        <p:cTn id="9" dur="600" fill="hold">
                                          <p:stCondLst>
                                            <p:cond delay="0"/>
                                          </p:stCondLst>
                                        </p:cTn>
                                        <p:tgtEl>
                                          <p:spTgt spid="5"/>
                                        </p:tgtEl>
                                        <p:attrNameLst>
                                          <p:attrName>ppt_y</p:attrName>
                                        </p:attrNameLst>
                                      </p:cBhvr>
                                    </p:anim>
                                    <p:animRot by="21600000">
                                      <p:cBhvr>
                                        <p:cTn id="10" dur="600" fill="hold">
                                          <p:stCondLst>
                                            <p:cond delay="0"/>
                                          </p:stCondLst>
                                        </p:cTn>
                                        <p:tgtEl>
                                          <p:spTgt spid="5"/>
                                        </p:tgtEl>
                                        <p:attrNameLst>
                                          <p:attrName>r</p:attrName>
                                        </p:attrNameLst>
                                      </p:cBhvr>
                                    </p:animRot>
                                  </p:childTnLst>
                                </p:cTn>
                              </p:par>
                            </p:childTnLst>
                          </p:cTn>
                        </p:par>
                        <p:par>
                          <p:cTn id="11" fill="hold">
                            <p:stCondLst>
                              <p:cond delay="138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500"/>
                            </p:stCondLst>
                            <p:childTnLst>
                              <p:par>
                                <p:cTn id="23" presetID="2" presetClass="entr" presetSubtype="1"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0-#ppt_h/2"/>
                                          </p:val>
                                        </p:tav>
                                        <p:tav tm="100000">
                                          <p:val>
                                            <p:strVal val="#ppt_y"/>
                                          </p:val>
                                        </p:tav>
                                      </p:tavLst>
                                    </p:anim>
                                  </p:childTnLst>
                                </p:cTn>
                              </p:par>
                              <p:par>
                                <p:cTn id="27" presetID="22" presetClass="entr" presetSubtype="8"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par>
                                <p:cTn id="30" presetID="22" presetClass="entr" presetSubtype="8"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1000"/>
                            </p:stCondLst>
                            <p:childTnLst>
                              <p:par>
                                <p:cTn id="34" presetID="2" presetClass="entr" presetSubtype="1"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par>
                          <p:cTn id="43" fill="hold">
                            <p:stCondLst>
                              <p:cond delay="500"/>
                            </p:stCondLst>
                            <p:childTnLst>
                              <p:par>
                                <p:cTn id="44" presetID="2"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0-#ppt_h/2"/>
                                          </p:val>
                                        </p:tav>
                                        <p:tav tm="100000">
                                          <p:val>
                                            <p:strVal val="#ppt_y"/>
                                          </p:val>
                                        </p:tav>
                                      </p:tavLst>
                                    </p:anim>
                                  </p:childTnLst>
                                </p:cTn>
                              </p:par>
                            </p:childTnLst>
                          </p:cTn>
                        </p:par>
                        <p:par>
                          <p:cTn id="48" fill="hold">
                            <p:stCondLst>
                              <p:cond delay="1000"/>
                            </p:stCondLst>
                            <p:childTnLst>
                              <p:par>
                                <p:cTn id="49" presetID="2" presetClass="entr" presetSubtype="1"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par>
                                <p:cTn id="53" presetID="22" presetClass="entr" presetSubtype="8"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down)">
                                      <p:cBhvr>
                                        <p:cTn id="60" dur="500"/>
                                        <p:tgtEl>
                                          <p:spTgt spid="32"/>
                                        </p:tgtEl>
                                      </p:cBhvr>
                                    </p:animEffect>
                                  </p:childTnLst>
                                </p:cTn>
                              </p:par>
                              <p:par>
                                <p:cTn id="61" presetID="22" presetClass="entr" presetSubtype="8"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childTnLst>
                          </p:cTn>
                        </p:par>
                        <p:par>
                          <p:cTn id="64" fill="hold">
                            <p:stCondLst>
                              <p:cond delay="500"/>
                            </p:stCondLst>
                            <p:childTnLst>
                              <p:par>
                                <p:cTn id="65" presetID="2" presetClass="entr" presetSubtype="1"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0-#ppt_h/2"/>
                                          </p:val>
                                        </p:tav>
                                        <p:tav tm="100000">
                                          <p:val>
                                            <p:strVal val="#ppt_y"/>
                                          </p:val>
                                        </p:tav>
                                      </p:tavLst>
                                    </p:anim>
                                  </p:childTnLst>
                                </p:cTn>
                              </p:par>
                            </p:childTnLst>
                          </p:cTn>
                        </p:par>
                        <p:par>
                          <p:cTn id="69" fill="hold">
                            <p:stCondLst>
                              <p:cond delay="1000"/>
                            </p:stCondLst>
                            <p:childTnLst>
                              <p:par>
                                <p:cTn id="70" presetID="2" presetClass="entr" presetSubtype="1"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additive="base">
                                        <p:cTn id="72" dur="500" fill="hold"/>
                                        <p:tgtEl>
                                          <p:spTgt spid="38"/>
                                        </p:tgtEl>
                                        <p:attrNameLst>
                                          <p:attrName>ppt_x</p:attrName>
                                        </p:attrNameLst>
                                      </p:cBhvr>
                                      <p:tavLst>
                                        <p:tav tm="0">
                                          <p:val>
                                            <p:strVal val="#ppt_x"/>
                                          </p:val>
                                        </p:tav>
                                        <p:tav tm="100000">
                                          <p:val>
                                            <p:strVal val="#ppt_x"/>
                                          </p:val>
                                        </p:tav>
                                      </p:tavLst>
                                    </p:anim>
                                    <p:anim calcmode="lin" valueType="num">
                                      <p:cBhvr additive="base">
                                        <p:cTn id="73" dur="500" fill="hold"/>
                                        <p:tgtEl>
                                          <p:spTgt spid="38"/>
                                        </p:tgtEl>
                                        <p:attrNameLst>
                                          <p:attrName>ppt_y</p:attrName>
                                        </p:attrNameLst>
                                      </p:cBhvr>
                                      <p:tavLst>
                                        <p:tav tm="0">
                                          <p:val>
                                            <p:strVal val="0-#ppt_h/2"/>
                                          </p:val>
                                        </p:tav>
                                        <p:tav tm="100000">
                                          <p:val>
                                            <p:strVal val="#ppt_y"/>
                                          </p:val>
                                        </p:tav>
                                      </p:tavLst>
                                    </p:anim>
                                  </p:childTnLst>
                                </p:cTn>
                              </p:par>
                            </p:childTnLst>
                          </p:cTn>
                        </p:par>
                        <p:par>
                          <p:cTn id="74" fill="hold">
                            <p:stCondLst>
                              <p:cond delay="1500"/>
                            </p:stCondLst>
                            <p:childTnLst>
                              <p:par>
                                <p:cTn id="75" presetID="2" presetClass="entr" presetSubtype="1" fill="hold" grpId="0" nodeType="after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0-#ppt_h/2"/>
                                          </p:val>
                                        </p:tav>
                                        <p:tav tm="100000">
                                          <p:val>
                                            <p:strVal val="#ppt_y"/>
                                          </p:val>
                                        </p:tav>
                                      </p:tavLst>
                                    </p:anim>
                                  </p:childTnLst>
                                </p:cTn>
                              </p:par>
                            </p:childTnLst>
                          </p:cTn>
                        </p:par>
                        <p:par>
                          <p:cTn id="79" fill="hold">
                            <p:stCondLst>
                              <p:cond delay="2000"/>
                            </p:stCondLst>
                            <p:childTnLst>
                              <p:par>
                                <p:cTn id="80" presetID="2" presetClass="entr" presetSubtype="1"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anim calcmode="lin" valueType="num">
                                      <p:cBhvr additive="base">
                                        <p:cTn id="82" dur="500" fill="hold"/>
                                        <p:tgtEl>
                                          <p:spTgt spid="42"/>
                                        </p:tgtEl>
                                        <p:attrNameLst>
                                          <p:attrName>ppt_x</p:attrName>
                                        </p:attrNameLst>
                                      </p:cBhvr>
                                      <p:tavLst>
                                        <p:tav tm="0">
                                          <p:val>
                                            <p:strVal val="#ppt_x"/>
                                          </p:val>
                                        </p:tav>
                                        <p:tav tm="100000">
                                          <p:val>
                                            <p:strVal val="#ppt_x"/>
                                          </p:val>
                                        </p:tav>
                                      </p:tavLst>
                                    </p:anim>
                                    <p:anim calcmode="lin" valueType="num">
                                      <p:cBhvr additive="base">
                                        <p:cTn id="83"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down)">
                                      <p:cBhvr>
                                        <p:cTn id="88" dur="500"/>
                                        <p:tgtEl>
                                          <p:spTgt spid="44"/>
                                        </p:tgtEl>
                                      </p:cBhvr>
                                    </p:animEffect>
                                  </p:childTnLst>
                                </p:cTn>
                              </p:par>
                              <p:par>
                                <p:cTn id="89" presetID="22" presetClass="entr" presetSubtype="8" fill="hold"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wipe(left)">
                                      <p:cBhvr>
                                        <p:cTn id="91" dur="500"/>
                                        <p:tgtEl>
                                          <p:spTgt spid="45"/>
                                        </p:tgtEl>
                                      </p:cBhvr>
                                    </p:animEffect>
                                  </p:childTnLst>
                                </p:cTn>
                              </p:par>
                            </p:childTnLst>
                          </p:cTn>
                        </p:par>
                        <p:par>
                          <p:cTn id="92" fill="hold">
                            <p:stCondLst>
                              <p:cond delay="500"/>
                            </p:stCondLst>
                            <p:childTnLst>
                              <p:par>
                                <p:cTn id="93" presetID="2" presetClass="entr" presetSubtype="1"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 calcmode="lin" valueType="num">
                                      <p:cBhvr additive="base">
                                        <p:cTn id="95" dur="500" fill="hold"/>
                                        <p:tgtEl>
                                          <p:spTgt spid="49"/>
                                        </p:tgtEl>
                                        <p:attrNameLst>
                                          <p:attrName>ppt_x</p:attrName>
                                        </p:attrNameLst>
                                      </p:cBhvr>
                                      <p:tavLst>
                                        <p:tav tm="0">
                                          <p:val>
                                            <p:strVal val="#ppt_x"/>
                                          </p:val>
                                        </p:tav>
                                        <p:tav tm="100000">
                                          <p:val>
                                            <p:strVal val="#ppt_x"/>
                                          </p:val>
                                        </p:tav>
                                      </p:tavLst>
                                    </p:anim>
                                    <p:anim calcmode="lin" valueType="num">
                                      <p:cBhvr additive="base">
                                        <p:cTn id="96" dur="500" fill="hold"/>
                                        <p:tgtEl>
                                          <p:spTgt spid="49"/>
                                        </p:tgtEl>
                                        <p:attrNameLst>
                                          <p:attrName>ppt_y</p:attrName>
                                        </p:attrNameLst>
                                      </p:cBhvr>
                                      <p:tavLst>
                                        <p:tav tm="0">
                                          <p:val>
                                            <p:strVal val="0-#ppt_h/2"/>
                                          </p:val>
                                        </p:tav>
                                        <p:tav tm="100000">
                                          <p:val>
                                            <p:strVal val="#ppt_y"/>
                                          </p:val>
                                        </p:tav>
                                      </p:tavLst>
                                    </p:anim>
                                  </p:childTnLst>
                                </p:cTn>
                              </p:par>
                              <p:par>
                                <p:cTn id="97" presetID="22" presetClass="entr" presetSubtype="8" fill="hold" nodeType="with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wipe(left)">
                                      <p:cBhvr>
                                        <p:cTn id="9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15" grpId="0" animBg="1"/>
      <p:bldP spid="23" grpId="0" animBg="1"/>
      <p:bldP spid="26" grpId="0" animBg="1"/>
      <p:bldP spid="29" grpId="0" animBg="1"/>
      <p:bldP spid="36" grpId="0" animBg="1"/>
      <p:bldP spid="38" grpId="0" animBg="1"/>
      <p:bldP spid="40" grpId="0" animBg="1"/>
      <p:bldP spid="42"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557307" y="3737664"/>
            <a:ext cx="4033507" cy="1727433"/>
            <a:chOff x="2557044" y="2483087"/>
            <a:chExt cx="4034032" cy="1296143"/>
          </a:xfrm>
        </p:grpSpPr>
        <p:sp>
          <p:nvSpPr>
            <p:cNvPr id="6" name="Line 34"/>
            <p:cNvSpPr>
              <a:spLocks noChangeShapeType="1"/>
            </p:cNvSpPr>
            <p:nvPr/>
          </p:nvSpPr>
          <p:spPr bwMode="auto">
            <a:xfrm rot="618245" flipV="1">
              <a:off x="4879539" y="2483087"/>
              <a:ext cx="117053" cy="1046336"/>
            </a:xfrm>
            <a:prstGeom prst="line">
              <a:avLst/>
            </a:prstGeom>
            <a:noFill/>
            <a:ln w="9525">
              <a:solidFill>
                <a:srgbClr val="8D86BA"/>
              </a:solidFill>
              <a:prstDash val="dash"/>
              <a:round/>
              <a:headEnd/>
              <a:tailEnd type="triangle" w="med" len="med"/>
            </a:ln>
          </p:spPr>
          <p:txBody>
            <a:bodyPr/>
            <a:lstStyle/>
            <a:p>
              <a:pPr defTabSz="914324">
                <a:defRPr/>
              </a:pPr>
              <a:endParaRPr lang="zh-CN" altLang="en-US" sz="2400" kern="0">
                <a:solidFill>
                  <a:srgbClr val="F8F8F8"/>
                </a:solidFill>
                <a:latin typeface="微软雅黑" panose="020B0503020204020204" pitchFamily="34" charset="-122"/>
                <a:ea typeface="微软雅黑" panose="020B0503020204020204" pitchFamily="34" charset="-122"/>
              </a:endParaRPr>
            </a:p>
          </p:txBody>
        </p:sp>
        <p:sp>
          <p:nvSpPr>
            <p:cNvPr id="7" name="Line 35"/>
            <p:cNvSpPr>
              <a:spLocks noChangeShapeType="1"/>
            </p:cNvSpPr>
            <p:nvPr/>
          </p:nvSpPr>
          <p:spPr bwMode="auto">
            <a:xfrm rot="618245" flipH="1" flipV="1">
              <a:off x="4208628" y="2554460"/>
              <a:ext cx="432523" cy="849346"/>
            </a:xfrm>
            <a:prstGeom prst="line">
              <a:avLst/>
            </a:prstGeom>
            <a:noFill/>
            <a:ln w="9525">
              <a:solidFill>
                <a:srgbClr val="8BBDE2"/>
              </a:solidFill>
              <a:prstDash val="dash"/>
              <a:round/>
              <a:headEnd/>
              <a:tailEnd type="triangle" w="med" len="med"/>
            </a:ln>
          </p:spPr>
          <p:txBody>
            <a:bodyPr/>
            <a:lstStyle/>
            <a:p>
              <a:pPr defTabSz="914324">
                <a:defRPr/>
              </a:pPr>
              <a:endParaRPr lang="zh-CN" altLang="en-US" sz="2400" kern="0">
                <a:solidFill>
                  <a:srgbClr val="F8F8F8"/>
                </a:solidFill>
                <a:latin typeface="微软雅黑" panose="020B0503020204020204" pitchFamily="34" charset="-122"/>
                <a:ea typeface="微软雅黑" panose="020B0503020204020204" pitchFamily="34" charset="-122"/>
              </a:endParaRPr>
            </a:p>
          </p:txBody>
        </p:sp>
        <p:sp>
          <p:nvSpPr>
            <p:cNvPr id="8" name="Line 36"/>
            <p:cNvSpPr>
              <a:spLocks noChangeShapeType="1"/>
            </p:cNvSpPr>
            <p:nvPr/>
          </p:nvSpPr>
          <p:spPr bwMode="auto">
            <a:xfrm rot="618245" flipH="1" flipV="1">
              <a:off x="3363565" y="2982702"/>
              <a:ext cx="1029206" cy="466783"/>
            </a:xfrm>
            <a:prstGeom prst="line">
              <a:avLst/>
            </a:prstGeom>
            <a:noFill/>
            <a:ln w="9525">
              <a:solidFill>
                <a:srgbClr val="8D86BA"/>
              </a:solidFill>
              <a:prstDash val="dash"/>
              <a:round/>
              <a:headEnd/>
              <a:tailEnd type="triangle" w="med" len="med"/>
            </a:ln>
          </p:spPr>
          <p:txBody>
            <a:bodyPr/>
            <a:lstStyle/>
            <a:p>
              <a:pPr defTabSz="914324">
                <a:defRPr/>
              </a:pPr>
              <a:endParaRPr lang="zh-CN" altLang="en-US" sz="2400" kern="0">
                <a:solidFill>
                  <a:srgbClr val="F8F8F8"/>
                </a:solidFill>
                <a:latin typeface="微软雅黑" panose="020B0503020204020204" pitchFamily="34" charset="-122"/>
                <a:ea typeface="微软雅黑" panose="020B0503020204020204" pitchFamily="34" charset="-122"/>
              </a:endParaRPr>
            </a:p>
          </p:txBody>
        </p:sp>
        <p:sp>
          <p:nvSpPr>
            <p:cNvPr id="9" name="Line 37"/>
            <p:cNvSpPr>
              <a:spLocks noChangeShapeType="1"/>
            </p:cNvSpPr>
            <p:nvPr/>
          </p:nvSpPr>
          <p:spPr bwMode="auto">
            <a:xfrm rot="618245" flipH="1">
              <a:off x="2557044" y="3566538"/>
              <a:ext cx="1750079" cy="24267"/>
            </a:xfrm>
            <a:prstGeom prst="line">
              <a:avLst/>
            </a:prstGeom>
            <a:noFill/>
            <a:ln w="9525">
              <a:solidFill>
                <a:srgbClr val="8BBDE2"/>
              </a:solidFill>
              <a:prstDash val="dash"/>
              <a:round/>
              <a:headEnd/>
              <a:tailEnd type="triangle" w="med" len="med"/>
            </a:ln>
          </p:spPr>
          <p:txBody>
            <a:bodyPr/>
            <a:lstStyle/>
            <a:p>
              <a:pPr defTabSz="914324">
                <a:defRPr/>
              </a:pPr>
              <a:endParaRPr lang="zh-CN" altLang="en-US" sz="2400" kern="0">
                <a:solidFill>
                  <a:srgbClr val="F8F8F8"/>
                </a:solidFill>
                <a:latin typeface="微软雅黑" panose="020B0503020204020204" pitchFamily="34" charset="-122"/>
                <a:ea typeface="微软雅黑" panose="020B0503020204020204" pitchFamily="34" charset="-122"/>
              </a:endParaRPr>
            </a:p>
          </p:txBody>
        </p:sp>
        <p:sp>
          <p:nvSpPr>
            <p:cNvPr id="10" name="Line 38"/>
            <p:cNvSpPr>
              <a:spLocks noChangeShapeType="1"/>
            </p:cNvSpPr>
            <p:nvPr/>
          </p:nvSpPr>
          <p:spPr bwMode="auto">
            <a:xfrm rot="618245" flipV="1">
              <a:off x="5096515" y="2825680"/>
              <a:ext cx="662346" cy="765124"/>
            </a:xfrm>
            <a:prstGeom prst="line">
              <a:avLst/>
            </a:prstGeom>
            <a:noFill/>
            <a:ln w="9525">
              <a:solidFill>
                <a:srgbClr val="8BBDE2"/>
              </a:solidFill>
              <a:round/>
              <a:headEnd/>
              <a:tailEnd type="triangle" w="med" len="med"/>
            </a:ln>
          </p:spPr>
          <p:txBody>
            <a:bodyPr/>
            <a:lstStyle/>
            <a:p>
              <a:pPr defTabSz="914324">
                <a:defRPr/>
              </a:pPr>
              <a:endParaRPr lang="zh-CN" altLang="en-US" sz="2400" kern="0">
                <a:solidFill>
                  <a:srgbClr val="F8F8F8"/>
                </a:solidFill>
                <a:latin typeface="微软雅黑" panose="020B0503020204020204" pitchFamily="34" charset="-122"/>
                <a:ea typeface="微软雅黑" panose="020B0503020204020204" pitchFamily="34" charset="-122"/>
              </a:endParaRPr>
            </a:p>
          </p:txBody>
        </p:sp>
        <p:sp>
          <p:nvSpPr>
            <p:cNvPr id="11" name="Line 39"/>
            <p:cNvSpPr>
              <a:spLocks noChangeShapeType="1"/>
            </p:cNvSpPr>
            <p:nvPr/>
          </p:nvSpPr>
          <p:spPr bwMode="auto">
            <a:xfrm rot="618245" flipV="1">
              <a:off x="5293506" y="3303883"/>
              <a:ext cx="1297570" cy="475347"/>
            </a:xfrm>
            <a:prstGeom prst="line">
              <a:avLst/>
            </a:prstGeom>
            <a:noFill/>
            <a:ln w="9525">
              <a:solidFill>
                <a:srgbClr val="8D86BA"/>
              </a:solidFill>
              <a:prstDash val="dash"/>
              <a:round/>
              <a:headEnd/>
              <a:tailEnd type="triangle" w="med" len="med"/>
            </a:ln>
          </p:spPr>
          <p:txBody>
            <a:bodyPr/>
            <a:lstStyle/>
            <a:p>
              <a:pPr defTabSz="914324">
                <a:defRPr/>
              </a:pPr>
              <a:endParaRPr lang="zh-CN" altLang="en-US" sz="2400" kern="0">
                <a:solidFill>
                  <a:srgbClr val="F8F8F8"/>
                </a:solidFill>
                <a:latin typeface="微软雅黑" panose="020B0503020204020204" pitchFamily="34" charset="-122"/>
                <a:ea typeface="微软雅黑" panose="020B0503020204020204" pitchFamily="34" charset="-122"/>
              </a:endParaRPr>
            </a:p>
          </p:txBody>
        </p:sp>
      </p:grpSp>
      <p:sp>
        <p:nvSpPr>
          <p:cNvPr id="12" name="Oval 20"/>
          <p:cNvSpPr>
            <a:spLocks noChangeArrowheads="1"/>
          </p:cNvSpPr>
          <p:nvPr/>
        </p:nvSpPr>
        <p:spPr bwMode="auto">
          <a:xfrm>
            <a:off x="3770499" y="2529602"/>
            <a:ext cx="807843" cy="1072987"/>
          </a:xfrm>
          <a:prstGeom prst="ellipse">
            <a:avLst/>
          </a:prstGeom>
          <a:solidFill>
            <a:srgbClr val="8BBDE2"/>
          </a:solidFill>
          <a:ln w="9525" algn="ctr">
            <a:noFill/>
            <a:round/>
            <a:headEnd/>
            <a:tailEnd/>
          </a:ln>
        </p:spPr>
        <p:txBody>
          <a:bodyPr wrap="none" anchor="ctr"/>
          <a:lstStyle/>
          <a:p>
            <a:pPr algn="ctr" defTabSz="914324">
              <a:defRPr/>
            </a:pPr>
            <a:r>
              <a:rPr lang="en-US" altLang="zh-CN" sz="3000" kern="0" dirty="0">
                <a:solidFill>
                  <a:srgbClr val="F8F8F8"/>
                </a:solidFill>
                <a:latin typeface="微软雅黑" panose="020B0503020204020204" pitchFamily="34" charset="-122"/>
                <a:ea typeface="微软雅黑" panose="020B0503020204020204" pitchFamily="34" charset="-122"/>
              </a:rPr>
              <a:t>3</a:t>
            </a:r>
          </a:p>
        </p:txBody>
      </p:sp>
      <p:sp>
        <p:nvSpPr>
          <p:cNvPr id="13" name="Oval 25"/>
          <p:cNvSpPr>
            <a:spLocks noChangeArrowheads="1"/>
          </p:cNvSpPr>
          <p:nvPr/>
        </p:nvSpPr>
        <p:spPr bwMode="auto">
          <a:xfrm>
            <a:off x="4918037" y="2575262"/>
            <a:ext cx="807844" cy="1072986"/>
          </a:xfrm>
          <a:prstGeom prst="ellipse">
            <a:avLst/>
          </a:prstGeom>
          <a:solidFill>
            <a:srgbClr val="8D86BA"/>
          </a:solidFill>
          <a:ln w="9525" algn="ctr">
            <a:noFill/>
            <a:round/>
            <a:headEnd/>
            <a:tailEnd/>
          </a:ln>
        </p:spPr>
        <p:txBody>
          <a:bodyPr wrap="none" anchor="ctr"/>
          <a:lstStyle/>
          <a:p>
            <a:pPr algn="ctr" defTabSz="914324">
              <a:defRPr/>
            </a:pPr>
            <a:r>
              <a:rPr lang="en-US" altLang="zh-CN" sz="3000" kern="0" dirty="0">
                <a:solidFill>
                  <a:srgbClr val="F8F8F8"/>
                </a:solidFill>
                <a:latin typeface="微软雅黑" panose="020B0503020204020204" pitchFamily="34" charset="-122"/>
                <a:ea typeface="微软雅黑" panose="020B0503020204020204" pitchFamily="34" charset="-122"/>
              </a:rPr>
              <a:t>4</a:t>
            </a:r>
          </a:p>
        </p:txBody>
      </p:sp>
      <p:sp>
        <p:nvSpPr>
          <p:cNvPr id="14" name="Oval 5"/>
          <p:cNvSpPr>
            <a:spLocks noChangeArrowheads="1"/>
          </p:cNvSpPr>
          <p:nvPr/>
        </p:nvSpPr>
        <p:spPr bwMode="auto">
          <a:xfrm>
            <a:off x="1715209" y="4355962"/>
            <a:ext cx="807843" cy="1072987"/>
          </a:xfrm>
          <a:prstGeom prst="ellipse">
            <a:avLst/>
          </a:prstGeom>
          <a:solidFill>
            <a:srgbClr val="8BBDE2"/>
          </a:solidFill>
          <a:ln w="9525" algn="ctr">
            <a:noFill/>
            <a:round/>
            <a:headEnd/>
            <a:tailEnd/>
          </a:ln>
        </p:spPr>
        <p:txBody>
          <a:bodyPr wrap="none" anchor="ctr"/>
          <a:lstStyle/>
          <a:p>
            <a:pPr algn="ctr" defTabSz="914324">
              <a:defRPr/>
            </a:pPr>
            <a:r>
              <a:rPr lang="en-US" altLang="zh-CN" sz="3000" kern="0" dirty="0">
                <a:solidFill>
                  <a:srgbClr val="F8F8F8"/>
                </a:solidFill>
                <a:latin typeface="微软雅黑" panose="020B0503020204020204" pitchFamily="34" charset="-122"/>
                <a:ea typeface="微软雅黑" panose="020B0503020204020204" pitchFamily="34" charset="-122"/>
              </a:rPr>
              <a:t>1</a:t>
            </a:r>
          </a:p>
        </p:txBody>
      </p:sp>
      <p:sp>
        <p:nvSpPr>
          <p:cNvPr id="15" name="Oval 30"/>
          <p:cNvSpPr>
            <a:spLocks noChangeArrowheads="1"/>
          </p:cNvSpPr>
          <p:nvPr/>
        </p:nvSpPr>
        <p:spPr bwMode="auto">
          <a:xfrm>
            <a:off x="6733543" y="4401622"/>
            <a:ext cx="807843" cy="1072987"/>
          </a:xfrm>
          <a:prstGeom prst="ellipse">
            <a:avLst/>
          </a:prstGeom>
          <a:solidFill>
            <a:srgbClr val="8D86BA"/>
          </a:solidFill>
          <a:ln w="9525" algn="ctr">
            <a:noFill/>
            <a:round/>
            <a:headEnd/>
            <a:tailEnd/>
          </a:ln>
        </p:spPr>
        <p:txBody>
          <a:bodyPr wrap="none" anchor="ctr"/>
          <a:lstStyle/>
          <a:p>
            <a:pPr algn="ctr" defTabSz="914324">
              <a:defRPr/>
            </a:pPr>
            <a:r>
              <a:rPr lang="en-US" altLang="zh-CN" sz="3000" kern="0" dirty="0">
                <a:solidFill>
                  <a:srgbClr val="F8F8F8"/>
                </a:solidFill>
                <a:latin typeface="微软雅黑" panose="020B0503020204020204" pitchFamily="34" charset="-122"/>
                <a:ea typeface="微软雅黑" panose="020B0503020204020204" pitchFamily="34" charset="-122"/>
              </a:rPr>
              <a:t>6</a:t>
            </a:r>
          </a:p>
        </p:txBody>
      </p:sp>
      <p:sp>
        <p:nvSpPr>
          <p:cNvPr id="16" name="Oval 10"/>
          <p:cNvSpPr>
            <a:spLocks noChangeArrowheads="1"/>
          </p:cNvSpPr>
          <p:nvPr/>
        </p:nvSpPr>
        <p:spPr bwMode="auto">
          <a:xfrm>
            <a:off x="2554455" y="3282974"/>
            <a:ext cx="807844" cy="1072986"/>
          </a:xfrm>
          <a:prstGeom prst="ellipse">
            <a:avLst/>
          </a:prstGeom>
          <a:solidFill>
            <a:srgbClr val="8D86BA"/>
          </a:solidFill>
          <a:ln w="9525" algn="ctr">
            <a:noFill/>
            <a:round/>
            <a:headEnd/>
            <a:tailEnd/>
          </a:ln>
        </p:spPr>
        <p:txBody>
          <a:bodyPr wrap="none" anchor="ctr"/>
          <a:lstStyle/>
          <a:p>
            <a:pPr algn="ctr" defTabSz="914324">
              <a:defRPr/>
            </a:pPr>
            <a:r>
              <a:rPr lang="en-US" altLang="zh-CN" sz="3000" kern="0" dirty="0">
                <a:solidFill>
                  <a:srgbClr val="F8F8F8"/>
                </a:solidFill>
                <a:latin typeface="微软雅黑" panose="020B0503020204020204" pitchFamily="34" charset="-122"/>
                <a:ea typeface="微软雅黑" panose="020B0503020204020204" pitchFamily="34" charset="-122"/>
              </a:rPr>
              <a:t>2</a:t>
            </a:r>
          </a:p>
        </p:txBody>
      </p:sp>
      <p:sp>
        <p:nvSpPr>
          <p:cNvPr id="17" name="Oval 15"/>
          <p:cNvSpPr>
            <a:spLocks noChangeArrowheads="1"/>
          </p:cNvSpPr>
          <p:nvPr/>
        </p:nvSpPr>
        <p:spPr bwMode="auto">
          <a:xfrm>
            <a:off x="5891442" y="3250636"/>
            <a:ext cx="807843" cy="1072987"/>
          </a:xfrm>
          <a:prstGeom prst="ellipse">
            <a:avLst/>
          </a:prstGeom>
          <a:solidFill>
            <a:srgbClr val="8BBDE2"/>
          </a:solidFill>
          <a:ln w="9525" algn="ctr">
            <a:noFill/>
            <a:round/>
            <a:headEnd/>
            <a:tailEnd/>
          </a:ln>
        </p:spPr>
        <p:txBody>
          <a:bodyPr wrap="none" anchor="ctr"/>
          <a:lstStyle/>
          <a:p>
            <a:pPr algn="ctr" defTabSz="914324">
              <a:defRPr/>
            </a:pPr>
            <a:r>
              <a:rPr lang="en-US" altLang="zh-CN" sz="3000" kern="0" dirty="0">
                <a:solidFill>
                  <a:srgbClr val="F8F8F8"/>
                </a:solidFill>
                <a:latin typeface="微软雅黑" panose="020B0503020204020204" pitchFamily="34" charset="-122"/>
                <a:ea typeface="微软雅黑" panose="020B0503020204020204" pitchFamily="34" charset="-122"/>
              </a:rPr>
              <a:t>5</a:t>
            </a:r>
          </a:p>
        </p:txBody>
      </p:sp>
      <p:grpSp>
        <p:nvGrpSpPr>
          <p:cNvPr id="18" name="组合 17"/>
          <p:cNvGrpSpPr/>
          <p:nvPr/>
        </p:nvGrpSpPr>
        <p:grpSpPr>
          <a:xfrm>
            <a:off x="125637" y="1784518"/>
            <a:ext cx="9018363" cy="2650396"/>
            <a:chOff x="125057" y="1017584"/>
            <a:chExt cx="9019538" cy="1988669"/>
          </a:xfrm>
        </p:grpSpPr>
        <p:sp>
          <p:nvSpPr>
            <p:cNvPr id="19" name="Rectangle 58"/>
            <p:cNvSpPr>
              <a:spLocks noChangeArrowheads="1"/>
            </p:cNvSpPr>
            <p:nvPr/>
          </p:nvSpPr>
          <p:spPr bwMode="auto">
            <a:xfrm>
              <a:off x="2473654" y="1017584"/>
              <a:ext cx="2187484" cy="623521"/>
            </a:xfrm>
            <a:prstGeom prst="rect">
              <a:avLst/>
            </a:prstGeom>
            <a:noFill/>
            <a:ln w="9525">
              <a:noFill/>
              <a:miter lim="800000"/>
              <a:headEnd/>
              <a:tailEnd/>
            </a:ln>
          </p:spPr>
          <p:txBody>
            <a:bodyPr wrap="square">
              <a:spAutoFit/>
            </a:bodyPr>
            <a:lstStyle/>
            <a:p>
              <a:pPr defTabSz="914324">
                <a:spcBef>
                  <a:spcPct val="20000"/>
                </a:spcBef>
                <a:buClr>
                  <a:srgbClr val="E1B40C"/>
                </a:buClr>
              </a:pPr>
              <a:r>
                <a:rPr lang="zh-CN" altLang="en-US" sz="1200" dirty="0">
                  <a:solidFill>
                    <a:srgbClr val="181818"/>
                  </a:solidFill>
                  <a:latin typeface="微软雅黑" pitchFamily="34" charset="-122"/>
                  <a:ea typeface="微软雅黑" panose="020B0503020204020204" pitchFamily="34" charset="-122"/>
                </a:rPr>
                <a:t>生存期是迄今为止评价抗肿瘤药物最可靠的临床试验终点，当研究能充分评价生存期时，它通常是</a:t>
              </a:r>
              <a:r>
                <a:rPr lang="zh-CN" altLang="en-US" sz="1200" b="1" dirty="0">
                  <a:solidFill>
                    <a:srgbClr val="0000FF"/>
                  </a:solidFill>
                  <a:latin typeface="微软雅黑" pitchFamily="34" charset="-122"/>
                  <a:ea typeface="微软雅黑" panose="020B0503020204020204" pitchFamily="34" charset="-122"/>
                </a:rPr>
                <a:t>首选终点</a:t>
              </a:r>
              <a:r>
                <a:rPr lang="zh-CN" altLang="en-US" sz="1200" dirty="0">
                  <a:solidFill>
                    <a:srgbClr val="181818"/>
                  </a:solidFill>
                  <a:latin typeface="微软雅黑" pitchFamily="34" charset="-122"/>
                  <a:ea typeface="微软雅黑" panose="020B0503020204020204" pitchFamily="34" charset="-122"/>
                </a:rPr>
                <a:t>。</a:t>
              </a:r>
            </a:p>
          </p:txBody>
        </p:sp>
        <p:sp>
          <p:nvSpPr>
            <p:cNvPr id="20" name="Rectangle 61"/>
            <p:cNvSpPr>
              <a:spLocks noChangeArrowheads="1"/>
            </p:cNvSpPr>
            <p:nvPr/>
          </p:nvSpPr>
          <p:spPr bwMode="auto">
            <a:xfrm>
              <a:off x="5322056" y="1017584"/>
              <a:ext cx="2472038" cy="623521"/>
            </a:xfrm>
            <a:prstGeom prst="rect">
              <a:avLst/>
            </a:prstGeom>
            <a:noFill/>
            <a:ln w="9525">
              <a:noFill/>
              <a:miter lim="800000"/>
              <a:headEnd/>
              <a:tailEnd/>
            </a:ln>
          </p:spPr>
          <p:txBody>
            <a:bodyPr wrap="square">
              <a:spAutoFit/>
            </a:bodyPr>
            <a:lstStyle/>
            <a:p>
              <a:pPr defTabSz="914324">
                <a:spcBef>
                  <a:spcPct val="20000"/>
                </a:spcBef>
                <a:buClr>
                  <a:srgbClr val="E1B40C"/>
                </a:buClr>
              </a:pPr>
              <a:r>
                <a:rPr lang="zh-CN" altLang="en-US" sz="1200" dirty="0">
                  <a:solidFill>
                    <a:srgbClr val="181818"/>
                  </a:solidFill>
                  <a:latin typeface="微软雅黑" pitchFamily="34" charset="-122"/>
                  <a:ea typeface="微软雅黑" panose="020B0503020204020204" pitchFamily="34" charset="-122"/>
                </a:rPr>
                <a:t>总生存期应在</a:t>
              </a:r>
              <a:r>
                <a:rPr lang="zh-CN" altLang="en-US" sz="1200" b="1" dirty="0">
                  <a:solidFill>
                    <a:srgbClr val="0000FF"/>
                  </a:solidFill>
                  <a:latin typeface="微软雅黑" pitchFamily="34" charset="-122"/>
                  <a:ea typeface="微软雅黑" panose="020B0503020204020204" pitchFamily="34" charset="-122"/>
                </a:rPr>
                <a:t>随机对照</a:t>
              </a:r>
              <a:r>
                <a:rPr lang="zh-CN" altLang="en-US" sz="1200" dirty="0">
                  <a:solidFill>
                    <a:srgbClr val="181818"/>
                  </a:solidFill>
                  <a:latin typeface="微软雅黑" pitchFamily="34" charset="-122"/>
                  <a:ea typeface="微软雅黑" panose="020B0503020204020204" pitchFamily="34" charset="-122"/>
                </a:rPr>
                <a:t>研究中评价。对于这类时间依赖性终点（例如</a:t>
              </a:r>
              <a:r>
                <a:rPr lang="en-US" altLang="zh-CN" sz="1200" dirty="0">
                  <a:solidFill>
                    <a:srgbClr val="181818"/>
                  </a:solidFill>
                  <a:latin typeface="微软雅黑" pitchFamily="34" charset="-122"/>
                  <a:ea typeface="微软雅黑" panose="020B0503020204020204" pitchFamily="34" charset="-122"/>
                </a:rPr>
                <a:t>OS</a:t>
              </a:r>
              <a:r>
                <a:rPr lang="zh-CN" altLang="en-US" sz="1200" dirty="0">
                  <a:solidFill>
                    <a:srgbClr val="181818"/>
                  </a:solidFill>
                  <a:latin typeface="微软雅黑" pitchFamily="34" charset="-122"/>
                  <a:ea typeface="微软雅黑" panose="020B0503020204020204" pitchFamily="34" charset="-122"/>
                </a:rPr>
                <a:t>、</a:t>
              </a:r>
              <a:r>
                <a:rPr lang="en-US" altLang="zh-CN" sz="1200" dirty="0">
                  <a:solidFill>
                    <a:srgbClr val="181818"/>
                  </a:solidFill>
                  <a:latin typeface="微软雅黑" pitchFamily="34" charset="-122"/>
                  <a:ea typeface="微软雅黑" panose="020B0503020204020204" pitchFamily="34" charset="-122"/>
                </a:rPr>
                <a:t>PFS</a:t>
              </a:r>
              <a:r>
                <a:rPr lang="zh-CN" altLang="en-US" sz="1200" dirty="0">
                  <a:solidFill>
                    <a:srgbClr val="181818"/>
                  </a:solidFill>
                  <a:latin typeface="微软雅黑" pitchFamily="34" charset="-122"/>
                  <a:ea typeface="微软雅黑" panose="020B0503020204020204" pitchFamily="34" charset="-122"/>
                </a:rPr>
                <a:t>）的历史研究中的数据极少可信。</a:t>
              </a:r>
            </a:p>
          </p:txBody>
        </p:sp>
        <p:sp>
          <p:nvSpPr>
            <p:cNvPr id="21" name="Rectangle 64"/>
            <p:cNvSpPr>
              <a:spLocks noChangeArrowheads="1"/>
            </p:cNvSpPr>
            <p:nvPr/>
          </p:nvSpPr>
          <p:spPr bwMode="auto">
            <a:xfrm>
              <a:off x="125057" y="2382732"/>
              <a:ext cx="1922082" cy="623521"/>
            </a:xfrm>
            <a:prstGeom prst="rect">
              <a:avLst/>
            </a:prstGeom>
            <a:noFill/>
            <a:ln w="9525">
              <a:noFill/>
              <a:miter lim="800000"/>
              <a:headEnd/>
              <a:tailEnd/>
            </a:ln>
          </p:spPr>
          <p:txBody>
            <a:bodyPr wrap="square">
              <a:spAutoFit/>
            </a:bodyPr>
            <a:lstStyle/>
            <a:p>
              <a:pPr defTabSz="914324">
                <a:spcBef>
                  <a:spcPct val="20000"/>
                </a:spcBef>
                <a:buClr>
                  <a:srgbClr val="E1B40C"/>
                </a:buClr>
              </a:pPr>
              <a:r>
                <a:rPr lang="zh-CN" altLang="en-US" sz="1200" b="1" dirty="0">
                  <a:solidFill>
                    <a:srgbClr val="0000FF"/>
                  </a:solidFill>
                  <a:latin typeface="微软雅黑" pitchFamily="34" charset="-122"/>
                  <a:ea typeface="微软雅黑" panose="020B0503020204020204" pitchFamily="34" charset="-122"/>
                </a:rPr>
                <a:t>总生存期定义</a:t>
              </a:r>
              <a:r>
                <a:rPr lang="zh-CN" altLang="en-US" sz="1200" dirty="0">
                  <a:solidFill>
                    <a:srgbClr val="181818"/>
                  </a:solidFill>
                  <a:latin typeface="微软雅黑" pitchFamily="34" charset="-122"/>
                  <a:ea typeface="微软雅黑" panose="020B0503020204020204" pitchFamily="34" charset="-122"/>
                </a:rPr>
                <a:t>为从随机化开始到因各种原因导致病人死亡之间的时间，且是按意向治疗人群</a:t>
              </a:r>
              <a:r>
                <a:rPr lang="en-US" altLang="zh-CN" sz="1200" dirty="0">
                  <a:solidFill>
                    <a:srgbClr val="181818"/>
                  </a:solidFill>
                  <a:latin typeface="微软雅黑" pitchFamily="34" charset="-122"/>
                  <a:ea typeface="微软雅黑" panose="020B0503020204020204" pitchFamily="34" charset="-122"/>
                </a:rPr>
                <a:t>(ITT)</a:t>
              </a:r>
              <a:r>
                <a:rPr lang="zh-CN" altLang="en-US" sz="1200" dirty="0">
                  <a:solidFill>
                    <a:srgbClr val="181818"/>
                  </a:solidFill>
                  <a:latin typeface="微软雅黑" pitchFamily="34" charset="-122"/>
                  <a:ea typeface="微软雅黑" panose="020B0503020204020204" pitchFamily="34" charset="-122"/>
                </a:rPr>
                <a:t>计算。</a:t>
              </a:r>
            </a:p>
          </p:txBody>
        </p:sp>
        <p:sp>
          <p:nvSpPr>
            <p:cNvPr id="22" name="Rectangle 67"/>
            <p:cNvSpPr>
              <a:spLocks noChangeArrowheads="1"/>
            </p:cNvSpPr>
            <p:nvPr/>
          </p:nvSpPr>
          <p:spPr bwMode="auto">
            <a:xfrm>
              <a:off x="6892169" y="2381043"/>
              <a:ext cx="2252426" cy="623521"/>
            </a:xfrm>
            <a:prstGeom prst="rect">
              <a:avLst/>
            </a:prstGeom>
            <a:noFill/>
            <a:ln w="9525">
              <a:noFill/>
              <a:miter lim="800000"/>
              <a:headEnd/>
              <a:tailEnd/>
            </a:ln>
          </p:spPr>
          <p:txBody>
            <a:bodyPr wrap="square">
              <a:spAutoFit/>
            </a:bodyPr>
            <a:lstStyle/>
            <a:p>
              <a:pPr defTabSz="914324">
                <a:spcBef>
                  <a:spcPct val="20000"/>
                </a:spcBef>
                <a:buClr>
                  <a:srgbClr val="E1B40C"/>
                </a:buClr>
              </a:pPr>
              <a:r>
                <a:rPr lang="zh-CN" altLang="en-US" sz="1200" dirty="0">
                  <a:solidFill>
                    <a:srgbClr val="181818"/>
                  </a:solidFill>
                  <a:latin typeface="微软雅黑" pitchFamily="34" charset="-122"/>
                  <a:ea typeface="微软雅黑" panose="020B0503020204020204" pitchFamily="34" charset="-122"/>
                </a:rPr>
                <a:t>生存期研究实施和分析中存在的</a:t>
              </a:r>
              <a:r>
                <a:rPr lang="zh-CN" altLang="en-US" sz="1200" b="1" dirty="0">
                  <a:solidFill>
                    <a:srgbClr val="0000FF"/>
                  </a:solidFill>
                  <a:latin typeface="微软雅黑" pitchFamily="34" charset="-122"/>
                  <a:ea typeface="微软雅黑" panose="020B0503020204020204" pitchFamily="34" charset="-122"/>
                </a:rPr>
                <a:t>困难</a:t>
              </a:r>
              <a:r>
                <a:rPr lang="zh-CN" altLang="en-US" sz="1200" dirty="0">
                  <a:solidFill>
                    <a:srgbClr val="181818"/>
                  </a:solidFill>
                  <a:latin typeface="微软雅黑" pitchFamily="34" charset="-122"/>
                  <a:ea typeface="微软雅黑" panose="020B0503020204020204" pitchFamily="34" charset="-122"/>
                </a:rPr>
                <a:t>包括大型试验随访期较长，以及随后的抗肿瘤治疗可能会混淆生存期的分析。</a:t>
              </a:r>
            </a:p>
          </p:txBody>
        </p:sp>
        <p:sp>
          <p:nvSpPr>
            <p:cNvPr id="23" name="Rectangle 70"/>
            <p:cNvSpPr>
              <a:spLocks noChangeArrowheads="1"/>
            </p:cNvSpPr>
            <p:nvPr/>
          </p:nvSpPr>
          <p:spPr bwMode="auto">
            <a:xfrm>
              <a:off x="921515" y="1736708"/>
              <a:ext cx="1888313" cy="484961"/>
            </a:xfrm>
            <a:prstGeom prst="rect">
              <a:avLst/>
            </a:prstGeom>
            <a:noFill/>
            <a:ln w="9525">
              <a:noFill/>
              <a:miter lim="800000"/>
              <a:headEnd/>
              <a:tailEnd/>
            </a:ln>
          </p:spPr>
          <p:txBody>
            <a:bodyPr wrap="square">
              <a:spAutoFit/>
            </a:bodyPr>
            <a:lstStyle/>
            <a:p>
              <a:pPr defTabSz="914324">
                <a:spcBef>
                  <a:spcPct val="20000"/>
                </a:spcBef>
                <a:buClr>
                  <a:srgbClr val="E1B40C"/>
                </a:buClr>
              </a:pPr>
              <a:r>
                <a:rPr lang="zh-CN" altLang="en-US" sz="1200" dirty="0">
                  <a:solidFill>
                    <a:srgbClr val="181818"/>
                  </a:solidFill>
                  <a:latin typeface="微软雅黑" pitchFamily="34" charset="-122"/>
                  <a:ea typeface="微软雅黑" panose="020B0503020204020204" pitchFamily="34" charset="-122"/>
                </a:rPr>
                <a:t>这个终点精确可测，并有死亡日期提供依据</a:t>
              </a:r>
              <a:r>
                <a:rPr lang="zh-CN" altLang="en-US" sz="1200" dirty="0" smtClean="0">
                  <a:solidFill>
                    <a:srgbClr val="181818"/>
                  </a:solidFill>
                  <a:latin typeface="微软雅黑" pitchFamily="34" charset="-122"/>
                  <a:ea typeface="微软雅黑" panose="020B0503020204020204" pitchFamily="34" charset="-122"/>
                </a:rPr>
                <a:t>。在</a:t>
              </a:r>
              <a:r>
                <a:rPr lang="zh-CN" altLang="en-US" sz="1200" dirty="0">
                  <a:solidFill>
                    <a:srgbClr val="181818"/>
                  </a:solidFill>
                  <a:latin typeface="微软雅黑" pitchFamily="34" charset="-122"/>
                  <a:ea typeface="微软雅黑" panose="020B0503020204020204" pitchFamily="34" charset="-122"/>
                </a:rPr>
                <a:t>终点评估时</a:t>
              </a:r>
              <a:r>
                <a:rPr lang="zh-CN" altLang="en-US" sz="1200" b="1" dirty="0">
                  <a:solidFill>
                    <a:srgbClr val="0000FF"/>
                  </a:solidFill>
                  <a:latin typeface="微软雅黑" pitchFamily="34" charset="-122"/>
                  <a:ea typeface="微软雅黑" panose="020B0503020204020204" pitchFamily="34" charset="-122"/>
                </a:rPr>
                <a:t>不会出现偏倚</a:t>
              </a:r>
              <a:r>
                <a:rPr lang="zh-CN" altLang="en-US" sz="1200" dirty="0">
                  <a:solidFill>
                    <a:srgbClr val="181818"/>
                  </a:solidFill>
                  <a:latin typeface="微软雅黑" pitchFamily="34" charset="-122"/>
                  <a:ea typeface="微软雅黑" panose="020B0503020204020204" pitchFamily="34" charset="-122"/>
                </a:rPr>
                <a:t>。</a:t>
              </a:r>
            </a:p>
          </p:txBody>
        </p:sp>
        <p:sp>
          <p:nvSpPr>
            <p:cNvPr id="24" name="Rectangle 73"/>
            <p:cNvSpPr>
              <a:spLocks noChangeArrowheads="1"/>
            </p:cNvSpPr>
            <p:nvPr/>
          </p:nvSpPr>
          <p:spPr bwMode="auto">
            <a:xfrm>
              <a:off x="6637279" y="1770968"/>
              <a:ext cx="2421782" cy="484961"/>
            </a:xfrm>
            <a:prstGeom prst="rect">
              <a:avLst/>
            </a:prstGeom>
            <a:noFill/>
            <a:ln w="9525">
              <a:noFill/>
              <a:miter lim="800000"/>
              <a:headEnd/>
              <a:tailEnd/>
            </a:ln>
          </p:spPr>
          <p:txBody>
            <a:bodyPr wrap="square">
              <a:spAutoFit/>
            </a:bodyPr>
            <a:lstStyle/>
            <a:p>
              <a:pPr defTabSz="914324">
                <a:spcBef>
                  <a:spcPct val="20000"/>
                </a:spcBef>
                <a:buClr>
                  <a:srgbClr val="E1B40C"/>
                </a:buClr>
              </a:pPr>
              <a:r>
                <a:rPr lang="zh-CN" altLang="en-US" sz="1200" dirty="0">
                  <a:solidFill>
                    <a:srgbClr val="181818"/>
                  </a:solidFill>
                  <a:latin typeface="微软雅黑" pitchFamily="34" charset="-122"/>
                  <a:ea typeface="微软雅黑" panose="020B0503020204020204" pitchFamily="34" charset="-122"/>
                </a:rPr>
                <a:t>如果药物的毒性可以接受，</a:t>
              </a:r>
              <a:r>
                <a:rPr lang="zh-CN" altLang="en-US" sz="1200" b="1" dirty="0">
                  <a:solidFill>
                    <a:srgbClr val="0000FF"/>
                  </a:solidFill>
                  <a:latin typeface="微软雅黑" pitchFamily="34" charset="-122"/>
                  <a:ea typeface="微软雅黑" panose="020B0503020204020204" pitchFamily="34" charset="-122"/>
                </a:rPr>
                <a:t>总生存期显著的改善</a:t>
              </a:r>
              <a:r>
                <a:rPr lang="zh-CN" altLang="en-US" sz="1200" dirty="0">
                  <a:solidFill>
                    <a:srgbClr val="181818"/>
                  </a:solidFill>
                  <a:latin typeface="微软雅黑" pitchFamily="34" charset="-122"/>
                  <a:ea typeface="微软雅黑" panose="020B0503020204020204" pitchFamily="34" charset="-122"/>
                </a:rPr>
                <a:t>可视为有临床意义，通常能支持新药的上市批准。</a:t>
              </a:r>
            </a:p>
          </p:txBody>
        </p:sp>
      </p:grpSp>
      <p:sp>
        <p:nvSpPr>
          <p:cNvPr id="25" name="Oval 44"/>
          <p:cNvSpPr>
            <a:spLocks noChangeArrowheads="1"/>
          </p:cNvSpPr>
          <p:nvPr/>
        </p:nvSpPr>
        <p:spPr bwMode="gray">
          <a:xfrm>
            <a:off x="4004577" y="4909582"/>
            <a:ext cx="1313103" cy="1729335"/>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defTabSz="914324">
              <a:defRPr/>
            </a:pPr>
            <a:r>
              <a:rPr lang="zh-CN" altLang="en-US" sz="2400" b="1" kern="0" dirty="0" smtClean="0">
                <a:solidFill>
                  <a:srgbClr val="FF0000"/>
                </a:solidFill>
                <a:latin typeface="微软雅黑" panose="020B0503020204020204" pitchFamily="34" charset="-122"/>
                <a:ea typeface="微软雅黑" panose="020B0503020204020204" pitchFamily="34" charset="-122"/>
              </a:rPr>
              <a:t>（一）</a:t>
            </a:r>
            <a:endParaRPr lang="en-US" altLang="zh-CN" sz="2400" b="1" kern="0" dirty="0" smtClean="0">
              <a:solidFill>
                <a:srgbClr val="FF0000"/>
              </a:solidFill>
              <a:latin typeface="微软雅黑" panose="020B0503020204020204" pitchFamily="34" charset="-122"/>
              <a:ea typeface="微软雅黑" panose="020B0503020204020204" pitchFamily="34" charset="-122"/>
            </a:endParaRPr>
          </a:p>
          <a:p>
            <a:pPr algn="ctr" defTabSz="914324">
              <a:defRPr/>
            </a:pPr>
            <a:r>
              <a:rPr lang="zh-CN" altLang="en-US" sz="2400" b="1" kern="0" dirty="0" smtClean="0">
                <a:solidFill>
                  <a:srgbClr val="FF0000"/>
                </a:solidFill>
                <a:latin typeface="微软雅黑" panose="020B0503020204020204" pitchFamily="34" charset="-122"/>
                <a:ea typeface="微软雅黑" panose="020B0503020204020204" pitchFamily="34" charset="-122"/>
              </a:rPr>
              <a:t>总生存期</a:t>
            </a:r>
            <a:endParaRPr lang="zh-CN" altLang="en-US" sz="2400" b="1" kern="0" dirty="0">
              <a:solidFill>
                <a:srgbClr val="FF0000"/>
              </a:solidFill>
              <a:latin typeface="微软雅黑" panose="020B0503020204020204" pitchFamily="34" charset="-122"/>
              <a:ea typeface="微软雅黑" panose="020B0503020204020204" pitchFamily="34" charset="-122"/>
            </a:endParaRPr>
          </a:p>
        </p:txBody>
      </p:sp>
      <p:sp>
        <p:nvSpPr>
          <p:cNvPr id="29"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30" name="图片 24">
            <a:extLst>
              <a:ext uri="{FF2B5EF4-FFF2-40B4-BE49-F238E27FC236}">
                <a16:creationId xmlns:a16="http://schemas.microsoft.com/office/drawing/2014/main" xmlns="" id="{B5AF14F6-CAAA-445C-B50D-0B9E18711B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1"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761855"/>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4000"/>
                            </p:stCondLst>
                            <p:childTnLst>
                              <p:par>
                                <p:cTn id="39" presetID="42"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56" presetClass="entr" presetSubtype="0" fill="hold" grpId="0" nodeType="afterEffect">
                                  <p:stCondLst>
                                    <p:cond delay="0"/>
                                  </p:stCondLst>
                                  <p:iterate type="lt">
                                    <p:tmPct val="10000"/>
                                  </p:iterate>
                                  <p:childTnLst>
                                    <p:set>
                                      <p:cBhvr>
                                        <p:cTn id="46" dur="1" fill="hold">
                                          <p:stCondLst>
                                            <p:cond delay="0"/>
                                          </p:stCondLst>
                                        </p:cTn>
                                        <p:tgtEl>
                                          <p:spTgt spid="29"/>
                                        </p:tgtEl>
                                        <p:attrNameLst>
                                          <p:attrName>style.visibility</p:attrName>
                                        </p:attrNameLst>
                                      </p:cBhvr>
                                      <p:to>
                                        <p:strVal val="visible"/>
                                      </p:to>
                                    </p:set>
                                    <p:anim by="(-#ppt_w*2)" calcmode="lin" valueType="num">
                                      <p:cBhvr rctx="PPT">
                                        <p:cTn id="47" dur="300" autoRev="1" fill="hold">
                                          <p:stCondLst>
                                            <p:cond delay="0"/>
                                          </p:stCondLst>
                                        </p:cTn>
                                        <p:tgtEl>
                                          <p:spTgt spid="29"/>
                                        </p:tgtEl>
                                        <p:attrNameLst>
                                          <p:attrName>ppt_w</p:attrName>
                                        </p:attrNameLst>
                                      </p:cBhvr>
                                    </p:anim>
                                    <p:anim by="(#ppt_w*0.50)" calcmode="lin" valueType="num">
                                      <p:cBhvr>
                                        <p:cTn id="48" dur="300" decel="50000" autoRev="1" fill="hold">
                                          <p:stCondLst>
                                            <p:cond delay="0"/>
                                          </p:stCondLst>
                                        </p:cTn>
                                        <p:tgtEl>
                                          <p:spTgt spid="29"/>
                                        </p:tgtEl>
                                        <p:attrNameLst>
                                          <p:attrName>ppt_x</p:attrName>
                                        </p:attrNameLst>
                                      </p:cBhvr>
                                    </p:anim>
                                    <p:anim from="(-#ppt_h/2)" to="(#ppt_y)" calcmode="lin" valueType="num">
                                      <p:cBhvr>
                                        <p:cTn id="49" dur="600" fill="hold">
                                          <p:stCondLst>
                                            <p:cond delay="0"/>
                                          </p:stCondLst>
                                        </p:cTn>
                                        <p:tgtEl>
                                          <p:spTgt spid="29"/>
                                        </p:tgtEl>
                                        <p:attrNameLst>
                                          <p:attrName>ppt_y</p:attrName>
                                        </p:attrNameLst>
                                      </p:cBhvr>
                                    </p:anim>
                                    <p:animRot by="21600000">
                                      <p:cBhvr>
                                        <p:cTn id="50" dur="600" fill="hold">
                                          <p:stCondLst>
                                            <p:cond delay="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25" grpId="0" animBg="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4" name="右箭头 3"/>
          <p:cNvSpPr/>
          <p:nvPr/>
        </p:nvSpPr>
        <p:spPr>
          <a:xfrm>
            <a:off x="2147734" y="1459147"/>
            <a:ext cx="344562" cy="655351"/>
          </a:xfrm>
          <a:prstGeom prst="rightArrow">
            <a:avLst>
              <a:gd name="adj1" fmla="val 72581"/>
              <a:gd name="adj2" fmla="val 46774"/>
            </a:avLst>
          </a:prstGeom>
          <a:solidFill>
            <a:sysClr val="window" lastClr="FFFFFF">
              <a:lumMod val="95000"/>
            </a:sysClr>
          </a:solidFill>
          <a:ln w="12700" cap="flat" cmpd="sng" algn="ctr">
            <a:solidFill>
              <a:sysClr val="window" lastClr="FFFFFF">
                <a:lumMod val="75000"/>
              </a:sysClr>
            </a:solidFill>
            <a:prstDash val="solid"/>
          </a:ln>
          <a:effectLst/>
        </p:spPr>
        <p:txBody>
          <a:bodyPr lIns="91416" tIns="45708" rIns="91416" bIns="45708"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sp>
        <p:nvSpPr>
          <p:cNvPr id="6" name="右箭头 5"/>
          <p:cNvSpPr/>
          <p:nvPr/>
        </p:nvSpPr>
        <p:spPr>
          <a:xfrm>
            <a:off x="2127817" y="2805291"/>
            <a:ext cx="344563" cy="655351"/>
          </a:xfrm>
          <a:prstGeom prst="rightArrow">
            <a:avLst>
              <a:gd name="adj1" fmla="val 72581"/>
              <a:gd name="adj2" fmla="val 46774"/>
            </a:avLst>
          </a:prstGeom>
          <a:solidFill>
            <a:sysClr val="window" lastClr="FFFFFF">
              <a:lumMod val="95000"/>
            </a:sysClr>
          </a:solidFill>
          <a:ln w="12700" cap="flat" cmpd="sng" algn="ctr">
            <a:solidFill>
              <a:sysClr val="window" lastClr="FFFFFF">
                <a:lumMod val="75000"/>
              </a:sysClr>
            </a:solidFill>
            <a:prstDash val="solid"/>
          </a:ln>
          <a:effectLst/>
        </p:spPr>
        <p:txBody>
          <a:bodyPr lIns="91416" tIns="45708" rIns="91416" bIns="45708"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sp>
        <p:nvSpPr>
          <p:cNvPr id="7" name="右箭头 6"/>
          <p:cNvSpPr/>
          <p:nvPr/>
        </p:nvSpPr>
        <p:spPr>
          <a:xfrm>
            <a:off x="2118667" y="4156363"/>
            <a:ext cx="344564" cy="653763"/>
          </a:xfrm>
          <a:prstGeom prst="rightArrow">
            <a:avLst>
              <a:gd name="adj1" fmla="val 72581"/>
              <a:gd name="adj2" fmla="val 46774"/>
            </a:avLst>
          </a:prstGeom>
          <a:solidFill>
            <a:sysClr val="window" lastClr="FFFFFF">
              <a:lumMod val="95000"/>
            </a:sysClr>
          </a:solidFill>
          <a:ln w="12700" cap="flat" cmpd="sng" algn="ctr">
            <a:solidFill>
              <a:sysClr val="window" lastClr="FFFFFF">
                <a:lumMod val="75000"/>
              </a:sysClr>
            </a:solidFill>
            <a:prstDash val="solid"/>
          </a:ln>
          <a:effectLst/>
        </p:spPr>
        <p:txBody>
          <a:bodyPr lIns="91416" tIns="45708" rIns="91416" bIns="45708"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sp>
        <p:nvSpPr>
          <p:cNvPr id="8" name="右箭头 7"/>
          <p:cNvSpPr/>
          <p:nvPr/>
        </p:nvSpPr>
        <p:spPr>
          <a:xfrm>
            <a:off x="2090177" y="5413994"/>
            <a:ext cx="373624" cy="655350"/>
          </a:xfrm>
          <a:prstGeom prst="rightArrow">
            <a:avLst>
              <a:gd name="adj1" fmla="val 72581"/>
              <a:gd name="adj2" fmla="val 46774"/>
            </a:avLst>
          </a:prstGeom>
          <a:solidFill>
            <a:sysClr val="window" lastClr="FFFFFF">
              <a:lumMod val="95000"/>
            </a:sysClr>
          </a:solidFill>
          <a:ln w="12700" cap="flat" cmpd="sng" algn="ctr">
            <a:solidFill>
              <a:sysClr val="window" lastClr="FFFFFF">
                <a:lumMod val="75000"/>
              </a:sysClr>
            </a:solidFill>
            <a:prstDash val="solid"/>
          </a:ln>
          <a:effectLst/>
        </p:spPr>
        <p:txBody>
          <a:bodyPr lIns="91416" tIns="45708" rIns="91416" bIns="45708"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grpSp>
        <p:nvGrpSpPr>
          <p:cNvPr id="9" name="组合 8"/>
          <p:cNvGrpSpPr/>
          <p:nvPr/>
        </p:nvGrpSpPr>
        <p:grpSpPr>
          <a:xfrm>
            <a:off x="1106469" y="1459147"/>
            <a:ext cx="1041263" cy="655351"/>
            <a:chOff x="914400" y="1619250"/>
            <a:chExt cx="1990726" cy="491729"/>
          </a:xfrm>
          <a:solidFill>
            <a:srgbClr val="8BBDE2"/>
          </a:solidFill>
        </p:grpSpPr>
        <p:sp>
          <p:nvSpPr>
            <p:cNvPr id="10" name="直角三角形 9"/>
            <p:cNvSpPr/>
            <p:nvPr/>
          </p:nvSpPr>
          <p:spPr>
            <a:xfrm flipV="1">
              <a:off x="2794001" y="2034779"/>
              <a:ext cx="111125" cy="76200"/>
            </a:xfrm>
            <a:prstGeom prst="rtTriangle">
              <a:avLst/>
            </a:prstGeom>
            <a:grpFill/>
            <a:ln w="12700" cap="flat" cmpd="sng" algn="ctr">
              <a:noFill/>
              <a:prstDash val="solid"/>
            </a:ln>
            <a:effectLst/>
          </p:spPr>
          <p:txBody>
            <a:bodyPr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sp>
          <p:nvSpPr>
            <p:cNvPr id="11" name="直角三角形 10"/>
            <p:cNvSpPr/>
            <p:nvPr/>
          </p:nvSpPr>
          <p:spPr>
            <a:xfrm>
              <a:off x="2794001" y="1619250"/>
              <a:ext cx="111125" cy="76200"/>
            </a:xfrm>
            <a:prstGeom prst="rtTriangle">
              <a:avLst/>
            </a:prstGeom>
            <a:grpFill/>
            <a:ln w="12700" cap="flat" cmpd="sng" algn="ctr">
              <a:noFill/>
              <a:prstDash val="solid"/>
            </a:ln>
            <a:effectLst/>
          </p:spPr>
          <p:txBody>
            <a:bodyPr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sp>
          <p:nvSpPr>
            <p:cNvPr id="12" name="矩形 11"/>
            <p:cNvSpPr/>
            <p:nvPr/>
          </p:nvSpPr>
          <p:spPr>
            <a:xfrm>
              <a:off x="914400" y="1619250"/>
              <a:ext cx="1879600" cy="491729"/>
            </a:xfrm>
            <a:prstGeom prst="rect">
              <a:avLst/>
            </a:prstGeom>
            <a:grpFill/>
            <a:ln w="12700" cap="flat" cmpd="sng" algn="ctr">
              <a:noFill/>
              <a:prstDash val="solid"/>
            </a:ln>
            <a:effectLst/>
          </p:spPr>
          <p:txBody>
            <a:bodyPr anchor="ctr"/>
            <a:lstStyle/>
            <a:p>
              <a:pPr algn="ctr" defTabSz="914324">
                <a:defRPr/>
              </a:pPr>
              <a:r>
                <a:rPr lang="en-US" altLang="zh-CN" sz="1600" kern="0" dirty="0" smtClean="0">
                  <a:solidFill>
                    <a:prstClr val="white"/>
                  </a:solidFill>
                  <a:latin typeface="微软雅黑" pitchFamily="34" charset="-122"/>
                  <a:ea typeface="微软雅黑" pitchFamily="34" charset="-122"/>
                </a:rPr>
                <a:t>1</a:t>
              </a:r>
              <a:endParaRPr lang="zh-CN" altLang="en-US" sz="1600" kern="0" dirty="0">
                <a:solidFill>
                  <a:prstClr val="white"/>
                </a:solidFill>
                <a:latin typeface="微软雅黑" pitchFamily="34" charset="-122"/>
                <a:ea typeface="微软雅黑" pitchFamily="34" charset="-122"/>
              </a:endParaRPr>
            </a:p>
          </p:txBody>
        </p:sp>
      </p:grpSp>
      <p:grpSp>
        <p:nvGrpSpPr>
          <p:cNvPr id="13" name="组合 12"/>
          <p:cNvGrpSpPr/>
          <p:nvPr/>
        </p:nvGrpSpPr>
        <p:grpSpPr>
          <a:xfrm>
            <a:off x="1086552" y="2805291"/>
            <a:ext cx="1041265" cy="655351"/>
            <a:chOff x="914400" y="2314575"/>
            <a:chExt cx="1990726" cy="491729"/>
          </a:xfrm>
          <a:solidFill>
            <a:srgbClr val="076655"/>
          </a:solidFill>
        </p:grpSpPr>
        <p:sp>
          <p:nvSpPr>
            <p:cNvPr id="14" name="直角三角形 13"/>
            <p:cNvSpPr/>
            <p:nvPr/>
          </p:nvSpPr>
          <p:spPr>
            <a:xfrm flipV="1">
              <a:off x="2794001" y="2730104"/>
              <a:ext cx="111125" cy="76200"/>
            </a:xfrm>
            <a:prstGeom prst="rtTriangle">
              <a:avLst/>
            </a:prstGeom>
            <a:solidFill>
              <a:srgbClr val="8D86BA"/>
            </a:solidFill>
            <a:ln w="12700" cap="flat" cmpd="sng" algn="ctr">
              <a:noFill/>
              <a:prstDash val="solid"/>
            </a:ln>
            <a:effectLst/>
          </p:spPr>
          <p:txBody>
            <a:bodyPr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sp>
          <p:nvSpPr>
            <p:cNvPr id="15" name="直角三角形 14"/>
            <p:cNvSpPr/>
            <p:nvPr/>
          </p:nvSpPr>
          <p:spPr>
            <a:xfrm>
              <a:off x="2794001" y="2314575"/>
              <a:ext cx="111125" cy="76200"/>
            </a:xfrm>
            <a:prstGeom prst="rtTriangle">
              <a:avLst/>
            </a:prstGeom>
            <a:solidFill>
              <a:srgbClr val="8D86BA"/>
            </a:solidFill>
            <a:ln w="12700" cap="flat" cmpd="sng" algn="ctr">
              <a:noFill/>
              <a:prstDash val="solid"/>
            </a:ln>
            <a:effectLst/>
          </p:spPr>
          <p:txBody>
            <a:bodyPr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sp>
          <p:nvSpPr>
            <p:cNvPr id="16" name="矩形 15"/>
            <p:cNvSpPr/>
            <p:nvPr/>
          </p:nvSpPr>
          <p:spPr>
            <a:xfrm>
              <a:off x="914400" y="2314575"/>
              <a:ext cx="1879600" cy="491729"/>
            </a:xfrm>
            <a:prstGeom prst="rect">
              <a:avLst/>
            </a:prstGeom>
            <a:solidFill>
              <a:srgbClr val="8D86BA"/>
            </a:solidFill>
            <a:ln w="12700" cap="flat" cmpd="sng" algn="ctr">
              <a:noFill/>
              <a:prstDash val="solid"/>
            </a:ln>
            <a:effectLst/>
          </p:spPr>
          <p:txBody>
            <a:bodyPr anchor="ctr"/>
            <a:lstStyle/>
            <a:p>
              <a:pPr algn="ctr" defTabSz="914324">
                <a:defRPr/>
              </a:pPr>
              <a:r>
                <a:rPr lang="en-US" altLang="zh-CN" sz="1600" kern="0" dirty="0" smtClean="0">
                  <a:solidFill>
                    <a:prstClr val="white"/>
                  </a:solidFill>
                  <a:latin typeface="微软雅黑" pitchFamily="34" charset="-122"/>
                  <a:ea typeface="微软雅黑" pitchFamily="34" charset="-122"/>
                </a:rPr>
                <a:t>2</a:t>
              </a:r>
              <a:endParaRPr lang="zh-CN" altLang="en-US" sz="1600" kern="0" dirty="0">
                <a:solidFill>
                  <a:prstClr val="white"/>
                </a:solidFill>
                <a:latin typeface="微软雅黑" pitchFamily="34" charset="-122"/>
                <a:ea typeface="微软雅黑" pitchFamily="34" charset="-122"/>
              </a:endParaRPr>
            </a:p>
          </p:txBody>
        </p:sp>
      </p:grpSp>
      <p:grpSp>
        <p:nvGrpSpPr>
          <p:cNvPr id="17" name="组合 16"/>
          <p:cNvGrpSpPr/>
          <p:nvPr/>
        </p:nvGrpSpPr>
        <p:grpSpPr>
          <a:xfrm>
            <a:off x="1077403" y="4156363"/>
            <a:ext cx="1041266" cy="653763"/>
            <a:chOff x="914400" y="3009900"/>
            <a:chExt cx="1990726" cy="490538"/>
          </a:xfrm>
          <a:solidFill>
            <a:srgbClr val="8D86BA"/>
          </a:solidFill>
        </p:grpSpPr>
        <p:sp>
          <p:nvSpPr>
            <p:cNvPr id="18" name="直角三角形 17"/>
            <p:cNvSpPr/>
            <p:nvPr/>
          </p:nvSpPr>
          <p:spPr>
            <a:xfrm flipV="1">
              <a:off x="2794001" y="3424238"/>
              <a:ext cx="111125" cy="76200"/>
            </a:xfrm>
            <a:prstGeom prst="rtTriangle">
              <a:avLst/>
            </a:prstGeom>
            <a:grpFill/>
            <a:ln w="12700" cap="flat" cmpd="sng" algn="ctr">
              <a:noFill/>
              <a:prstDash val="solid"/>
            </a:ln>
            <a:effectLst/>
          </p:spPr>
          <p:txBody>
            <a:bodyPr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sp>
          <p:nvSpPr>
            <p:cNvPr id="19" name="直角三角形 18"/>
            <p:cNvSpPr/>
            <p:nvPr/>
          </p:nvSpPr>
          <p:spPr>
            <a:xfrm>
              <a:off x="2794001" y="3009900"/>
              <a:ext cx="111125" cy="75010"/>
            </a:xfrm>
            <a:prstGeom prst="rtTriangle">
              <a:avLst/>
            </a:prstGeom>
            <a:grpFill/>
            <a:ln w="12700" cap="flat" cmpd="sng" algn="ctr">
              <a:noFill/>
              <a:prstDash val="solid"/>
            </a:ln>
            <a:effectLst/>
          </p:spPr>
          <p:txBody>
            <a:bodyPr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sp>
          <p:nvSpPr>
            <p:cNvPr id="20" name="矩形 19"/>
            <p:cNvSpPr/>
            <p:nvPr/>
          </p:nvSpPr>
          <p:spPr>
            <a:xfrm>
              <a:off x="914400" y="3009900"/>
              <a:ext cx="1879600" cy="490538"/>
            </a:xfrm>
            <a:prstGeom prst="rect">
              <a:avLst/>
            </a:prstGeom>
            <a:solidFill>
              <a:srgbClr val="8BBDE2"/>
            </a:solidFill>
            <a:ln w="12700" cap="flat" cmpd="sng" algn="ctr">
              <a:noFill/>
              <a:prstDash val="solid"/>
            </a:ln>
            <a:effectLst/>
          </p:spPr>
          <p:txBody>
            <a:bodyPr anchor="ctr"/>
            <a:lstStyle/>
            <a:p>
              <a:pPr algn="ctr" defTabSz="914324">
                <a:defRPr/>
              </a:pPr>
              <a:r>
                <a:rPr lang="en-US" altLang="zh-CN" sz="1600" kern="0" dirty="0" smtClean="0">
                  <a:solidFill>
                    <a:prstClr val="white"/>
                  </a:solidFill>
                  <a:latin typeface="微软雅黑" pitchFamily="34" charset="-122"/>
                  <a:ea typeface="微软雅黑" pitchFamily="34" charset="-122"/>
                </a:rPr>
                <a:t>3</a:t>
              </a:r>
              <a:endParaRPr lang="zh-CN" altLang="en-US" sz="1600" kern="0" dirty="0">
                <a:solidFill>
                  <a:prstClr val="white"/>
                </a:solidFill>
                <a:latin typeface="微软雅黑" pitchFamily="34" charset="-122"/>
                <a:ea typeface="微软雅黑" pitchFamily="34" charset="-122"/>
              </a:endParaRPr>
            </a:p>
          </p:txBody>
        </p:sp>
      </p:grpSp>
      <p:grpSp>
        <p:nvGrpSpPr>
          <p:cNvPr id="21" name="组合 20"/>
          <p:cNvGrpSpPr/>
          <p:nvPr/>
        </p:nvGrpSpPr>
        <p:grpSpPr>
          <a:xfrm>
            <a:off x="1050532" y="5413994"/>
            <a:ext cx="1039642" cy="655350"/>
            <a:chOff x="914400" y="3704035"/>
            <a:chExt cx="1990726" cy="491728"/>
          </a:xfrm>
          <a:solidFill>
            <a:srgbClr val="8D86BA"/>
          </a:solidFill>
        </p:grpSpPr>
        <p:sp>
          <p:nvSpPr>
            <p:cNvPr id="22" name="直角三角形 21"/>
            <p:cNvSpPr/>
            <p:nvPr/>
          </p:nvSpPr>
          <p:spPr>
            <a:xfrm flipV="1">
              <a:off x="2794001" y="4119563"/>
              <a:ext cx="111125" cy="76200"/>
            </a:xfrm>
            <a:prstGeom prst="rtTriangle">
              <a:avLst/>
            </a:prstGeom>
            <a:grpFill/>
            <a:ln w="12700" cap="flat" cmpd="sng" algn="ctr">
              <a:noFill/>
              <a:prstDash val="solid"/>
            </a:ln>
            <a:effectLst/>
          </p:spPr>
          <p:txBody>
            <a:bodyPr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sp>
          <p:nvSpPr>
            <p:cNvPr id="23" name="直角三角形 22"/>
            <p:cNvSpPr/>
            <p:nvPr/>
          </p:nvSpPr>
          <p:spPr>
            <a:xfrm>
              <a:off x="2794001" y="3704035"/>
              <a:ext cx="111125" cy="76200"/>
            </a:xfrm>
            <a:prstGeom prst="rtTriangle">
              <a:avLst/>
            </a:prstGeom>
            <a:grpFill/>
            <a:ln w="12700" cap="flat" cmpd="sng" algn="ctr">
              <a:noFill/>
              <a:prstDash val="solid"/>
            </a:ln>
            <a:effectLst/>
          </p:spPr>
          <p:txBody>
            <a:bodyPr anchor="ctr"/>
            <a:lstStyle/>
            <a:p>
              <a:pPr algn="ctr" defTabSz="914324">
                <a:defRPr/>
              </a:pPr>
              <a:endParaRPr lang="zh-CN" altLang="en-US" sz="2400" kern="0">
                <a:solidFill>
                  <a:prstClr val="white"/>
                </a:solidFill>
                <a:latin typeface="微软雅黑" pitchFamily="34" charset="-122"/>
                <a:ea typeface="微软雅黑" pitchFamily="34" charset="-122"/>
              </a:endParaRPr>
            </a:p>
          </p:txBody>
        </p:sp>
        <p:sp>
          <p:nvSpPr>
            <p:cNvPr id="24" name="矩形 23"/>
            <p:cNvSpPr/>
            <p:nvPr/>
          </p:nvSpPr>
          <p:spPr>
            <a:xfrm>
              <a:off x="914400" y="3704035"/>
              <a:ext cx="1879600" cy="491728"/>
            </a:xfrm>
            <a:prstGeom prst="rect">
              <a:avLst/>
            </a:prstGeom>
            <a:grpFill/>
            <a:ln w="12700" cap="flat" cmpd="sng" algn="ctr">
              <a:noFill/>
              <a:prstDash val="solid"/>
            </a:ln>
            <a:effectLst/>
          </p:spPr>
          <p:txBody>
            <a:bodyPr anchor="ctr"/>
            <a:lstStyle/>
            <a:p>
              <a:pPr algn="ctr" defTabSz="914324">
                <a:defRPr/>
              </a:pPr>
              <a:r>
                <a:rPr lang="en-US" altLang="zh-CN" sz="1400" kern="0" dirty="0" smtClean="0">
                  <a:solidFill>
                    <a:prstClr val="white"/>
                  </a:solidFill>
                  <a:latin typeface="微软雅黑" pitchFamily="34" charset="-122"/>
                  <a:ea typeface="微软雅黑" pitchFamily="34" charset="-122"/>
                </a:rPr>
                <a:t>4</a:t>
              </a:r>
              <a:endParaRPr lang="zh-CN" altLang="en-US" sz="1400" kern="0" dirty="0">
                <a:solidFill>
                  <a:prstClr val="white"/>
                </a:solidFill>
                <a:latin typeface="微软雅黑" pitchFamily="34" charset="-122"/>
                <a:ea typeface="微软雅黑" pitchFamily="34" charset="-122"/>
              </a:endParaRPr>
            </a:p>
          </p:txBody>
        </p:sp>
      </p:grpSp>
      <p:sp>
        <p:nvSpPr>
          <p:cNvPr id="25" name="文本框 17"/>
          <p:cNvSpPr txBox="1"/>
          <p:nvPr/>
        </p:nvSpPr>
        <p:spPr>
          <a:xfrm>
            <a:off x="2650067" y="1421065"/>
            <a:ext cx="5974690" cy="731515"/>
          </a:xfrm>
          <a:prstGeom prst="rect">
            <a:avLst/>
          </a:prstGeom>
          <a:noFill/>
        </p:spPr>
        <p:txBody>
          <a:bodyPr lIns="0" tIns="0" rIns="0" bIns="0" anchor="ctr"/>
          <a:lstStyle/>
          <a:p>
            <a:pPr marL="171450" indent="-171450" algn="just" defTabSz="914324">
              <a:lnSpc>
                <a:spcPct val="130000"/>
              </a:lnSpc>
              <a:buFont typeface="Arial" panose="020B0604020202020204" pitchFamily="34" charset="0"/>
              <a:buChar char="•"/>
              <a:defRPr/>
            </a:pPr>
            <a:r>
              <a:rPr lang="zh-CN" altLang="en-US" sz="1100" dirty="0">
                <a:solidFill>
                  <a:schemeClr val="tx1">
                    <a:lumMod val="75000"/>
                    <a:lumOff val="25000"/>
                  </a:schemeClr>
                </a:solidFill>
                <a:latin typeface="微软雅黑" pitchFamily="34" charset="-122"/>
                <a:ea typeface="微软雅黑" pitchFamily="34" charset="-122"/>
              </a:rPr>
              <a:t>这些终点包括无病生存期（</a:t>
            </a:r>
            <a:r>
              <a:rPr lang="en-US" altLang="zh-CN" sz="1100" dirty="0">
                <a:solidFill>
                  <a:schemeClr val="tx1">
                    <a:lumMod val="75000"/>
                    <a:lumOff val="25000"/>
                  </a:schemeClr>
                </a:solidFill>
                <a:latin typeface="微软雅黑" pitchFamily="34" charset="-122"/>
                <a:ea typeface="微软雅黑" pitchFamily="34" charset="-122"/>
              </a:rPr>
              <a:t>DFS</a:t>
            </a:r>
            <a:r>
              <a:rPr lang="zh-CN" altLang="en-US" sz="1100" dirty="0">
                <a:solidFill>
                  <a:schemeClr val="tx1">
                    <a:lumMod val="75000"/>
                    <a:lumOff val="25000"/>
                  </a:schemeClr>
                </a:solidFill>
                <a:latin typeface="微软雅黑" pitchFamily="34" charset="-122"/>
                <a:ea typeface="微软雅黑" pitchFamily="34" charset="-122"/>
              </a:rPr>
              <a:t>）、客观缓解率（</a:t>
            </a:r>
            <a:r>
              <a:rPr lang="en-US" altLang="zh-CN" sz="1100" dirty="0">
                <a:solidFill>
                  <a:schemeClr val="tx1">
                    <a:lumMod val="75000"/>
                    <a:lumOff val="25000"/>
                  </a:schemeClr>
                </a:solidFill>
                <a:latin typeface="微软雅黑" pitchFamily="34" charset="-122"/>
                <a:ea typeface="微软雅黑" pitchFamily="34" charset="-122"/>
              </a:rPr>
              <a:t>ORR</a:t>
            </a:r>
            <a:r>
              <a:rPr lang="zh-CN" altLang="en-US" sz="1100" dirty="0">
                <a:solidFill>
                  <a:schemeClr val="tx1">
                    <a:lumMod val="75000"/>
                    <a:lumOff val="25000"/>
                  </a:schemeClr>
                </a:solidFill>
                <a:latin typeface="微软雅黑" pitchFamily="34" charset="-122"/>
                <a:ea typeface="微软雅黑" pitchFamily="34" charset="-122"/>
              </a:rPr>
              <a:t>）、疾病进展时间（</a:t>
            </a:r>
            <a:r>
              <a:rPr lang="en-US" altLang="zh-CN" sz="1100" dirty="0">
                <a:solidFill>
                  <a:schemeClr val="tx1">
                    <a:lumMod val="75000"/>
                    <a:lumOff val="25000"/>
                  </a:schemeClr>
                </a:solidFill>
                <a:latin typeface="微软雅黑" pitchFamily="34" charset="-122"/>
                <a:ea typeface="微软雅黑" pitchFamily="34" charset="-122"/>
              </a:rPr>
              <a:t>TTP</a:t>
            </a:r>
            <a:r>
              <a:rPr lang="zh-CN" altLang="en-US" sz="1100" dirty="0">
                <a:solidFill>
                  <a:schemeClr val="tx1">
                    <a:lumMod val="75000"/>
                    <a:lumOff val="25000"/>
                  </a:schemeClr>
                </a:solidFill>
                <a:latin typeface="微软雅黑" pitchFamily="34" charset="-122"/>
                <a:ea typeface="微软雅黑" pitchFamily="34" charset="-122"/>
              </a:rPr>
              <a:t>）、无进展生存期（</a:t>
            </a:r>
            <a:r>
              <a:rPr lang="en-US" altLang="zh-CN" sz="1100" dirty="0">
                <a:solidFill>
                  <a:schemeClr val="tx1">
                    <a:lumMod val="75000"/>
                    <a:lumOff val="25000"/>
                  </a:schemeClr>
                </a:solidFill>
                <a:latin typeface="微软雅黑" pitchFamily="34" charset="-122"/>
                <a:ea typeface="微软雅黑" pitchFamily="34" charset="-122"/>
              </a:rPr>
              <a:t>PFS)</a:t>
            </a:r>
            <a:r>
              <a:rPr lang="zh-CN" altLang="en-US" sz="1100" dirty="0">
                <a:solidFill>
                  <a:schemeClr val="tx1">
                    <a:lumMod val="75000"/>
                    <a:lumOff val="25000"/>
                  </a:schemeClr>
                </a:solidFill>
                <a:latin typeface="微软雅黑" pitchFamily="34" charset="-122"/>
                <a:ea typeface="微软雅黑" pitchFamily="34" charset="-122"/>
              </a:rPr>
              <a:t>和治疗失败时间（</a:t>
            </a:r>
            <a:r>
              <a:rPr lang="en-US" altLang="zh-CN" sz="1100" dirty="0">
                <a:solidFill>
                  <a:schemeClr val="tx1">
                    <a:lumMod val="75000"/>
                    <a:lumOff val="25000"/>
                  </a:schemeClr>
                </a:solidFill>
                <a:latin typeface="微软雅黑" pitchFamily="34" charset="-122"/>
                <a:ea typeface="微软雅黑" pitchFamily="34" charset="-122"/>
              </a:rPr>
              <a:t>TTF</a:t>
            </a:r>
            <a:r>
              <a:rPr lang="zh-CN" altLang="en-US" sz="1100" dirty="0" smtClean="0">
                <a:solidFill>
                  <a:schemeClr val="tx1">
                    <a:lumMod val="75000"/>
                    <a:lumOff val="25000"/>
                  </a:schemeClr>
                </a:solidFill>
                <a:latin typeface="微软雅黑" pitchFamily="34" charset="-122"/>
                <a:ea typeface="微软雅黑" pitchFamily="34" charset="-122"/>
              </a:rPr>
              <a:t>）。</a:t>
            </a:r>
            <a:endParaRPr lang="en-US" altLang="zh-CN" sz="1100" dirty="0" smtClean="0">
              <a:solidFill>
                <a:schemeClr val="tx1">
                  <a:lumMod val="75000"/>
                  <a:lumOff val="25000"/>
                </a:schemeClr>
              </a:solidFill>
              <a:latin typeface="微软雅黑" pitchFamily="34" charset="-122"/>
              <a:ea typeface="微软雅黑" pitchFamily="34" charset="-122"/>
            </a:endParaRPr>
          </a:p>
          <a:p>
            <a:pPr marL="171450" indent="-171450" algn="just" defTabSz="914324">
              <a:lnSpc>
                <a:spcPct val="130000"/>
              </a:lnSpc>
              <a:buFont typeface="Arial" panose="020B0604020202020204" pitchFamily="34" charset="0"/>
              <a:buChar char="•"/>
              <a:defRPr/>
            </a:pPr>
            <a:r>
              <a:rPr lang="zh-CN" altLang="en-US" sz="1100" dirty="0" smtClean="0">
                <a:solidFill>
                  <a:schemeClr val="tx1">
                    <a:lumMod val="75000"/>
                    <a:lumOff val="25000"/>
                  </a:schemeClr>
                </a:solidFill>
                <a:latin typeface="微软雅黑" pitchFamily="34" charset="-122"/>
                <a:ea typeface="微软雅黑" pitchFamily="34" charset="-122"/>
              </a:rPr>
              <a:t>所</a:t>
            </a:r>
            <a:r>
              <a:rPr lang="zh-CN" altLang="en-US" sz="1100" dirty="0">
                <a:solidFill>
                  <a:schemeClr val="tx1">
                    <a:lumMod val="75000"/>
                    <a:lumOff val="25000"/>
                  </a:schemeClr>
                </a:solidFill>
                <a:latin typeface="微软雅黑" pitchFamily="34" charset="-122"/>
                <a:ea typeface="微软雅黑" pitchFamily="34" charset="-122"/>
              </a:rPr>
              <a:t>有时间依赖性终点的数据收集和处理均基于</a:t>
            </a:r>
            <a:r>
              <a:rPr lang="zh-CN" altLang="en-US" sz="1100" b="1" dirty="0">
                <a:solidFill>
                  <a:srgbClr val="0000FF"/>
                </a:solidFill>
                <a:latin typeface="微软雅黑" pitchFamily="34" charset="-122"/>
                <a:ea typeface="微软雅黑" pitchFamily="34" charset="-122"/>
              </a:rPr>
              <a:t>间接的评价、计算或估算</a:t>
            </a:r>
            <a:r>
              <a:rPr lang="zh-CN" altLang="en-US" sz="1100" dirty="0">
                <a:solidFill>
                  <a:schemeClr val="tx1">
                    <a:lumMod val="75000"/>
                    <a:lumOff val="25000"/>
                  </a:schemeClr>
                </a:solidFill>
                <a:latin typeface="微软雅黑" pitchFamily="34" charset="-122"/>
                <a:ea typeface="微软雅黑" pitchFamily="34" charset="-122"/>
              </a:rPr>
              <a:t>（如肿瘤的测量）。</a:t>
            </a:r>
          </a:p>
        </p:txBody>
      </p:sp>
      <p:sp>
        <p:nvSpPr>
          <p:cNvPr id="26" name="矩形 19"/>
          <p:cNvSpPr>
            <a:spLocks noChangeArrowheads="1"/>
          </p:cNvSpPr>
          <p:nvPr/>
        </p:nvSpPr>
        <p:spPr bwMode="auto">
          <a:xfrm>
            <a:off x="2650067" y="2741098"/>
            <a:ext cx="5770724" cy="98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171450" indent="-171450" algn="just" defTabSz="914324">
              <a:lnSpc>
                <a:spcPct val="130000"/>
              </a:lnSpc>
              <a:buFont typeface="Arial" panose="020B0604020202020204" pitchFamily="34" charset="0"/>
              <a:buChar char="•"/>
            </a:pPr>
            <a:r>
              <a:rPr lang="zh-CN" altLang="en-US" sz="1100" dirty="0">
                <a:solidFill>
                  <a:schemeClr val="tx1">
                    <a:lumMod val="75000"/>
                    <a:lumOff val="25000"/>
                  </a:schemeClr>
                </a:solidFill>
                <a:latin typeface="微软雅黑" pitchFamily="34" charset="-122"/>
                <a:ea typeface="微软雅黑" pitchFamily="34" charset="-122"/>
              </a:rPr>
              <a:t>当选择基于肿瘤测量的临床试验终点时，应针对该终点在抗肿瘤药物临床获益评价中的</a:t>
            </a:r>
            <a:r>
              <a:rPr lang="zh-CN" altLang="en-US" sz="1100" b="1" dirty="0">
                <a:solidFill>
                  <a:srgbClr val="0000FF"/>
                </a:solidFill>
                <a:latin typeface="微软雅黑" pitchFamily="34" charset="-122"/>
                <a:ea typeface="微软雅黑" pitchFamily="34" charset="-122"/>
              </a:rPr>
              <a:t>不确定性和偏倚</a:t>
            </a:r>
            <a:r>
              <a:rPr lang="zh-CN" altLang="en-US" sz="1100" dirty="0">
                <a:solidFill>
                  <a:schemeClr val="tx1">
                    <a:lumMod val="75000"/>
                    <a:lumOff val="25000"/>
                  </a:schemeClr>
                </a:solidFill>
                <a:latin typeface="微软雅黑" pitchFamily="34" charset="-122"/>
                <a:ea typeface="微软雅黑" pitchFamily="34" charset="-122"/>
              </a:rPr>
              <a:t>进行评估</a:t>
            </a:r>
            <a:r>
              <a:rPr lang="zh-CN" altLang="en-US" sz="1100" dirty="0" smtClean="0">
                <a:solidFill>
                  <a:schemeClr val="tx1">
                    <a:lumMod val="75000"/>
                    <a:lumOff val="25000"/>
                  </a:schemeClr>
                </a:solidFill>
                <a:latin typeface="微软雅黑" pitchFamily="34" charset="-122"/>
                <a:ea typeface="微软雅黑" pitchFamily="34" charset="-122"/>
              </a:rPr>
              <a:t>。</a:t>
            </a:r>
            <a:endParaRPr lang="en-US" altLang="zh-CN" sz="1100" dirty="0" smtClean="0">
              <a:solidFill>
                <a:schemeClr val="tx1">
                  <a:lumMod val="75000"/>
                  <a:lumOff val="25000"/>
                </a:schemeClr>
              </a:solidFill>
              <a:latin typeface="微软雅黑" pitchFamily="34" charset="-122"/>
              <a:ea typeface="微软雅黑" pitchFamily="34" charset="-122"/>
            </a:endParaRPr>
          </a:p>
          <a:p>
            <a:pPr marL="171450" indent="-171450" algn="just" defTabSz="914324">
              <a:lnSpc>
                <a:spcPct val="130000"/>
              </a:lnSpc>
              <a:buFont typeface="Arial" panose="020B0604020202020204" pitchFamily="34" charset="0"/>
              <a:buChar char="•"/>
            </a:pPr>
            <a:r>
              <a:rPr lang="zh-CN" altLang="en-US" sz="1100" dirty="0" smtClean="0">
                <a:solidFill>
                  <a:schemeClr val="tx1">
                    <a:lumMod val="75000"/>
                    <a:lumOff val="25000"/>
                  </a:schemeClr>
                </a:solidFill>
                <a:latin typeface="微软雅黑" pitchFamily="34" charset="-122"/>
                <a:ea typeface="微软雅黑" pitchFamily="34" charset="-122"/>
              </a:rPr>
              <a:t>在</a:t>
            </a:r>
            <a:r>
              <a:rPr lang="zh-CN" altLang="en-US" sz="1100" dirty="0">
                <a:solidFill>
                  <a:schemeClr val="tx1">
                    <a:lumMod val="75000"/>
                    <a:lumOff val="25000"/>
                  </a:schemeClr>
                </a:solidFill>
                <a:latin typeface="微软雅黑" pitchFamily="34" charset="-122"/>
                <a:ea typeface="微软雅黑" pitchFamily="34" charset="-122"/>
              </a:rPr>
              <a:t>不同的肿瘤试验中，研究者对</a:t>
            </a:r>
            <a:r>
              <a:rPr lang="zh-CN" altLang="en-US" sz="1100" b="1" dirty="0">
                <a:solidFill>
                  <a:srgbClr val="0000FF"/>
                </a:solidFill>
                <a:latin typeface="微软雅黑" pitchFamily="34" charset="-122"/>
                <a:ea typeface="微软雅黑" pitchFamily="34" charset="-122"/>
              </a:rPr>
              <a:t>肿瘤测量的精确性</a:t>
            </a:r>
            <a:r>
              <a:rPr lang="zh-CN" altLang="en-US" sz="1100" dirty="0">
                <a:solidFill>
                  <a:schemeClr val="tx1">
                    <a:lumMod val="75000"/>
                    <a:lumOff val="25000"/>
                  </a:schemeClr>
                </a:solidFill>
                <a:latin typeface="微软雅黑" pitchFamily="34" charset="-122"/>
                <a:ea typeface="微软雅黑" pitchFamily="34" charset="-122"/>
              </a:rPr>
              <a:t>相差甚远</a:t>
            </a:r>
            <a:r>
              <a:rPr lang="zh-CN" altLang="en-US" sz="1100" dirty="0" smtClean="0">
                <a:solidFill>
                  <a:schemeClr val="tx1">
                    <a:lumMod val="75000"/>
                    <a:lumOff val="25000"/>
                  </a:schemeClr>
                </a:solidFill>
                <a:latin typeface="微软雅黑" pitchFamily="34" charset="-122"/>
                <a:ea typeface="微软雅黑" pitchFamily="34" charset="-122"/>
              </a:rPr>
              <a:t>。</a:t>
            </a:r>
            <a:endParaRPr lang="en-US" altLang="zh-CN" sz="1100" dirty="0" smtClean="0">
              <a:solidFill>
                <a:schemeClr val="tx1">
                  <a:lumMod val="75000"/>
                  <a:lumOff val="25000"/>
                </a:schemeClr>
              </a:solidFill>
              <a:latin typeface="微软雅黑" pitchFamily="34" charset="-122"/>
              <a:ea typeface="微软雅黑" pitchFamily="34" charset="-122"/>
            </a:endParaRPr>
          </a:p>
          <a:p>
            <a:pPr marL="171450" indent="-171450" algn="just" defTabSz="914324">
              <a:lnSpc>
                <a:spcPct val="130000"/>
              </a:lnSpc>
              <a:buFont typeface="Arial" panose="020B0604020202020204" pitchFamily="34" charset="0"/>
              <a:buChar char="•"/>
            </a:pPr>
            <a:r>
              <a:rPr lang="zh-CN" altLang="en-US" sz="1100" dirty="0" smtClean="0">
                <a:solidFill>
                  <a:schemeClr val="tx1">
                    <a:lumMod val="75000"/>
                    <a:lumOff val="25000"/>
                  </a:schemeClr>
                </a:solidFill>
                <a:latin typeface="微软雅黑" pitchFamily="34" charset="-122"/>
                <a:ea typeface="微软雅黑" pitchFamily="34" charset="-122"/>
              </a:rPr>
              <a:t>如</a:t>
            </a:r>
            <a:r>
              <a:rPr lang="zh-CN" altLang="en-US" sz="1100" dirty="0">
                <a:solidFill>
                  <a:schemeClr val="tx1">
                    <a:lumMod val="75000"/>
                    <a:lumOff val="25000"/>
                  </a:schemeClr>
                </a:solidFill>
                <a:latin typeface="微软雅黑" pitchFamily="34" charset="-122"/>
                <a:ea typeface="微软雅黑" pitchFamily="34" charset="-122"/>
              </a:rPr>
              <a:t>果</a:t>
            </a:r>
            <a:r>
              <a:rPr lang="zh-CN" altLang="en-US" sz="1100" b="1" dirty="0">
                <a:solidFill>
                  <a:srgbClr val="0000FF"/>
                </a:solidFill>
                <a:latin typeface="微软雅黑" pitchFamily="34" charset="-122"/>
                <a:ea typeface="微软雅黑" pitchFamily="34" charset="-122"/>
              </a:rPr>
              <a:t>肿瘤没有明确边界</a:t>
            </a:r>
            <a:r>
              <a:rPr lang="zh-CN" altLang="en-US" sz="1100" dirty="0">
                <a:solidFill>
                  <a:schemeClr val="tx1">
                    <a:lumMod val="75000"/>
                    <a:lumOff val="25000"/>
                  </a:schemeClr>
                </a:solidFill>
                <a:latin typeface="微软雅黑" pitchFamily="34" charset="-122"/>
                <a:ea typeface="微软雅黑" pitchFamily="34" charset="-122"/>
              </a:rPr>
              <a:t>（例如恶性间皮瘤、胰腺癌和脑瘤），使用肿瘤测量方法获得的缓解率可能是不精确的</a:t>
            </a:r>
            <a:r>
              <a:rPr lang="zh-CN" altLang="en-US" sz="1100" dirty="0" smtClean="0">
                <a:solidFill>
                  <a:schemeClr val="tx1">
                    <a:lumMod val="75000"/>
                    <a:lumOff val="25000"/>
                  </a:schemeClr>
                </a:solidFill>
                <a:latin typeface="微软雅黑" pitchFamily="34" charset="-122"/>
                <a:ea typeface="微软雅黑" pitchFamily="34" charset="-122"/>
              </a:rPr>
              <a:t>。</a:t>
            </a:r>
            <a:endParaRPr lang="en-US" altLang="zh-CN" sz="1100" dirty="0" smtClean="0">
              <a:solidFill>
                <a:schemeClr val="tx1">
                  <a:lumMod val="75000"/>
                  <a:lumOff val="25000"/>
                </a:schemeClr>
              </a:solidFill>
              <a:latin typeface="微软雅黑" pitchFamily="34" charset="-122"/>
              <a:ea typeface="微软雅黑" pitchFamily="34" charset="-122"/>
            </a:endParaRPr>
          </a:p>
          <a:p>
            <a:pPr marL="171450" indent="-171450" algn="just" defTabSz="914324">
              <a:lnSpc>
                <a:spcPct val="130000"/>
              </a:lnSpc>
              <a:buFont typeface="Arial" panose="020B0604020202020204" pitchFamily="34" charset="0"/>
              <a:buChar char="•"/>
            </a:pPr>
            <a:r>
              <a:rPr lang="zh-CN" altLang="en-US" sz="1100" dirty="0" smtClean="0">
                <a:solidFill>
                  <a:schemeClr val="tx1">
                    <a:lumMod val="75000"/>
                    <a:lumOff val="25000"/>
                  </a:schemeClr>
                </a:solidFill>
                <a:latin typeface="微软雅黑" pitchFamily="34" charset="-122"/>
                <a:ea typeface="微软雅黑" pitchFamily="34" charset="-122"/>
              </a:rPr>
              <a:t>药</a:t>
            </a:r>
            <a:r>
              <a:rPr lang="zh-CN" altLang="en-US" sz="1100" dirty="0">
                <a:solidFill>
                  <a:schemeClr val="tx1">
                    <a:lumMod val="75000"/>
                    <a:lumOff val="25000"/>
                  </a:schemeClr>
                </a:solidFill>
                <a:latin typeface="微软雅黑" pitchFamily="34" charset="-122"/>
                <a:ea typeface="微软雅黑" pitchFamily="34" charset="-122"/>
              </a:rPr>
              <a:t>物上市申请时如果采用</a:t>
            </a:r>
            <a:r>
              <a:rPr lang="zh-CN" altLang="en-US" sz="1100" b="1" dirty="0">
                <a:solidFill>
                  <a:srgbClr val="0000FF"/>
                </a:solidFill>
                <a:latin typeface="微软雅黑" pitchFamily="34" charset="-122"/>
                <a:ea typeface="微软雅黑" pitchFamily="34" charset="-122"/>
              </a:rPr>
              <a:t>基于肿瘤测量的临床试验终点作为有效性的唯一证据</a:t>
            </a:r>
            <a:r>
              <a:rPr lang="zh-CN" altLang="en-US" sz="1100" dirty="0">
                <a:solidFill>
                  <a:schemeClr val="tx1">
                    <a:lumMod val="75000"/>
                    <a:lumOff val="25000"/>
                  </a:schemeClr>
                </a:solidFill>
                <a:latin typeface="微软雅黑" pitchFamily="34" charset="-122"/>
                <a:ea typeface="微软雅黑" pitchFamily="34" charset="-122"/>
              </a:rPr>
              <a:t>，那么通常应提供来自第二个试验得到的确凿证据。</a:t>
            </a:r>
          </a:p>
        </p:txBody>
      </p:sp>
      <p:sp>
        <p:nvSpPr>
          <p:cNvPr id="27" name="矩形 21"/>
          <p:cNvSpPr>
            <a:spLocks noChangeArrowheads="1"/>
          </p:cNvSpPr>
          <p:nvPr/>
        </p:nvSpPr>
        <p:spPr bwMode="auto">
          <a:xfrm>
            <a:off x="2650067" y="4156363"/>
            <a:ext cx="5770724" cy="64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171450" indent="-171450" algn="just" defTabSz="914324">
              <a:lnSpc>
                <a:spcPct val="130000"/>
              </a:lnSpc>
              <a:buFont typeface="Arial" panose="020B0604020202020204" pitchFamily="34" charset="0"/>
              <a:buChar char="•"/>
            </a:pPr>
            <a:r>
              <a:rPr lang="zh-CN" altLang="en-US" sz="1100" dirty="0">
                <a:solidFill>
                  <a:schemeClr val="tx1">
                    <a:lumMod val="75000"/>
                    <a:lumOff val="25000"/>
                  </a:schemeClr>
                </a:solidFill>
                <a:latin typeface="微软雅黑" pitchFamily="34" charset="-122"/>
                <a:ea typeface="微软雅黑" pitchFamily="34" charset="-122"/>
              </a:rPr>
              <a:t>如果主要研究终点是选择基于肿瘤测量的终点指标（如</a:t>
            </a:r>
            <a:r>
              <a:rPr lang="en-US" altLang="zh-CN" sz="1100" dirty="0">
                <a:solidFill>
                  <a:schemeClr val="tx1">
                    <a:lumMod val="75000"/>
                    <a:lumOff val="25000"/>
                  </a:schemeClr>
                </a:solidFill>
                <a:latin typeface="微软雅黑" pitchFamily="34" charset="-122"/>
                <a:ea typeface="微软雅黑" pitchFamily="34" charset="-122"/>
              </a:rPr>
              <a:t>PFS</a:t>
            </a:r>
            <a:r>
              <a:rPr lang="zh-CN" altLang="en-US" sz="1100" dirty="0">
                <a:solidFill>
                  <a:schemeClr val="tx1">
                    <a:lumMod val="75000"/>
                    <a:lumOff val="25000"/>
                  </a:schemeClr>
                </a:solidFill>
                <a:latin typeface="微软雅黑" pitchFamily="34" charset="-122"/>
                <a:ea typeface="微软雅黑" pitchFamily="34" charset="-122"/>
              </a:rPr>
              <a:t>或</a:t>
            </a:r>
            <a:r>
              <a:rPr lang="en-US" altLang="zh-CN" sz="1100" dirty="0">
                <a:solidFill>
                  <a:schemeClr val="tx1">
                    <a:lumMod val="75000"/>
                    <a:lumOff val="25000"/>
                  </a:schemeClr>
                </a:solidFill>
                <a:latin typeface="微软雅黑" pitchFamily="34" charset="-122"/>
                <a:ea typeface="微软雅黑" pitchFamily="34" charset="-122"/>
              </a:rPr>
              <a:t>ORR</a:t>
            </a:r>
            <a:r>
              <a:rPr lang="zh-CN" altLang="en-US" sz="1100" dirty="0">
                <a:solidFill>
                  <a:schemeClr val="tx1">
                    <a:lumMod val="75000"/>
                    <a:lumOff val="25000"/>
                  </a:schemeClr>
                </a:solidFill>
                <a:latin typeface="微软雅黑" pitchFamily="34" charset="-122"/>
                <a:ea typeface="微软雅黑" pitchFamily="34" charset="-122"/>
              </a:rPr>
              <a:t>），通常应由对研究治疗分配处于盲态的</a:t>
            </a:r>
            <a:r>
              <a:rPr lang="zh-CN" altLang="en-US" sz="1100" b="1" dirty="0">
                <a:solidFill>
                  <a:srgbClr val="0000FF"/>
                </a:solidFill>
                <a:latin typeface="微软雅黑" pitchFamily="34" charset="-122"/>
                <a:ea typeface="微软雅黑" pitchFamily="34" charset="-122"/>
              </a:rPr>
              <a:t>独立终点审查委员会</a:t>
            </a:r>
            <a:r>
              <a:rPr lang="zh-CN" altLang="en-US" sz="1100" dirty="0">
                <a:solidFill>
                  <a:schemeClr val="tx1">
                    <a:lumMod val="75000"/>
                    <a:lumOff val="25000"/>
                  </a:schemeClr>
                </a:solidFill>
                <a:latin typeface="微软雅黑" pitchFamily="34" charset="-122"/>
                <a:ea typeface="微软雅黑" pitchFamily="34" charset="-122"/>
              </a:rPr>
              <a:t>验证该终点指标的评</a:t>
            </a:r>
            <a:r>
              <a:rPr lang="zh-CN" altLang="en-US" sz="1100" dirty="0" smtClean="0">
                <a:solidFill>
                  <a:schemeClr val="tx1">
                    <a:lumMod val="75000"/>
                    <a:lumOff val="25000"/>
                  </a:schemeClr>
                </a:solidFill>
                <a:latin typeface="微软雅黑" pitchFamily="34" charset="-122"/>
                <a:ea typeface="微软雅黑" pitchFamily="34" charset="-122"/>
              </a:rPr>
              <a:t>价。</a:t>
            </a:r>
            <a:endParaRPr lang="en-US" altLang="zh-CN" sz="1100" dirty="0" smtClean="0">
              <a:solidFill>
                <a:schemeClr val="tx1">
                  <a:lumMod val="75000"/>
                  <a:lumOff val="25000"/>
                </a:schemeClr>
              </a:solidFill>
              <a:latin typeface="微软雅黑" pitchFamily="34" charset="-122"/>
              <a:ea typeface="微软雅黑" pitchFamily="34" charset="-122"/>
            </a:endParaRPr>
          </a:p>
          <a:p>
            <a:pPr marL="171450" indent="-171450" algn="just" defTabSz="914324">
              <a:lnSpc>
                <a:spcPct val="130000"/>
              </a:lnSpc>
              <a:buFont typeface="Arial" panose="020B0604020202020204" pitchFamily="34" charset="0"/>
              <a:buChar char="•"/>
            </a:pPr>
            <a:r>
              <a:rPr lang="zh-CN" altLang="en-US" sz="1100" dirty="0" smtClean="0">
                <a:solidFill>
                  <a:schemeClr val="tx1">
                    <a:lumMod val="75000"/>
                    <a:lumOff val="25000"/>
                  </a:schemeClr>
                </a:solidFill>
                <a:latin typeface="微软雅黑" pitchFamily="34" charset="-122"/>
                <a:ea typeface="微软雅黑" pitchFamily="34" charset="-122"/>
              </a:rPr>
              <a:t>如</a:t>
            </a:r>
            <a:r>
              <a:rPr lang="zh-CN" altLang="en-US" sz="1100" dirty="0">
                <a:solidFill>
                  <a:schemeClr val="tx1">
                    <a:lumMod val="75000"/>
                    <a:lumOff val="25000"/>
                  </a:schemeClr>
                </a:solidFill>
                <a:latin typeface="微软雅黑" pitchFamily="34" charset="-122"/>
                <a:ea typeface="微软雅黑" pitchFamily="34" charset="-122"/>
              </a:rPr>
              <a:t>果试验本身未设盲时，这种由</a:t>
            </a:r>
            <a:r>
              <a:rPr lang="zh-CN" altLang="en-US" sz="1100" b="1" dirty="0">
                <a:solidFill>
                  <a:srgbClr val="0000FF"/>
                </a:solidFill>
                <a:latin typeface="微软雅黑" pitchFamily="34" charset="-122"/>
                <a:ea typeface="微软雅黑" pitchFamily="34" charset="-122"/>
              </a:rPr>
              <a:t>独立的第三方进行的盲态下的测量</a:t>
            </a:r>
            <a:r>
              <a:rPr lang="zh-CN" altLang="en-US" sz="1100" dirty="0">
                <a:solidFill>
                  <a:schemeClr val="tx1">
                    <a:lumMod val="75000"/>
                    <a:lumOff val="25000"/>
                  </a:schemeClr>
                </a:solidFill>
                <a:latin typeface="微软雅黑" pitchFamily="34" charset="-122"/>
                <a:ea typeface="微软雅黑" pitchFamily="34" charset="-122"/>
              </a:rPr>
              <a:t>特别重要。</a:t>
            </a:r>
            <a:endParaRPr lang="en-US" altLang="zh-CN" sz="1100" dirty="0">
              <a:solidFill>
                <a:schemeClr val="tx1">
                  <a:lumMod val="75000"/>
                  <a:lumOff val="25000"/>
                </a:schemeClr>
              </a:solidFill>
              <a:latin typeface="微软雅黑" pitchFamily="34" charset="-122"/>
              <a:ea typeface="微软雅黑" pitchFamily="34" charset="-122"/>
            </a:endParaRPr>
          </a:p>
        </p:txBody>
      </p:sp>
      <p:sp>
        <p:nvSpPr>
          <p:cNvPr id="28" name="矩形 23"/>
          <p:cNvSpPr>
            <a:spLocks noChangeArrowheads="1"/>
          </p:cNvSpPr>
          <p:nvPr/>
        </p:nvSpPr>
        <p:spPr bwMode="auto">
          <a:xfrm>
            <a:off x="2650067" y="5215644"/>
            <a:ext cx="5770724" cy="10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171450" indent="-171450" algn="just" defTabSz="914324">
              <a:lnSpc>
                <a:spcPct val="130000"/>
              </a:lnSpc>
              <a:buFont typeface="Arial" panose="020B0604020202020204" pitchFamily="34" charset="0"/>
              <a:buChar char="•"/>
            </a:pPr>
            <a:r>
              <a:rPr lang="en-US" altLang="zh-CN" sz="1100" dirty="0">
                <a:solidFill>
                  <a:schemeClr val="tx1">
                    <a:lumMod val="75000"/>
                    <a:lumOff val="25000"/>
                  </a:schemeClr>
                </a:solidFill>
                <a:latin typeface="微软雅黑" pitchFamily="34" charset="-122"/>
                <a:ea typeface="微软雅黑" pitchFamily="34" charset="-122"/>
              </a:rPr>
              <a:t>SFDA</a:t>
            </a:r>
            <a:r>
              <a:rPr lang="zh-CN" altLang="en-US" sz="1100" dirty="0">
                <a:solidFill>
                  <a:schemeClr val="tx1">
                    <a:lumMod val="75000"/>
                    <a:lumOff val="25000"/>
                  </a:schemeClr>
                </a:solidFill>
                <a:latin typeface="微软雅黑" pitchFamily="34" charset="-122"/>
                <a:ea typeface="微软雅黑" pitchFamily="34" charset="-122"/>
              </a:rPr>
              <a:t>可能会</a:t>
            </a:r>
            <a:r>
              <a:rPr lang="zh-CN" altLang="en-US" sz="1100" b="1" dirty="0">
                <a:solidFill>
                  <a:srgbClr val="0000FF"/>
                </a:solidFill>
                <a:latin typeface="微软雅黑" pitchFamily="34" charset="-122"/>
                <a:ea typeface="微软雅黑" pitchFamily="34" charset="-122"/>
              </a:rPr>
              <a:t>抽查部分资料</a:t>
            </a:r>
            <a:r>
              <a:rPr lang="zh-CN" altLang="en-US" sz="1100" dirty="0">
                <a:solidFill>
                  <a:schemeClr val="tx1">
                    <a:lumMod val="75000"/>
                    <a:lumOff val="25000"/>
                  </a:schemeClr>
                </a:solidFill>
                <a:latin typeface="微软雅黑" pitchFamily="34" charset="-122"/>
                <a:ea typeface="微软雅黑" pitchFamily="34" charset="-122"/>
              </a:rPr>
              <a:t>进行监察以核实独立终点审查委员会的审阅程序</a:t>
            </a:r>
            <a:r>
              <a:rPr lang="zh-CN" altLang="en-US" sz="1100" dirty="0" smtClean="0">
                <a:solidFill>
                  <a:schemeClr val="tx1">
                    <a:lumMod val="75000"/>
                    <a:lumOff val="25000"/>
                  </a:schemeClr>
                </a:solidFill>
                <a:latin typeface="微软雅黑" pitchFamily="34" charset="-122"/>
                <a:ea typeface="微软雅黑" pitchFamily="34" charset="-122"/>
              </a:rPr>
              <a:t>。</a:t>
            </a:r>
            <a:endParaRPr lang="en-US" altLang="zh-CN" sz="1100" dirty="0" smtClean="0">
              <a:solidFill>
                <a:schemeClr val="tx1">
                  <a:lumMod val="75000"/>
                  <a:lumOff val="25000"/>
                </a:schemeClr>
              </a:solidFill>
              <a:latin typeface="微软雅黑" pitchFamily="34" charset="-122"/>
              <a:ea typeface="微软雅黑" pitchFamily="34" charset="-122"/>
            </a:endParaRPr>
          </a:p>
          <a:p>
            <a:pPr marL="171450" indent="-171450" algn="just" defTabSz="914324">
              <a:lnSpc>
                <a:spcPct val="130000"/>
              </a:lnSpc>
              <a:buFont typeface="Arial" panose="020B0604020202020204" pitchFamily="34" charset="0"/>
              <a:buChar char="•"/>
            </a:pPr>
            <a:r>
              <a:rPr lang="zh-CN" altLang="en-US" sz="1100" dirty="0" smtClean="0">
                <a:solidFill>
                  <a:schemeClr val="tx1">
                    <a:lumMod val="75000"/>
                    <a:lumOff val="25000"/>
                  </a:schemeClr>
                </a:solidFill>
                <a:latin typeface="微软雅黑" pitchFamily="34" charset="-122"/>
                <a:ea typeface="微软雅黑" pitchFamily="34" charset="-122"/>
              </a:rPr>
              <a:t>当</a:t>
            </a:r>
            <a:r>
              <a:rPr lang="zh-CN" altLang="en-US" sz="1100" dirty="0">
                <a:solidFill>
                  <a:schemeClr val="tx1">
                    <a:lumMod val="75000"/>
                    <a:lumOff val="25000"/>
                  </a:schemeClr>
                </a:solidFill>
                <a:latin typeface="微软雅黑" pitchFamily="34" charset="-122"/>
                <a:ea typeface="微软雅黑" pitchFamily="34" charset="-122"/>
              </a:rPr>
              <a:t>随机研究采用盲法（除非发生不良事件使得研究实际上已被揭盲）或者在大型随机研究中效应值是稳健的，并且敏感性分析证明未发现观察者的偏倚（尤其是针对</a:t>
            </a:r>
            <a:r>
              <a:rPr lang="en-US" altLang="zh-CN" sz="1100" dirty="0">
                <a:solidFill>
                  <a:schemeClr val="tx1">
                    <a:lumMod val="75000"/>
                    <a:lumOff val="25000"/>
                  </a:schemeClr>
                </a:solidFill>
                <a:latin typeface="微软雅黑" pitchFamily="34" charset="-122"/>
                <a:ea typeface="微软雅黑" pitchFamily="34" charset="-122"/>
              </a:rPr>
              <a:t>DFS</a:t>
            </a:r>
            <a:r>
              <a:rPr lang="zh-CN" altLang="en-US" sz="1100" dirty="0">
                <a:solidFill>
                  <a:schemeClr val="tx1">
                    <a:lumMod val="75000"/>
                    <a:lumOff val="25000"/>
                  </a:schemeClr>
                </a:solidFill>
                <a:latin typeface="微软雅黑" pitchFamily="34" charset="-122"/>
                <a:ea typeface="微软雅黑" pitchFamily="34" charset="-122"/>
              </a:rPr>
              <a:t>），基于肿瘤测量的终点指标评价（尤其是</a:t>
            </a:r>
            <a:r>
              <a:rPr lang="en-US" altLang="zh-CN" sz="1100" b="1" dirty="0">
                <a:solidFill>
                  <a:srgbClr val="0000FF"/>
                </a:solidFill>
                <a:latin typeface="微软雅黑" pitchFamily="34" charset="-122"/>
                <a:ea typeface="微软雅黑" pitchFamily="34" charset="-122"/>
              </a:rPr>
              <a:t>PFS</a:t>
            </a:r>
            <a:r>
              <a:rPr lang="zh-CN" altLang="en-US" sz="1100" b="1" dirty="0">
                <a:solidFill>
                  <a:srgbClr val="0000FF"/>
                </a:solidFill>
                <a:latin typeface="微软雅黑" pitchFamily="34" charset="-122"/>
                <a:ea typeface="微软雅黑" pitchFamily="34" charset="-122"/>
              </a:rPr>
              <a:t>或</a:t>
            </a:r>
            <a:r>
              <a:rPr lang="en-US" altLang="zh-CN" sz="1100" b="1" dirty="0">
                <a:solidFill>
                  <a:srgbClr val="0000FF"/>
                </a:solidFill>
                <a:latin typeface="微软雅黑" pitchFamily="34" charset="-122"/>
                <a:ea typeface="微软雅黑" pitchFamily="34" charset="-122"/>
              </a:rPr>
              <a:t>DFS</a:t>
            </a:r>
            <a:r>
              <a:rPr lang="zh-CN" altLang="en-US" sz="1100" dirty="0">
                <a:solidFill>
                  <a:schemeClr val="tx1">
                    <a:lumMod val="75000"/>
                    <a:lumOff val="25000"/>
                  </a:schemeClr>
                </a:solidFill>
                <a:latin typeface="微软雅黑" pitchFamily="34" charset="-122"/>
                <a:ea typeface="微软雅黑" pitchFamily="34" charset="-122"/>
              </a:rPr>
              <a:t>）可不需要进行集中独立审核。</a:t>
            </a:r>
          </a:p>
        </p:txBody>
      </p:sp>
      <p:sp>
        <p:nvSpPr>
          <p:cNvPr id="32"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33" name="图片 24">
            <a:extLst>
              <a:ext uri="{FF2B5EF4-FFF2-40B4-BE49-F238E27FC236}">
                <a16:creationId xmlns:a16="http://schemas.microsoft.com/office/drawing/2014/main" xmlns="" id="{B5AF14F6-CAAA-445C-B50D-0B9E18711B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34"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72295" y="1566584"/>
            <a:ext cx="601447" cy="440120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altLang="zh-CN" sz="2000" b="1" dirty="0" smtClean="0">
                <a:solidFill>
                  <a:srgbClr val="FF0000"/>
                </a:solidFill>
              </a:rPr>
              <a:t>(</a:t>
            </a:r>
            <a:r>
              <a:rPr lang="zh-CN" altLang="en-US" sz="2000" b="1" dirty="0" smtClean="0">
                <a:solidFill>
                  <a:srgbClr val="FF0000"/>
                </a:solidFill>
              </a:rPr>
              <a:t>二</a:t>
            </a:r>
            <a:r>
              <a:rPr lang="en-US" altLang="zh-CN" sz="2000" b="1" dirty="0">
                <a:solidFill>
                  <a:srgbClr val="FF0000"/>
                </a:solidFill>
              </a:rPr>
              <a:t>)</a:t>
            </a:r>
            <a:endParaRPr lang="en-US" altLang="zh-CN" sz="2000" b="1" dirty="0" smtClean="0">
              <a:solidFill>
                <a:srgbClr val="FF0000"/>
              </a:solidFill>
            </a:endParaRPr>
          </a:p>
          <a:p>
            <a:pPr algn="ctr"/>
            <a:r>
              <a:rPr lang="zh-CN" altLang="en-US" sz="2000" b="1" dirty="0" smtClean="0">
                <a:solidFill>
                  <a:srgbClr val="FF0000"/>
                </a:solidFill>
              </a:rPr>
              <a:t>基</a:t>
            </a:r>
            <a:endParaRPr lang="en-US" altLang="zh-CN" sz="2000" b="1" dirty="0" smtClean="0">
              <a:solidFill>
                <a:srgbClr val="FF0000"/>
              </a:solidFill>
            </a:endParaRPr>
          </a:p>
          <a:p>
            <a:pPr algn="ctr"/>
            <a:r>
              <a:rPr lang="zh-CN" altLang="en-US" sz="2000" b="1" dirty="0" smtClean="0">
                <a:solidFill>
                  <a:srgbClr val="FF0000"/>
                </a:solidFill>
              </a:rPr>
              <a:t>于</a:t>
            </a:r>
            <a:endParaRPr lang="en-US" altLang="zh-CN" sz="2000" b="1" dirty="0" smtClean="0">
              <a:solidFill>
                <a:srgbClr val="FF0000"/>
              </a:solidFill>
            </a:endParaRPr>
          </a:p>
          <a:p>
            <a:pPr algn="ctr"/>
            <a:r>
              <a:rPr lang="zh-CN" altLang="en-US" sz="2000" b="1" dirty="0" smtClean="0">
                <a:solidFill>
                  <a:srgbClr val="FF0000"/>
                </a:solidFill>
              </a:rPr>
              <a:t>肿</a:t>
            </a:r>
            <a:endParaRPr lang="en-US" altLang="zh-CN" sz="2000" b="1" dirty="0" smtClean="0">
              <a:solidFill>
                <a:srgbClr val="FF0000"/>
              </a:solidFill>
            </a:endParaRPr>
          </a:p>
          <a:p>
            <a:pPr algn="ctr"/>
            <a:r>
              <a:rPr lang="zh-CN" altLang="en-US" sz="2000" b="1" dirty="0" smtClean="0">
                <a:solidFill>
                  <a:srgbClr val="FF0000"/>
                </a:solidFill>
              </a:rPr>
              <a:t>瘤</a:t>
            </a:r>
            <a:endParaRPr lang="en-US" altLang="zh-CN" sz="2000" b="1" dirty="0" smtClean="0">
              <a:solidFill>
                <a:srgbClr val="FF0000"/>
              </a:solidFill>
            </a:endParaRPr>
          </a:p>
          <a:p>
            <a:pPr algn="ctr"/>
            <a:r>
              <a:rPr lang="zh-CN" altLang="en-US" sz="2000" b="1" dirty="0" smtClean="0">
                <a:solidFill>
                  <a:srgbClr val="FF0000"/>
                </a:solidFill>
              </a:rPr>
              <a:t>测</a:t>
            </a:r>
            <a:endParaRPr lang="en-US" altLang="zh-CN" sz="2000" b="1" dirty="0" smtClean="0">
              <a:solidFill>
                <a:srgbClr val="FF0000"/>
              </a:solidFill>
            </a:endParaRPr>
          </a:p>
          <a:p>
            <a:pPr algn="ctr"/>
            <a:r>
              <a:rPr lang="zh-CN" altLang="en-US" sz="2000" b="1" dirty="0" smtClean="0">
                <a:solidFill>
                  <a:srgbClr val="FF0000"/>
                </a:solidFill>
              </a:rPr>
              <a:t>量</a:t>
            </a:r>
            <a:endParaRPr lang="en-US" altLang="zh-CN" sz="2000" b="1" dirty="0" smtClean="0">
              <a:solidFill>
                <a:srgbClr val="FF0000"/>
              </a:solidFill>
            </a:endParaRPr>
          </a:p>
          <a:p>
            <a:pPr algn="ctr"/>
            <a:r>
              <a:rPr lang="zh-CN" altLang="en-US" sz="2000" b="1" dirty="0" smtClean="0">
                <a:solidFill>
                  <a:srgbClr val="FF0000"/>
                </a:solidFill>
              </a:rPr>
              <a:t>的</a:t>
            </a:r>
            <a:endParaRPr lang="en-US" altLang="zh-CN" sz="2000" b="1" dirty="0" smtClean="0">
              <a:solidFill>
                <a:srgbClr val="FF0000"/>
              </a:solidFill>
            </a:endParaRPr>
          </a:p>
          <a:p>
            <a:pPr algn="ctr"/>
            <a:r>
              <a:rPr lang="zh-CN" altLang="en-US" sz="2000" b="1" dirty="0" smtClean="0">
                <a:solidFill>
                  <a:srgbClr val="FF0000"/>
                </a:solidFill>
              </a:rPr>
              <a:t>临</a:t>
            </a:r>
            <a:endParaRPr lang="en-US" altLang="zh-CN" sz="2000" b="1" dirty="0" smtClean="0">
              <a:solidFill>
                <a:srgbClr val="FF0000"/>
              </a:solidFill>
            </a:endParaRPr>
          </a:p>
          <a:p>
            <a:pPr algn="ctr"/>
            <a:r>
              <a:rPr lang="zh-CN" altLang="en-US" sz="2000" b="1" dirty="0" smtClean="0">
                <a:solidFill>
                  <a:srgbClr val="FF0000"/>
                </a:solidFill>
              </a:rPr>
              <a:t>床</a:t>
            </a:r>
            <a:endParaRPr lang="en-US" altLang="zh-CN" sz="2000" b="1" dirty="0" smtClean="0">
              <a:solidFill>
                <a:srgbClr val="FF0000"/>
              </a:solidFill>
            </a:endParaRPr>
          </a:p>
          <a:p>
            <a:pPr algn="ctr"/>
            <a:r>
              <a:rPr lang="zh-CN" altLang="en-US" sz="2000" b="1" dirty="0" smtClean="0">
                <a:solidFill>
                  <a:srgbClr val="FF0000"/>
                </a:solidFill>
              </a:rPr>
              <a:t>试</a:t>
            </a:r>
            <a:endParaRPr lang="en-US" altLang="zh-CN" sz="2000" b="1" dirty="0" smtClean="0">
              <a:solidFill>
                <a:srgbClr val="FF0000"/>
              </a:solidFill>
            </a:endParaRPr>
          </a:p>
          <a:p>
            <a:pPr algn="ctr"/>
            <a:r>
              <a:rPr lang="zh-CN" altLang="en-US" sz="2000" b="1" dirty="0" smtClean="0">
                <a:solidFill>
                  <a:srgbClr val="FF0000"/>
                </a:solidFill>
              </a:rPr>
              <a:t>验</a:t>
            </a:r>
            <a:endParaRPr lang="en-US" altLang="zh-CN" sz="2000" b="1" dirty="0" smtClean="0">
              <a:solidFill>
                <a:srgbClr val="FF0000"/>
              </a:solidFill>
            </a:endParaRPr>
          </a:p>
          <a:p>
            <a:pPr algn="ctr"/>
            <a:r>
              <a:rPr lang="zh-CN" altLang="en-US" sz="2000" b="1" dirty="0" smtClean="0">
                <a:solidFill>
                  <a:srgbClr val="FF0000"/>
                </a:solidFill>
              </a:rPr>
              <a:t>终</a:t>
            </a:r>
            <a:endParaRPr lang="en-US" altLang="zh-CN" sz="2000" b="1" dirty="0" smtClean="0">
              <a:solidFill>
                <a:srgbClr val="FF0000"/>
              </a:solidFill>
            </a:endParaRPr>
          </a:p>
          <a:p>
            <a:pPr algn="ctr"/>
            <a:r>
              <a:rPr lang="zh-CN" altLang="en-US" sz="2000" b="1" dirty="0" smtClean="0">
                <a:solidFill>
                  <a:srgbClr val="FF0000"/>
                </a:solidFill>
              </a:rPr>
              <a:t>点</a:t>
            </a:r>
            <a:endParaRPr lang="en-US" sz="2000" b="1" dirty="0">
              <a:solidFill>
                <a:srgbClr val="FF0000"/>
              </a:solidFill>
            </a:endParaRPr>
          </a:p>
        </p:txBody>
      </p:sp>
      <p:sp>
        <p:nvSpPr>
          <p:cNvPr id="5" name="Left Brace 4"/>
          <p:cNvSpPr/>
          <p:nvPr/>
        </p:nvSpPr>
        <p:spPr>
          <a:xfrm>
            <a:off x="716983" y="1784720"/>
            <a:ext cx="336229" cy="3919710"/>
          </a:xfrm>
          <a:prstGeom prst="leftBrac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89192801"/>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left)">
                                      <p:cBhvr>
                                        <p:cTn id="51" dur="500"/>
                                        <p:tgtEl>
                                          <p:spTgt spid="28"/>
                                        </p:tgtEl>
                                      </p:cBhvr>
                                    </p:animEffect>
                                  </p:childTnLst>
                                </p:cTn>
                              </p:par>
                            </p:childTnLst>
                          </p:cTn>
                        </p:par>
                        <p:par>
                          <p:cTn id="52" fill="hold">
                            <p:stCondLst>
                              <p:cond delay="6000"/>
                            </p:stCondLst>
                            <p:childTnLst>
                              <p:par>
                                <p:cTn id="53" presetID="56" presetClass="entr" presetSubtype="0" fill="hold" grpId="0" nodeType="afterEffect">
                                  <p:stCondLst>
                                    <p:cond delay="0"/>
                                  </p:stCondLst>
                                  <p:iterate type="lt">
                                    <p:tmPct val="10000"/>
                                  </p:iterate>
                                  <p:childTnLst>
                                    <p:set>
                                      <p:cBhvr>
                                        <p:cTn id="54" dur="1" fill="hold">
                                          <p:stCondLst>
                                            <p:cond delay="0"/>
                                          </p:stCondLst>
                                        </p:cTn>
                                        <p:tgtEl>
                                          <p:spTgt spid="32"/>
                                        </p:tgtEl>
                                        <p:attrNameLst>
                                          <p:attrName>style.visibility</p:attrName>
                                        </p:attrNameLst>
                                      </p:cBhvr>
                                      <p:to>
                                        <p:strVal val="visible"/>
                                      </p:to>
                                    </p:set>
                                    <p:anim by="(-#ppt_w*2)" calcmode="lin" valueType="num">
                                      <p:cBhvr rctx="PPT">
                                        <p:cTn id="55" dur="300" autoRev="1" fill="hold">
                                          <p:stCondLst>
                                            <p:cond delay="0"/>
                                          </p:stCondLst>
                                        </p:cTn>
                                        <p:tgtEl>
                                          <p:spTgt spid="32"/>
                                        </p:tgtEl>
                                        <p:attrNameLst>
                                          <p:attrName>ppt_w</p:attrName>
                                        </p:attrNameLst>
                                      </p:cBhvr>
                                    </p:anim>
                                    <p:anim by="(#ppt_w*0.50)" calcmode="lin" valueType="num">
                                      <p:cBhvr>
                                        <p:cTn id="56" dur="300" decel="50000" autoRev="1" fill="hold">
                                          <p:stCondLst>
                                            <p:cond delay="0"/>
                                          </p:stCondLst>
                                        </p:cTn>
                                        <p:tgtEl>
                                          <p:spTgt spid="32"/>
                                        </p:tgtEl>
                                        <p:attrNameLst>
                                          <p:attrName>ppt_x</p:attrName>
                                        </p:attrNameLst>
                                      </p:cBhvr>
                                    </p:anim>
                                    <p:anim from="(-#ppt_h/2)" to="(#ppt_y)" calcmode="lin" valueType="num">
                                      <p:cBhvr>
                                        <p:cTn id="57" dur="600" fill="hold">
                                          <p:stCondLst>
                                            <p:cond delay="0"/>
                                          </p:stCondLst>
                                        </p:cTn>
                                        <p:tgtEl>
                                          <p:spTgt spid="32"/>
                                        </p:tgtEl>
                                        <p:attrNameLst>
                                          <p:attrName>ppt_y</p:attrName>
                                        </p:attrNameLst>
                                      </p:cBhvr>
                                    </p:anim>
                                    <p:animRot by="21600000">
                                      <p:cBhvr>
                                        <p:cTn id="58" dur="600" fill="hold">
                                          <p:stCondLst>
                                            <p:cond delay="0"/>
                                          </p:stCondLst>
                                        </p:cTn>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25" grpId="0"/>
      <p:bldP spid="26" grpId="0"/>
      <p:bldP spid="27" grpId="0"/>
      <p:bldP spid="28"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31" name="Freeform 5"/>
          <p:cNvSpPr/>
          <p:nvPr/>
        </p:nvSpPr>
        <p:spPr>
          <a:xfrm>
            <a:off x="4317569" y="2728452"/>
            <a:ext cx="946054" cy="2004937"/>
          </a:xfrm>
          <a:custGeom>
            <a:avLst/>
            <a:gdLst/>
            <a:ahLst/>
            <a:cxnLst>
              <a:cxn ang="0">
                <a:pos x="796113" y="0"/>
              </a:cxn>
              <a:cxn ang="0">
                <a:pos x="327406" y="1983123"/>
              </a:cxn>
              <a:cxn ang="0">
                <a:pos x="641715" y="1005372"/>
              </a:cxn>
              <a:cxn ang="0">
                <a:pos x="517646" y="2006600"/>
              </a:cxn>
              <a:cxn ang="0">
                <a:pos x="1112490" y="651834"/>
              </a:cxn>
              <a:cxn ang="0">
                <a:pos x="796113" y="0"/>
              </a:cxn>
            </a:cxnLst>
            <a:rect l="0" t="0" r="0" b="0"/>
            <a:pathLst>
              <a:path w="1831" h="2906">
                <a:moveTo>
                  <a:pt x="1155" y="0"/>
                </a:moveTo>
                <a:cubicBezTo>
                  <a:pt x="0" y="1102"/>
                  <a:pt x="64" y="2081"/>
                  <a:pt x="475" y="2872"/>
                </a:cubicBezTo>
                <a:cubicBezTo>
                  <a:pt x="537" y="2368"/>
                  <a:pt x="678" y="1885"/>
                  <a:pt x="931" y="1456"/>
                </a:cubicBezTo>
                <a:cubicBezTo>
                  <a:pt x="832" y="1921"/>
                  <a:pt x="751" y="2408"/>
                  <a:pt x="751" y="2906"/>
                </a:cubicBezTo>
                <a:cubicBezTo>
                  <a:pt x="1305" y="2471"/>
                  <a:pt x="1831" y="1969"/>
                  <a:pt x="1614" y="944"/>
                </a:cubicBezTo>
                <a:cubicBezTo>
                  <a:pt x="1540" y="590"/>
                  <a:pt x="1362" y="288"/>
                  <a:pt x="1155" y="0"/>
                </a:cubicBezTo>
                <a:close/>
              </a:path>
            </a:pathLst>
          </a:custGeom>
          <a:solidFill>
            <a:srgbClr val="8D86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lt1"/>
              </a:solidFill>
            </a:endParaRPr>
          </a:p>
        </p:txBody>
      </p:sp>
      <p:sp>
        <p:nvSpPr>
          <p:cNvPr id="35" name="Freeform 6"/>
          <p:cNvSpPr/>
          <p:nvPr/>
        </p:nvSpPr>
        <p:spPr bwMode="auto">
          <a:xfrm>
            <a:off x="3497656" y="2958448"/>
            <a:ext cx="917494" cy="1684528"/>
          </a:xfrm>
          <a:custGeom>
            <a:avLst/>
            <a:gdLst>
              <a:gd name="T0" fmla="*/ 156 w 1776"/>
              <a:gd name="T1" fmla="*/ 0 h 2442"/>
              <a:gd name="T2" fmla="*/ 1233 w 1776"/>
              <a:gd name="T3" fmla="*/ 2442 h 2442"/>
              <a:gd name="T4" fmla="*/ 835 w 1776"/>
              <a:gd name="T5" fmla="*/ 1187 h 2442"/>
              <a:gd name="T6" fmla="*/ 1454 w 1776"/>
              <a:gd name="T7" fmla="*/ 2338 h 2442"/>
              <a:gd name="T8" fmla="*/ 1001 w 1776"/>
              <a:gd name="T9" fmla="*/ 418 h 2442"/>
              <a:gd name="T10" fmla="*/ 156 w 1776"/>
              <a:gd name="T11" fmla="*/ 0 h 2442"/>
            </a:gdLst>
            <a:ahLst/>
            <a:cxnLst>
              <a:cxn ang="0">
                <a:pos x="T0" y="T1"/>
              </a:cxn>
              <a:cxn ang="0">
                <a:pos x="T2" y="T3"/>
              </a:cxn>
              <a:cxn ang="0">
                <a:pos x="T4" y="T5"/>
              </a:cxn>
              <a:cxn ang="0">
                <a:pos x="T6" y="T7"/>
              </a:cxn>
              <a:cxn ang="0">
                <a:pos x="T8" y="T9"/>
              </a:cxn>
              <a:cxn ang="0">
                <a:pos x="T10" y="T11"/>
              </a:cxn>
            </a:cxnLst>
            <a:rect l="0" t="0" r="r" b="b"/>
            <a:pathLst>
              <a:path w="1776" h="2442">
                <a:moveTo>
                  <a:pt x="156" y="0"/>
                </a:moveTo>
                <a:cubicBezTo>
                  <a:pt x="0" y="1492"/>
                  <a:pt x="478" y="2118"/>
                  <a:pt x="1233" y="2442"/>
                </a:cubicBezTo>
                <a:cubicBezTo>
                  <a:pt x="975" y="2041"/>
                  <a:pt x="910" y="1650"/>
                  <a:pt x="835" y="1187"/>
                </a:cubicBezTo>
                <a:cubicBezTo>
                  <a:pt x="1043" y="1584"/>
                  <a:pt x="1154" y="1978"/>
                  <a:pt x="1454" y="2338"/>
                </a:cubicBezTo>
                <a:cubicBezTo>
                  <a:pt x="1604" y="1733"/>
                  <a:pt x="1776" y="1029"/>
                  <a:pt x="1001" y="418"/>
                </a:cubicBezTo>
                <a:cubicBezTo>
                  <a:pt x="734" y="207"/>
                  <a:pt x="479" y="83"/>
                  <a:pt x="156" y="0"/>
                </a:cubicBezTo>
                <a:close/>
              </a:path>
            </a:pathLst>
          </a:custGeom>
          <a:solidFill>
            <a:srgbClr val="8BBD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lt1"/>
              </a:solidFill>
            </a:endParaRPr>
          </a:p>
        </p:txBody>
      </p:sp>
      <p:sp>
        <p:nvSpPr>
          <p:cNvPr id="36" name="Freeform 7"/>
          <p:cNvSpPr/>
          <p:nvPr/>
        </p:nvSpPr>
        <p:spPr>
          <a:xfrm>
            <a:off x="2775324" y="4130640"/>
            <a:ext cx="1230465" cy="1062743"/>
          </a:xfrm>
          <a:custGeom>
            <a:avLst/>
            <a:gdLst/>
            <a:ahLst/>
            <a:cxnLst>
              <a:cxn ang="0">
                <a:pos x="0" y="455543"/>
              </a:cxn>
              <a:cxn ang="0">
                <a:pos x="1615978" y="776495"/>
              </a:cxn>
              <a:cxn ang="0">
                <a:pos x="840722" y="532848"/>
              </a:cxn>
              <a:cxn ang="0">
                <a:pos x="1641475" y="627408"/>
              </a:cxn>
              <a:cxn ang="0">
                <a:pos x="510635" y="176005"/>
              </a:cxn>
              <a:cxn ang="0">
                <a:pos x="0" y="455543"/>
              </a:cxn>
            </a:cxnLst>
            <a:rect l="0" t="0" r="0" b="0"/>
            <a:pathLst>
              <a:path w="2382" h="1541">
                <a:moveTo>
                  <a:pt x="0" y="660"/>
                </a:moveTo>
                <a:cubicBezTo>
                  <a:pt x="1014" y="1541"/>
                  <a:pt x="1719" y="1512"/>
                  <a:pt x="2345" y="1125"/>
                </a:cubicBezTo>
                <a:cubicBezTo>
                  <a:pt x="1918" y="1108"/>
                  <a:pt x="1597" y="954"/>
                  <a:pt x="1220" y="772"/>
                </a:cubicBezTo>
                <a:cubicBezTo>
                  <a:pt x="1617" y="823"/>
                  <a:pt x="1963" y="944"/>
                  <a:pt x="2382" y="909"/>
                </a:cubicBezTo>
                <a:cubicBezTo>
                  <a:pt x="2015" y="488"/>
                  <a:pt x="1587" y="0"/>
                  <a:pt x="741" y="255"/>
                </a:cubicBezTo>
                <a:cubicBezTo>
                  <a:pt x="449" y="342"/>
                  <a:pt x="227" y="466"/>
                  <a:pt x="0" y="660"/>
                </a:cubicBezTo>
                <a:close/>
              </a:path>
            </a:pathLst>
          </a:custGeom>
          <a:solidFill>
            <a:srgbClr val="8D86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lt1"/>
              </a:solidFill>
            </a:endParaRPr>
          </a:p>
        </p:txBody>
      </p:sp>
      <p:sp>
        <p:nvSpPr>
          <p:cNvPr id="37" name="Freeform 8"/>
          <p:cNvSpPr/>
          <p:nvPr/>
        </p:nvSpPr>
        <p:spPr>
          <a:xfrm>
            <a:off x="4869733" y="4016433"/>
            <a:ext cx="1190005" cy="1138880"/>
          </a:xfrm>
          <a:custGeom>
            <a:avLst/>
            <a:gdLst/>
            <a:ahLst/>
            <a:cxnLst>
              <a:cxn ang="0">
                <a:pos x="1587500" y="180300"/>
              </a:cxn>
              <a:cxn ang="0">
                <a:pos x="0" y="721198"/>
              </a:cxn>
              <a:cxn ang="0">
                <a:pos x="807530" y="540208"/>
              </a:cxn>
              <a:cxn ang="0">
                <a:pos x="53054" y="865576"/>
              </a:cxn>
              <a:cxn ang="0">
                <a:pos x="1279508" y="687349"/>
              </a:cxn>
              <a:cxn ang="0">
                <a:pos x="1587500" y="180300"/>
              </a:cxn>
            </a:cxnLst>
            <a:rect l="0" t="0" r="0" b="0"/>
            <a:pathLst>
              <a:path w="2304" h="1650">
                <a:moveTo>
                  <a:pt x="2304" y="261"/>
                </a:moveTo>
                <a:cubicBezTo>
                  <a:pt x="962" y="0"/>
                  <a:pt x="355" y="384"/>
                  <a:pt x="0" y="1044"/>
                </a:cubicBezTo>
                <a:cubicBezTo>
                  <a:pt x="385" y="842"/>
                  <a:pt x="746" y="814"/>
                  <a:pt x="1172" y="782"/>
                </a:cubicBezTo>
                <a:cubicBezTo>
                  <a:pt x="795" y="939"/>
                  <a:pt x="428" y="1009"/>
                  <a:pt x="77" y="1253"/>
                </a:cubicBezTo>
                <a:cubicBezTo>
                  <a:pt x="615" y="1438"/>
                  <a:pt x="1240" y="1650"/>
                  <a:pt x="1857" y="995"/>
                </a:cubicBezTo>
                <a:cubicBezTo>
                  <a:pt x="2070" y="769"/>
                  <a:pt x="2203" y="547"/>
                  <a:pt x="2304" y="261"/>
                </a:cubicBezTo>
                <a:close/>
              </a:path>
            </a:pathLst>
          </a:custGeom>
          <a:solidFill>
            <a:srgbClr val="8BBD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lt1"/>
              </a:solidFill>
            </a:endParaRPr>
          </a:p>
        </p:txBody>
      </p:sp>
      <p:sp>
        <p:nvSpPr>
          <p:cNvPr id="38" name="Freeform 9"/>
          <p:cNvSpPr/>
          <p:nvPr/>
        </p:nvSpPr>
        <p:spPr>
          <a:xfrm>
            <a:off x="4006978" y="4614424"/>
            <a:ext cx="880604" cy="2715547"/>
          </a:xfrm>
          <a:custGeom>
            <a:avLst/>
            <a:gdLst/>
            <a:ahLst/>
            <a:cxnLst>
              <a:cxn ang="0">
                <a:pos x="1120255" y="386482"/>
              </a:cxn>
              <a:cxn ang="0">
                <a:pos x="867094" y="973108"/>
              </a:cxn>
              <a:cxn ang="0">
                <a:pos x="889168" y="2717800"/>
              </a:cxn>
              <a:cxn ang="0">
                <a:pos x="482179" y="2717800"/>
              </a:cxn>
              <a:cxn ang="0">
                <a:pos x="515979" y="1105616"/>
              </a:cxn>
              <a:cxn ang="0">
                <a:pos x="293170" y="767444"/>
              </a:cxn>
              <a:cxn ang="0">
                <a:pos x="71051" y="621823"/>
              </a:cxn>
              <a:cxn ang="0">
                <a:pos x="104851" y="538315"/>
              </a:cxn>
              <a:cxn ang="0">
                <a:pos x="249712" y="630104"/>
              </a:cxn>
              <a:cxn ang="0">
                <a:pos x="271096" y="596287"/>
              </a:cxn>
              <a:cxn ang="0">
                <a:pos x="60014" y="356116"/>
              </a:cxn>
              <a:cxn ang="0">
                <a:pos x="108300" y="267087"/>
              </a:cxn>
              <a:cxn ang="0">
                <a:pos x="310415" y="480343"/>
              </a:cxn>
              <a:cxn ang="0">
                <a:pos x="349045" y="443765"/>
              </a:cxn>
              <a:cxn ang="0">
                <a:pos x="202115" y="154593"/>
              </a:cxn>
              <a:cxn ang="0">
                <a:pos x="264888" y="113184"/>
              </a:cxn>
              <a:cxn ang="0">
                <a:pos x="418026" y="377511"/>
              </a:cxn>
              <a:cxn ang="0">
                <a:pos x="473211" y="433412"/>
              </a:cxn>
              <a:cxn ang="0">
                <a:pos x="524947" y="407187"/>
              </a:cxn>
              <a:cxn ang="0">
                <a:pos x="507702" y="73156"/>
              </a:cxn>
              <a:cxn ang="0">
                <a:pos x="584961" y="55902"/>
              </a:cxn>
              <a:cxn ang="0">
                <a:pos x="700159" y="428581"/>
              </a:cxn>
              <a:cxn ang="0">
                <a:pos x="858816" y="505878"/>
              </a:cxn>
              <a:cxn ang="0">
                <a:pos x="1034718" y="309186"/>
              </a:cxn>
              <a:cxn ang="0">
                <a:pos x="1120255" y="386482"/>
              </a:cxn>
            </a:cxnLst>
            <a:rect l="0" t="0" r="0" b="0"/>
            <a:pathLst>
              <a:path w="1703" h="3938">
                <a:moveTo>
                  <a:pt x="1624" y="560"/>
                </a:moveTo>
                <a:cubicBezTo>
                  <a:pt x="1402" y="833"/>
                  <a:pt x="1318" y="1120"/>
                  <a:pt x="1257" y="1410"/>
                </a:cubicBezTo>
                <a:cubicBezTo>
                  <a:pt x="1214" y="1942"/>
                  <a:pt x="1249" y="3422"/>
                  <a:pt x="1289" y="3938"/>
                </a:cubicBezTo>
                <a:cubicBezTo>
                  <a:pt x="1092" y="3938"/>
                  <a:pt x="895" y="3938"/>
                  <a:pt x="699" y="3938"/>
                </a:cubicBezTo>
                <a:cubicBezTo>
                  <a:pt x="715" y="3481"/>
                  <a:pt x="732" y="2060"/>
                  <a:pt x="748" y="1602"/>
                </a:cubicBezTo>
                <a:cubicBezTo>
                  <a:pt x="669" y="1422"/>
                  <a:pt x="588" y="1242"/>
                  <a:pt x="425" y="1112"/>
                </a:cubicBezTo>
                <a:cubicBezTo>
                  <a:pt x="318" y="1042"/>
                  <a:pt x="210" y="971"/>
                  <a:pt x="103" y="901"/>
                </a:cubicBezTo>
                <a:cubicBezTo>
                  <a:pt x="0" y="834"/>
                  <a:pt x="24" y="718"/>
                  <a:pt x="152" y="780"/>
                </a:cubicBezTo>
                <a:cubicBezTo>
                  <a:pt x="230" y="829"/>
                  <a:pt x="291" y="864"/>
                  <a:pt x="362" y="913"/>
                </a:cubicBezTo>
                <a:cubicBezTo>
                  <a:pt x="399" y="926"/>
                  <a:pt x="439" y="934"/>
                  <a:pt x="393" y="864"/>
                </a:cubicBezTo>
                <a:cubicBezTo>
                  <a:pt x="291" y="746"/>
                  <a:pt x="188" y="634"/>
                  <a:pt x="87" y="516"/>
                </a:cubicBezTo>
                <a:cubicBezTo>
                  <a:pt x="5" y="390"/>
                  <a:pt x="79" y="326"/>
                  <a:pt x="157" y="387"/>
                </a:cubicBezTo>
                <a:cubicBezTo>
                  <a:pt x="256" y="495"/>
                  <a:pt x="351" y="588"/>
                  <a:pt x="450" y="696"/>
                </a:cubicBezTo>
                <a:cubicBezTo>
                  <a:pt x="503" y="746"/>
                  <a:pt x="561" y="776"/>
                  <a:pt x="506" y="643"/>
                </a:cubicBezTo>
                <a:cubicBezTo>
                  <a:pt x="438" y="496"/>
                  <a:pt x="362" y="371"/>
                  <a:pt x="293" y="224"/>
                </a:cubicBezTo>
                <a:cubicBezTo>
                  <a:pt x="262" y="110"/>
                  <a:pt x="315" y="107"/>
                  <a:pt x="384" y="164"/>
                </a:cubicBezTo>
                <a:cubicBezTo>
                  <a:pt x="471" y="281"/>
                  <a:pt x="512" y="406"/>
                  <a:pt x="606" y="547"/>
                </a:cubicBezTo>
                <a:cubicBezTo>
                  <a:pt x="632" y="582"/>
                  <a:pt x="659" y="609"/>
                  <a:pt x="686" y="628"/>
                </a:cubicBezTo>
                <a:cubicBezTo>
                  <a:pt x="727" y="669"/>
                  <a:pt x="749" y="645"/>
                  <a:pt x="761" y="590"/>
                </a:cubicBezTo>
                <a:cubicBezTo>
                  <a:pt x="766" y="440"/>
                  <a:pt x="752" y="269"/>
                  <a:pt x="736" y="106"/>
                </a:cubicBezTo>
                <a:cubicBezTo>
                  <a:pt x="744" y="7"/>
                  <a:pt x="792" y="0"/>
                  <a:pt x="848" y="81"/>
                </a:cubicBezTo>
                <a:cubicBezTo>
                  <a:pt x="904" y="261"/>
                  <a:pt x="959" y="441"/>
                  <a:pt x="1015" y="621"/>
                </a:cubicBezTo>
                <a:cubicBezTo>
                  <a:pt x="1081" y="779"/>
                  <a:pt x="1159" y="796"/>
                  <a:pt x="1245" y="733"/>
                </a:cubicBezTo>
                <a:cubicBezTo>
                  <a:pt x="1330" y="638"/>
                  <a:pt x="1415" y="543"/>
                  <a:pt x="1500" y="448"/>
                </a:cubicBezTo>
                <a:cubicBezTo>
                  <a:pt x="1624" y="342"/>
                  <a:pt x="1703" y="459"/>
                  <a:pt x="1624" y="560"/>
                </a:cubicBezTo>
                <a:close/>
              </a:path>
            </a:pathLst>
          </a:custGeom>
          <a:solidFill>
            <a:srgbClr val="8BBDE2"/>
          </a:solidFill>
          <a:ln w="9525">
            <a:noFill/>
          </a:ln>
        </p:spPr>
        <p:txBody>
          <a:bodyPr/>
          <a:lstStyle/>
          <a:p>
            <a:endParaRPr lang="zh-CN" altLang="en-US" sz="1012"/>
          </a:p>
        </p:txBody>
      </p:sp>
      <p:sp>
        <p:nvSpPr>
          <p:cNvPr id="39" name="Freeform 10"/>
          <p:cNvSpPr/>
          <p:nvPr/>
        </p:nvSpPr>
        <p:spPr>
          <a:xfrm>
            <a:off x="4954223" y="4991936"/>
            <a:ext cx="596193" cy="528200"/>
          </a:xfrm>
          <a:custGeom>
            <a:avLst/>
            <a:gdLst/>
            <a:ahLst/>
            <a:cxnLst>
              <a:cxn ang="0">
                <a:pos x="795338" y="418620"/>
              </a:cxn>
              <a:cxn ang="0">
                <a:pos x="28233" y="87184"/>
              </a:cxn>
              <a:cxn ang="0">
                <a:pos x="386996" y="290613"/>
              </a:cxn>
              <a:cxn ang="0">
                <a:pos x="0" y="158453"/>
              </a:cxn>
              <a:cxn ang="0">
                <a:pos x="513010" y="503036"/>
              </a:cxn>
              <a:cxn ang="0">
                <a:pos x="795338" y="418620"/>
              </a:cxn>
            </a:cxnLst>
            <a:rect l="0" t="0" r="0" b="0"/>
            <a:pathLst>
              <a:path w="1155" h="764">
                <a:moveTo>
                  <a:pt x="1155" y="605"/>
                </a:moveTo>
                <a:cubicBezTo>
                  <a:pt x="746" y="60"/>
                  <a:pt x="393" y="0"/>
                  <a:pt x="41" y="126"/>
                </a:cubicBezTo>
                <a:cubicBezTo>
                  <a:pt x="252" y="179"/>
                  <a:pt x="394" y="289"/>
                  <a:pt x="562" y="420"/>
                </a:cubicBezTo>
                <a:cubicBezTo>
                  <a:pt x="371" y="352"/>
                  <a:pt x="212" y="256"/>
                  <a:pt x="0" y="229"/>
                </a:cubicBezTo>
                <a:cubicBezTo>
                  <a:pt x="137" y="477"/>
                  <a:pt x="298" y="764"/>
                  <a:pt x="745" y="727"/>
                </a:cubicBezTo>
                <a:cubicBezTo>
                  <a:pt x="899" y="715"/>
                  <a:pt x="1022" y="677"/>
                  <a:pt x="1155" y="605"/>
                </a:cubicBezTo>
                <a:close/>
              </a:path>
            </a:pathLst>
          </a:custGeom>
          <a:solidFill>
            <a:srgbClr val="8D86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lt1"/>
              </a:solidFill>
            </a:endParaRPr>
          </a:p>
        </p:txBody>
      </p:sp>
      <p:sp>
        <p:nvSpPr>
          <p:cNvPr id="40" name="TextBox 10"/>
          <p:cNvSpPr txBox="1"/>
          <p:nvPr/>
        </p:nvSpPr>
        <p:spPr>
          <a:xfrm>
            <a:off x="262468" y="4658838"/>
            <a:ext cx="2641600" cy="1015663"/>
          </a:xfrm>
          <a:prstGeom prst="rect">
            <a:avLst/>
          </a:prstGeom>
          <a:noFill/>
          <a:ln w="9525">
            <a:noFill/>
          </a:ln>
        </p:spPr>
        <p:txBody>
          <a:bodyPr wrap="square">
            <a:spAutoFit/>
          </a:bodyPr>
          <a:lstStyle/>
          <a:p>
            <a:pPr marL="171450" lvl="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无病生存期</a:t>
            </a:r>
            <a:r>
              <a:rPr lang="en-US" altLang="zh-CN" sz="1200" dirty="0">
                <a:latin typeface="微软雅黑" panose="020B0503020204020204" pitchFamily="34" charset="-122"/>
                <a:ea typeface="微软雅黑" panose="020B0503020204020204" pitchFamily="34" charset="-122"/>
              </a:rPr>
              <a:t>(DFS)</a:t>
            </a:r>
            <a:r>
              <a:rPr lang="zh-CN" altLang="en-US" sz="1200" dirty="0">
                <a:latin typeface="微软雅黑" panose="020B0503020204020204" pitchFamily="34" charset="-122"/>
                <a:ea typeface="微软雅黑" panose="020B0503020204020204" pitchFamily="34" charset="-122"/>
              </a:rPr>
              <a:t>通常</a:t>
            </a:r>
            <a:r>
              <a:rPr lang="zh-CN" altLang="en-US" sz="1200" b="1" dirty="0">
                <a:solidFill>
                  <a:srgbClr val="0000FF"/>
                </a:solidFill>
                <a:latin typeface="微软雅黑" panose="020B0503020204020204" pitchFamily="34" charset="-122"/>
                <a:ea typeface="微软雅黑" panose="020B0503020204020204" pitchFamily="34" charset="-122"/>
              </a:rPr>
              <a:t>定义</a:t>
            </a:r>
            <a:r>
              <a:rPr lang="zh-CN" altLang="en-US" sz="1200" dirty="0">
                <a:latin typeface="微软雅黑" panose="020B0503020204020204" pitchFamily="34" charset="-122"/>
                <a:ea typeface="微软雅黑" panose="020B0503020204020204" pitchFamily="34" charset="-122"/>
              </a:rPr>
              <a:t>为患者从随机分组开始到出现肿瘤复发或由任何原因引起死亡之间的时间</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171450" lvl="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该</a:t>
            </a:r>
            <a:r>
              <a:rPr lang="zh-CN" altLang="en-US" sz="1200" dirty="0">
                <a:latin typeface="微软雅黑" panose="020B0503020204020204" pitchFamily="34" charset="-122"/>
                <a:ea typeface="微软雅黑" panose="020B0503020204020204" pitchFamily="34" charset="-122"/>
              </a:rPr>
              <a:t>终点最常用于</a:t>
            </a:r>
            <a:r>
              <a:rPr lang="zh-CN" altLang="en-US" sz="1200" b="1" dirty="0">
                <a:solidFill>
                  <a:srgbClr val="0000FF"/>
                </a:solidFill>
                <a:latin typeface="微软雅黑" panose="020B0503020204020204" pitchFamily="34" charset="-122"/>
                <a:ea typeface="微软雅黑" panose="020B0503020204020204" pitchFamily="34" charset="-122"/>
              </a:rPr>
              <a:t>根治性手术或放疗后的辅助治疗</a:t>
            </a:r>
            <a:r>
              <a:rPr lang="zh-CN" altLang="en-US" sz="1200" dirty="0">
                <a:latin typeface="微软雅黑" panose="020B0503020204020204" pitchFamily="34" charset="-122"/>
                <a:ea typeface="微软雅黑" panose="020B0503020204020204" pitchFamily="34" charset="-122"/>
              </a:rPr>
              <a:t>的研究。</a:t>
            </a:r>
          </a:p>
        </p:txBody>
      </p:sp>
      <p:sp>
        <p:nvSpPr>
          <p:cNvPr id="41" name="TextBox 12"/>
          <p:cNvSpPr txBox="1"/>
          <p:nvPr/>
        </p:nvSpPr>
        <p:spPr>
          <a:xfrm>
            <a:off x="939801" y="2594429"/>
            <a:ext cx="2450756" cy="830997"/>
          </a:xfrm>
          <a:prstGeom prst="rect">
            <a:avLst/>
          </a:prstGeom>
          <a:noFill/>
          <a:ln w="9525">
            <a:noFill/>
          </a:ln>
        </p:spPr>
        <p:txBody>
          <a:bodyPr wrap="square">
            <a:spAutoFit/>
          </a:bodyPr>
          <a:lstStyle/>
          <a:p>
            <a:pPr marL="171450" lvl="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a:t>
            </a:r>
            <a:r>
              <a:rPr lang="zh-CN" altLang="en-US" sz="1200" b="1" dirty="0">
                <a:solidFill>
                  <a:srgbClr val="0000FF"/>
                </a:solidFill>
                <a:latin typeface="微软雅黑" panose="020B0503020204020204" pitchFamily="34" charset="-122"/>
                <a:ea typeface="微软雅黑" panose="020B0503020204020204" pitchFamily="34" charset="-122"/>
              </a:rPr>
              <a:t>某些疾病</a:t>
            </a:r>
            <a:r>
              <a:rPr lang="zh-CN" altLang="en-US" sz="1200" dirty="0">
                <a:latin typeface="微软雅黑" panose="020B0503020204020204" pitchFamily="34" charset="-122"/>
                <a:ea typeface="微软雅黑" panose="020B0503020204020204" pitchFamily="34" charset="-122"/>
              </a:rPr>
              <a:t>（例如血液肿瘤）在大部分患者化疗后达到完全缓解时，</a:t>
            </a:r>
            <a:r>
              <a:rPr lang="en-US" altLang="zh-CN" sz="1200" dirty="0">
                <a:latin typeface="微软雅黑" panose="020B0503020204020204" pitchFamily="34" charset="-122"/>
                <a:ea typeface="微软雅黑" panose="020B0503020204020204" pitchFamily="34" charset="-122"/>
              </a:rPr>
              <a:t>DFS</a:t>
            </a:r>
            <a:r>
              <a:rPr lang="zh-CN" altLang="en-US" sz="1200" dirty="0">
                <a:latin typeface="微软雅黑" panose="020B0503020204020204" pitchFamily="34" charset="-122"/>
                <a:ea typeface="微软雅黑" panose="020B0503020204020204" pitchFamily="34" charset="-122"/>
              </a:rPr>
              <a:t>也可以作为一个重要终点。</a:t>
            </a:r>
          </a:p>
        </p:txBody>
      </p:sp>
      <p:sp>
        <p:nvSpPr>
          <p:cNvPr id="42" name="TextBox 14"/>
          <p:cNvSpPr txBox="1"/>
          <p:nvPr/>
        </p:nvSpPr>
        <p:spPr>
          <a:xfrm>
            <a:off x="3956403" y="1624933"/>
            <a:ext cx="2859263" cy="1015663"/>
          </a:xfrm>
          <a:prstGeom prst="rect">
            <a:avLst/>
          </a:prstGeom>
          <a:noFill/>
          <a:ln w="9525">
            <a:noFill/>
          </a:ln>
        </p:spPr>
        <p:txBody>
          <a:bodyPr wrap="square">
            <a:spAutoFit/>
          </a:bodyPr>
          <a:lstStyle/>
          <a:p>
            <a:pPr marL="17145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尽管在大多数辅助治疗的情况下，总生存期仍然是一个传统的终点指标，但是当生存期延长而使得</a:t>
            </a:r>
            <a:r>
              <a:rPr lang="zh-CN" altLang="en-US" sz="1200" b="1" dirty="0">
                <a:solidFill>
                  <a:srgbClr val="0000FF"/>
                </a:solidFill>
                <a:latin typeface="微软雅黑" panose="020B0503020204020204" pitchFamily="34" charset="-122"/>
                <a:ea typeface="微软雅黑" panose="020B0503020204020204" pitchFamily="34" charset="-122"/>
              </a:rPr>
              <a:t>选择生存期为临床试验终点不现实</a:t>
            </a:r>
            <a:r>
              <a:rPr lang="zh-CN" altLang="en-US" sz="1200" dirty="0">
                <a:latin typeface="微软雅黑" panose="020B0503020204020204" pitchFamily="34" charset="-122"/>
                <a:ea typeface="微软雅黑" panose="020B0503020204020204" pitchFamily="34" charset="-122"/>
              </a:rPr>
              <a:t>的时候，</a:t>
            </a:r>
            <a:r>
              <a:rPr lang="en-US" altLang="zh-CN" sz="1200" dirty="0">
                <a:latin typeface="微软雅黑" panose="020B0503020204020204" pitchFamily="34" charset="-122"/>
                <a:ea typeface="微软雅黑" panose="020B0503020204020204" pitchFamily="34" charset="-122"/>
              </a:rPr>
              <a:t>DFS</a:t>
            </a:r>
            <a:r>
              <a:rPr lang="zh-CN" altLang="en-US" sz="1200" dirty="0">
                <a:latin typeface="微软雅黑" panose="020B0503020204020204" pitchFamily="34" charset="-122"/>
                <a:ea typeface="微软雅黑" panose="020B0503020204020204" pitchFamily="34" charset="-122"/>
              </a:rPr>
              <a:t>可以作为一个重要的终点指标。</a:t>
            </a:r>
          </a:p>
        </p:txBody>
      </p:sp>
      <p:sp>
        <p:nvSpPr>
          <p:cNvPr id="43" name="TextBox 16"/>
          <p:cNvSpPr txBox="1"/>
          <p:nvPr/>
        </p:nvSpPr>
        <p:spPr>
          <a:xfrm>
            <a:off x="6171600" y="3535785"/>
            <a:ext cx="2235800" cy="830997"/>
          </a:xfrm>
          <a:prstGeom prst="rect">
            <a:avLst/>
          </a:prstGeom>
          <a:noFill/>
          <a:ln w="9525">
            <a:noFill/>
          </a:ln>
        </p:spPr>
        <p:txBody>
          <a:bodyPr wrap="square">
            <a:spAutoFit/>
          </a:bodyPr>
          <a:lstStyle/>
          <a:p>
            <a:pPr marL="171450" lvl="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目前</a:t>
            </a:r>
            <a:r>
              <a:rPr lang="en-US" altLang="zh-CN" sz="1200" dirty="0">
                <a:latin typeface="微软雅黑" panose="020B0503020204020204" pitchFamily="34" charset="-122"/>
                <a:ea typeface="微软雅黑" panose="020B0503020204020204" pitchFamily="34" charset="-122"/>
              </a:rPr>
              <a:t>DFS</a:t>
            </a:r>
            <a:r>
              <a:rPr lang="zh-CN" altLang="en-US" sz="1200" dirty="0">
                <a:latin typeface="微软雅黑" panose="020B0503020204020204" pitchFamily="34" charset="-122"/>
                <a:ea typeface="微软雅黑" panose="020B0503020204020204" pitchFamily="34" charset="-122"/>
              </a:rPr>
              <a:t>已经成为乳腺癌辅助性激素治疗、结肠癌辅助治疗、以及乳腺癌的辅助性细胞毒治疗的</a:t>
            </a:r>
            <a:r>
              <a:rPr lang="zh-CN" altLang="en-US" sz="1200" b="1" dirty="0">
                <a:solidFill>
                  <a:srgbClr val="0000FF"/>
                </a:solidFill>
                <a:latin typeface="微软雅黑" panose="020B0503020204020204" pitchFamily="34" charset="-122"/>
                <a:ea typeface="微软雅黑" panose="020B0503020204020204" pitchFamily="34" charset="-122"/>
              </a:rPr>
              <a:t>主要审批基础</a:t>
            </a:r>
            <a:r>
              <a:rPr lang="zh-CN" altLang="en-US" sz="1200" dirty="0">
                <a:latin typeface="微软雅黑" panose="020B0503020204020204" pitchFamily="34" charset="-122"/>
                <a:ea typeface="微软雅黑" panose="020B0503020204020204" pitchFamily="34" charset="-122"/>
              </a:rPr>
              <a:t>。</a:t>
            </a:r>
          </a:p>
        </p:txBody>
      </p:sp>
      <p:sp>
        <p:nvSpPr>
          <p:cNvPr id="44" name="TextBox 18"/>
          <p:cNvSpPr txBox="1"/>
          <p:nvPr/>
        </p:nvSpPr>
        <p:spPr>
          <a:xfrm>
            <a:off x="5729943" y="5256873"/>
            <a:ext cx="2982257" cy="830997"/>
          </a:xfrm>
          <a:prstGeom prst="rect">
            <a:avLst/>
          </a:prstGeom>
          <a:noFill/>
          <a:ln w="9525">
            <a:noFill/>
          </a:ln>
        </p:spPr>
        <p:txBody>
          <a:bodyPr wrap="square">
            <a:spAutoFit/>
          </a:bodyPr>
          <a:lstStyle/>
          <a:p>
            <a:pPr marL="17145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无疾病生存期可以是</a:t>
            </a:r>
            <a:r>
              <a:rPr lang="zh-CN" altLang="en-US" sz="1200" b="1" dirty="0">
                <a:solidFill>
                  <a:srgbClr val="0000FF"/>
                </a:solidFill>
                <a:latin typeface="微软雅黑" panose="020B0503020204020204" pitchFamily="34" charset="-122"/>
                <a:ea typeface="微软雅黑" panose="020B0503020204020204" pitchFamily="34" charset="-122"/>
              </a:rPr>
              <a:t>临床获益的替代终点或者可以为临床获益提供直接证据</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这</a:t>
            </a:r>
            <a:r>
              <a:rPr lang="zh-CN" altLang="en-US" sz="1200" dirty="0">
                <a:latin typeface="微软雅黑" panose="020B0503020204020204" pitchFamily="34" charset="-122"/>
                <a:ea typeface="微软雅黑" panose="020B0503020204020204" pitchFamily="34" charset="-122"/>
              </a:rPr>
              <a:t>一决定取决于疗效大小、风险</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效益关系以及疾病情况。</a:t>
            </a:r>
          </a:p>
        </p:txBody>
      </p:sp>
      <p:sp>
        <p:nvSpPr>
          <p:cNvPr id="45" name="矩形 4"/>
          <p:cNvSpPr/>
          <p:nvPr/>
        </p:nvSpPr>
        <p:spPr>
          <a:xfrm>
            <a:off x="1086552" y="407333"/>
            <a:ext cx="5291453" cy="430887"/>
          </a:xfrm>
          <a:prstGeom prst="rect">
            <a:avLst/>
          </a:prstGeom>
          <a:noFill/>
          <a:ln>
            <a:noFill/>
          </a:ln>
        </p:spPr>
        <p:txBody>
          <a:bodyPr vert="horz" wrap="square" lIns="0" tIns="0" rIns="0" bIns="0" numCol="1" anchor="t" anchorCtr="0" compatLnSpc="1">
            <a:spAutoFit/>
          </a:bodyPr>
          <a:lstStyle/>
          <a:p>
            <a:pPr defTabSz="685434" fontAlgn="base">
              <a:spcBef>
                <a:spcPct val="0"/>
              </a:spcBef>
              <a:spcAft>
                <a:spcPct val="0"/>
              </a:spcAft>
              <a:defRPr/>
            </a:pPr>
            <a:r>
              <a:rPr lang="zh-CN" altLang="en-US" sz="2800" b="1" dirty="0">
                <a:solidFill>
                  <a:srgbClr val="8D86BA"/>
                </a:solidFill>
                <a:latin typeface="南宋书局体" panose="02000000000000000000" pitchFamily="2" charset="-122"/>
                <a:ea typeface="南宋书局体" panose="02000000000000000000" pitchFamily="2" charset="-122"/>
              </a:rPr>
              <a:t>关于临床试验终</a:t>
            </a:r>
            <a:r>
              <a:rPr lang="zh-CN" altLang="en-US" sz="2800" b="1" dirty="0" smtClean="0">
                <a:solidFill>
                  <a:srgbClr val="8D86BA"/>
                </a:solidFill>
                <a:latin typeface="南宋书局体" panose="02000000000000000000" pitchFamily="2" charset="-122"/>
                <a:ea typeface="南宋书局体" panose="02000000000000000000" pitchFamily="2" charset="-122"/>
              </a:rPr>
              <a:t>点的</a:t>
            </a:r>
            <a:r>
              <a:rPr lang="zh-CN" altLang="en-US" sz="2800" b="1" dirty="0">
                <a:solidFill>
                  <a:srgbClr val="8D86BA"/>
                </a:solidFill>
                <a:latin typeface="南宋书局体" panose="02000000000000000000" pitchFamily="2" charset="-122"/>
                <a:ea typeface="南宋书局体" panose="02000000000000000000" pitchFamily="2" charset="-122"/>
              </a:rPr>
              <a:t>一般性考虑</a:t>
            </a:r>
          </a:p>
        </p:txBody>
      </p:sp>
      <p:pic>
        <p:nvPicPr>
          <p:cNvPr id="46" name="图片 24">
            <a:extLst>
              <a:ext uri="{FF2B5EF4-FFF2-40B4-BE49-F238E27FC236}">
                <a16:creationId xmlns:a16="http://schemas.microsoft.com/office/drawing/2014/main" xmlns="" id="{B5AF14F6-CAAA-445C-B50D-0B9E18711B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498" y="261700"/>
            <a:ext cx="778970" cy="1123448"/>
          </a:xfrm>
          <a:prstGeom prst="rect">
            <a:avLst/>
          </a:prstGeom>
        </p:spPr>
      </p:pic>
      <p:cxnSp>
        <p:nvCxnSpPr>
          <p:cNvPr id="47" name="直接连接符 3">
            <a:extLst>
              <a:ext uri="{FF2B5EF4-FFF2-40B4-BE49-F238E27FC236}">
                <a16:creationId xmlns:a16="http://schemas.microsoft.com/office/drawing/2014/main" xmlns="" id="{CE8149E4-3D6A-4FBC-A8F5-BD6BBA1C6F8D}"/>
              </a:ext>
            </a:extLst>
          </p:cNvPr>
          <p:cNvCxnSpPr/>
          <p:nvPr/>
        </p:nvCxnSpPr>
        <p:spPr>
          <a:xfrm>
            <a:off x="1106469" y="981672"/>
            <a:ext cx="7150633" cy="0"/>
          </a:xfrm>
          <a:prstGeom prst="line">
            <a:avLst/>
          </a:prstGeom>
          <a:ln>
            <a:solidFill>
              <a:srgbClr val="8D86BA"/>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163971" y="981672"/>
            <a:ext cx="1980029"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2800" b="1" dirty="0">
                <a:solidFill>
                  <a:srgbClr val="FF0000"/>
                </a:solidFill>
              </a:rPr>
              <a:t>无病生存期</a:t>
            </a:r>
            <a:endParaRPr lang="en-US" sz="2800" dirty="0">
              <a:solidFill>
                <a:srgbClr val="FF0000"/>
              </a:solidFill>
            </a:endParaRPr>
          </a:p>
        </p:txBody>
      </p:sp>
    </p:spTree>
    <p:extLst>
      <p:ext uri="{BB962C8B-B14F-4D97-AF65-F5344CB8AC3E}">
        <p14:creationId xmlns:p14="http://schemas.microsoft.com/office/powerpoint/2010/main" val="942596837"/>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right)">
                                      <p:cBhvr>
                                        <p:cTn id="7" dur="500"/>
                                        <p:tgtEl>
                                          <p:spTgt spid="4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right)">
                                      <p:cBhvr>
                                        <p:cTn id="10" dur="500"/>
                                        <p:tgtEl>
                                          <p:spTgt spid="4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right)">
                                      <p:cBhvr>
                                        <p:cTn id="16" dur="500"/>
                                        <p:tgtEl>
                                          <p:spTgt spid="43"/>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childTnLst>
                          </p:cTn>
                        </p:par>
                        <p:par>
                          <p:cTn id="20" fill="hold">
                            <p:stCondLst>
                              <p:cond delay="5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45"/>
                                        </p:tgtEl>
                                        <p:attrNameLst>
                                          <p:attrName>style.visibility</p:attrName>
                                        </p:attrNameLst>
                                      </p:cBhvr>
                                      <p:to>
                                        <p:strVal val="visible"/>
                                      </p:to>
                                    </p:set>
                                    <p:anim by="(-#ppt_w*2)" calcmode="lin" valueType="num">
                                      <p:cBhvr rctx="PPT">
                                        <p:cTn id="23" dur="300" autoRev="1" fill="hold">
                                          <p:stCondLst>
                                            <p:cond delay="0"/>
                                          </p:stCondLst>
                                        </p:cTn>
                                        <p:tgtEl>
                                          <p:spTgt spid="45"/>
                                        </p:tgtEl>
                                        <p:attrNameLst>
                                          <p:attrName>ppt_w</p:attrName>
                                        </p:attrNameLst>
                                      </p:cBhvr>
                                    </p:anim>
                                    <p:anim by="(#ppt_w*0.50)" calcmode="lin" valueType="num">
                                      <p:cBhvr>
                                        <p:cTn id="24" dur="300" decel="50000" autoRev="1" fill="hold">
                                          <p:stCondLst>
                                            <p:cond delay="0"/>
                                          </p:stCondLst>
                                        </p:cTn>
                                        <p:tgtEl>
                                          <p:spTgt spid="45"/>
                                        </p:tgtEl>
                                        <p:attrNameLst>
                                          <p:attrName>ppt_x</p:attrName>
                                        </p:attrNameLst>
                                      </p:cBhvr>
                                    </p:anim>
                                    <p:anim from="(-#ppt_h/2)" to="(#ppt_y)" calcmode="lin" valueType="num">
                                      <p:cBhvr>
                                        <p:cTn id="25" dur="600" fill="hold">
                                          <p:stCondLst>
                                            <p:cond delay="0"/>
                                          </p:stCondLst>
                                        </p:cTn>
                                        <p:tgtEl>
                                          <p:spTgt spid="45"/>
                                        </p:tgtEl>
                                        <p:attrNameLst>
                                          <p:attrName>ppt_y</p:attrName>
                                        </p:attrNameLst>
                                      </p:cBhvr>
                                    </p:anim>
                                    <p:animRot by="21600000">
                                      <p:cBhvr>
                                        <p:cTn id="26" dur="600" fill="hold">
                                          <p:stCondLst>
                                            <p:cond delay="0"/>
                                          </p:stCondLst>
                                        </p:cTn>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001.pptx"/>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heme/theme1.xml><?xml version="1.0" encoding="utf-8"?>
<a:theme xmlns:a="http://schemas.openxmlformats.org/drawingml/2006/main" name="6_Office 主题​​">
  <a:themeElements>
    <a:clrScheme name="七色">
      <a:dk1>
        <a:srgbClr val="000000"/>
      </a:dk1>
      <a:lt1>
        <a:sysClr val="window" lastClr="FFFFFF"/>
      </a:lt1>
      <a:dk2>
        <a:srgbClr val="FEB554"/>
      </a:dk2>
      <a:lt2>
        <a:srgbClr val="18497E"/>
      </a:lt2>
      <a:accent1>
        <a:srgbClr val="C00000"/>
      </a:accent1>
      <a:accent2>
        <a:srgbClr val="FF0000"/>
      </a:accent2>
      <a:accent3>
        <a:srgbClr val="FFC000"/>
      </a:accent3>
      <a:accent4>
        <a:srgbClr val="92D050"/>
      </a:accent4>
      <a:accent5>
        <a:srgbClr val="00B050"/>
      </a:accent5>
      <a:accent6>
        <a:srgbClr val="00B0F0"/>
      </a:accent6>
      <a:hlink>
        <a:srgbClr val="0070C0"/>
      </a:hlink>
      <a:folHlink>
        <a:srgbClr val="002060"/>
      </a:folHlink>
    </a:clrScheme>
    <a:fontScheme name="微软雅黑">
      <a:majorFont>
        <a:latin typeface="Constantia"/>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6626</Words>
  <Application>Microsoft Office PowerPoint</Application>
  <PresentationFormat>全屏显示(4:3)</PresentationFormat>
  <Paragraphs>606</Paragraphs>
  <Slides>40</Slides>
  <Notes>40</Notes>
  <HiddenSlides>0</HiddenSlides>
  <MMClips>1</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40</vt:i4>
      </vt:variant>
    </vt:vector>
  </HeadingPairs>
  <TitlesOfParts>
    <vt:vector size="64" baseType="lpstr">
      <vt:lpstr>Aller Light</vt:lpstr>
      <vt:lpstr>Gill Sans</vt:lpstr>
      <vt:lpstr>Gulim</vt:lpstr>
      <vt:lpstr>Helvetica Light</vt:lpstr>
      <vt:lpstr>Helvetica Neue</vt:lpstr>
      <vt:lpstr>Lato Regular</vt:lpstr>
      <vt:lpstr>TimesNewRoman,Italic</vt:lpstr>
      <vt:lpstr>方正小标宋_GBK</vt:lpstr>
      <vt:lpstr>方正中等线简体</vt:lpstr>
      <vt:lpstr>仿宋_GB2312</vt:lpstr>
      <vt:lpstr>黑体</vt:lpstr>
      <vt:lpstr>楷体_GB2312</vt:lpstr>
      <vt:lpstr>南宋书局体</vt:lpstr>
      <vt:lpstr>宋体</vt:lpstr>
      <vt:lpstr>微软雅黑</vt:lpstr>
      <vt:lpstr>Arial</vt:lpstr>
      <vt:lpstr>Calibri</vt:lpstr>
      <vt:lpstr>Constantia</vt:lpstr>
      <vt:lpstr>Franklin Gothic Book</vt:lpstr>
      <vt:lpstr>Impact</vt:lpstr>
      <vt:lpstr>Times New Roman</vt:lpstr>
      <vt:lpstr>Wingdings</vt:lpstr>
      <vt:lpstr>Wingdings 2</vt: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4001.pptx</dc:title>
  <dc:creator/>
  <cp:lastModifiedBy/>
  <cp:revision>1</cp:revision>
  <dcterms:created xsi:type="dcterms:W3CDTF">2017-03-23T18:07:36Z</dcterms:created>
  <dcterms:modified xsi:type="dcterms:W3CDTF">2018-01-13T15:01:03Z</dcterms:modified>
</cp:coreProperties>
</file>